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6"/>
  </p:notesMasterIdLst>
  <p:sldIdLst>
    <p:sldId id="256" r:id="rId2"/>
    <p:sldId id="257" r:id="rId3"/>
    <p:sldId id="280" r:id="rId4"/>
    <p:sldId id="300" r:id="rId5"/>
    <p:sldId id="259" r:id="rId6"/>
    <p:sldId id="283" r:id="rId7"/>
    <p:sldId id="260" r:id="rId8"/>
    <p:sldId id="284" r:id="rId9"/>
    <p:sldId id="303" r:id="rId10"/>
    <p:sldId id="304" r:id="rId11"/>
    <p:sldId id="307" r:id="rId12"/>
    <p:sldId id="305" r:id="rId13"/>
    <p:sldId id="306" r:id="rId14"/>
    <p:sldId id="302" r:id="rId15"/>
    <p:sldId id="310" r:id="rId16"/>
    <p:sldId id="290" r:id="rId17"/>
    <p:sldId id="294" r:id="rId18"/>
    <p:sldId id="288" r:id="rId19"/>
    <p:sldId id="295" r:id="rId20"/>
    <p:sldId id="289" r:id="rId21"/>
    <p:sldId id="311" r:id="rId22"/>
    <p:sldId id="312" r:id="rId23"/>
    <p:sldId id="296" r:id="rId24"/>
    <p:sldId id="299" r:id="rId25"/>
  </p:sldIdLst>
  <p:sldSz cx="12192000" cy="6858000"/>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99" autoAdjust="0"/>
    <p:restoredTop sz="94660"/>
  </p:normalViewPr>
  <p:slideViewPr>
    <p:cSldViewPr snapToGrid="0" showGuides="1">
      <p:cViewPr>
        <p:scale>
          <a:sx n="66" d="100"/>
          <a:sy n="66" d="100"/>
        </p:scale>
        <p:origin x="1692" y="107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A5E3447-66EC-49D3-950E-F9094C8445F5}" type="datetimeFigureOut">
              <a:rPr lang="zh-CN" altLang="en-US" smtClean="0"/>
              <a:t>2019-12-19</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209EF352-458A-4814-96E4-248C3825405D}" type="slidenum">
              <a:rPr lang="zh-CN" altLang="en-US" smtClean="0"/>
              <a:t>‹#›</a:t>
            </a:fld>
            <a:endParaRPr lang="zh-CN" altLang="en-US"/>
          </a:p>
        </p:txBody>
      </p:sp>
    </p:spTree>
    <p:extLst>
      <p:ext uri="{BB962C8B-B14F-4D97-AF65-F5344CB8AC3E}">
        <p14:creationId xmlns:p14="http://schemas.microsoft.com/office/powerpoint/2010/main" val="926329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0E24479C-4769-4FCD-A83F-E889B37CA4E6}" type="datetime1">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353731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B85019-6570-424E-9737-FB467E5F07C0}" type="datetime1">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387412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19D6088-C9C6-44EF-BB75-E2835813586C}" type="datetime1">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138726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B768445-D3B7-49D6-9CA0-073ACCB18E39}" type="datetime1">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11009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6593EE53-3363-489F-AF40-DFA4293F0A10}" type="datetime1">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227094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0A1A9307-71F3-4283-99D3-F96C6B869158}" type="datetime1">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358334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DB61508A-2740-4AA7-80E1-DD7E6C6DB184}" type="datetime1">
              <a:rPr lang="zh-CN" altLang="en-US" smtClean="0"/>
              <a:t>2019-12-19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181642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22056B2-865D-4DAD-B07D-9F3DC06C5355}" type="datetime1">
              <a:rPr lang="zh-CN" altLang="en-US" smtClean="0"/>
              <a:t>2019-12-19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4006797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A6892-1CE6-4866-B3A8-CDC4DE31923E}" type="datetime1">
              <a:rPr lang="zh-CN" altLang="en-US" smtClean="0"/>
              <a:t>2019-12-19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27340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6C5B4A3-D2A2-4B9E-A1A4-A3C4C74DE618}" type="datetime1">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373186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77AAFBE-9E70-44A3-9F93-409CDE8684A6}" type="datetime1">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241305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932FE-DD13-4066-973B-5F25F68F3452}" type="datetime1">
              <a:rPr lang="zh-CN" altLang="en-US" smtClean="0"/>
              <a:t>2019-12-19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5DA89-1430-4D42-9A7C-FDB9343E70D0}" type="slidenum">
              <a:rPr lang="zh-CN" altLang="en-US" smtClean="0"/>
              <a:t>‹#›</a:t>
            </a:fld>
            <a:endParaRPr lang="zh-CN" altLang="en-US"/>
          </a:p>
        </p:txBody>
      </p:sp>
    </p:spTree>
    <p:extLst>
      <p:ext uri="{BB962C8B-B14F-4D97-AF65-F5344CB8AC3E}">
        <p14:creationId xmlns:p14="http://schemas.microsoft.com/office/powerpoint/2010/main" val="4047619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565" y="954672"/>
            <a:ext cx="10390909" cy="2387600"/>
          </a:xfrm>
        </p:spPr>
        <p:txBody>
          <a:bodyPr>
            <a:normAutofit/>
          </a:bodyPr>
          <a:lstStyle/>
          <a:p>
            <a:pPr>
              <a:lnSpc>
                <a:spcPct val="200000"/>
              </a:lnSpc>
            </a:pPr>
            <a:r>
              <a:rPr lang="zh-CN" altLang="en-US" sz="3600" b="1" dirty="0" smtClean="0"/>
              <a:t>地球模型与地球中微子通量研究</a:t>
            </a:r>
            <a:r>
              <a:rPr lang="en-US" altLang="zh-CN" sz="3600" b="1" dirty="0" smtClean="0"/>
              <a:t/>
            </a:r>
            <a:br>
              <a:rPr lang="en-US" altLang="zh-CN" sz="3600" b="1" dirty="0" smtClean="0"/>
            </a:br>
            <a:r>
              <a:rPr lang="en-US" altLang="zh-CN" sz="3600" b="1" dirty="0" smtClean="0"/>
              <a:t>——</a:t>
            </a:r>
            <a:r>
              <a:rPr lang="zh-CN" altLang="en-US" sz="3600" b="1" dirty="0" smtClean="0"/>
              <a:t>基于地球密度模型的思考</a:t>
            </a:r>
            <a:endParaRPr lang="zh-CN" altLang="en-US" sz="3600" b="1" dirty="0">
              <a:latin typeface="Arial" panose="020B0604020202020204" pitchFamily="34" charset="0"/>
              <a:cs typeface="Arial" panose="020B0604020202020204" pitchFamily="34" charset="0"/>
            </a:endParaRPr>
          </a:p>
        </p:txBody>
      </p:sp>
      <p:sp>
        <p:nvSpPr>
          <p:cNvPr id="3" name="副标题 2"/>
          <p:cNvSpPr>
            <a:spLocks noGrp="1"/>
          </p:cNvSpPr>
          <p:nvPr>
            <p:ph type="subTitle" idx="1"/>
          </p:nvPr>
        </p:nvSpPr>
        <p:spPr>
          <a:xfrm>
            <a:off x="2703513" y="4280872"/>
            <a:ext cx="6858000" cy="1655762"/>
          </a:xfrm>
        </p:spPr>
        <p:txBody>
          <a:bodyPr>
            <a:normAutofit/>
          </a:bodyPr>
          <a:lstStyle/>
          <a:p>
            <a:pPr>
              <a:lnSpc>
                <a:spcPct val="150000"/>
              </a:lnSpc>
            </a:pPr>
            <a:r>
              <a:rPr lang="zh-CN" altLang="en-US" dirty="0" smtClean="0">
                <a:latin typeface="Arial" panose="020B0604020202020204" pitchFamily="34" charset="0"/>
                <a:cs typeface="Arial" panose="020B0604020202020204" pitchFamily="34" charset="0"/>
              </a:rPr>
              <a:t>徐     亚</a:t>
            </a:r>
            <a:endParaRPr lang="en-US" altLang="zh-CN" dirty="0" smtClean="0">
              <a:latin typeface="Arial" panose="020B0604020202020204" pitchFamily="34" charset="0"/>
              <a:cs typeface="Arial" panose="020B0604020202020204" pitchFamily="34" charset="0"/>
            </a:endParaRPr>
          </a:p>
          <a:p>
            <a:pPr>
              <a:lnSpc>
                <a:spcPct val="150000"/>
              </a:lnSpc>
            </a:pPr>
            <a:r>
              <a:rPr lang="zh-CN" altLang="en-US" sz="2000" dirty="0" smtClean="0">
                <a:latin typeface="Arial" panose="020B0604020202020204" pitchFamily="34" charset="0"/>
                <a:cs typeface="Arial" panose="020B0604020202020204" pitchFamily="34" charset="0"/>
              </a:rPr>
              <a:t>中国科学院地质与地球物理研究所</a:t>
            </a:r>
            <a:endParaRPr lang="en-US" altLang="zh-CN" sz="2000" dirty="0" smtClean="0">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01C8AC36-9A45-438C-88A0-9678E6C77C7B}"/>
              </a:ext>
            </a:extLst>
          </p:cNvPr>
          <p:cNvPicPr>
            <a:picLocks noChangeAspect="1"/>
          </p:cNvPicPr>
          <p:nvPr/>
        </p:nvPicPr>
        <p:blipFill>
          <a:blip r:embed="rId2">
            <a:extLst>
              <a:ext uri="{BEBA8EAE-BF5A-486C-A8C5-ECC9F3942E4B}">
                <a14:imgProps xmlns:a14="http://schemas.microsoft.com/office/drawing/2010/main">
                  <a14:imgLayer r:embed="rId3">
                    <a14:imgEffect>
                      <a14:artisticPlasticWrap trans="100000" smoothness="0"/>
                    </a14:imgEffect>
                  </a14:imgLayer>
                </a14:imgProps>
              </a:ext>
            </a:extLst>
          </a:blip>
          <a:stretch>
            <a:fillRect/>
          </a:stretch>
        </p:blipFill>
        <p:spPr>
          <a:xfrm>
            <a:off x="156674" y="133350"/>
            <a:ext cx="528891" cy="536190"/>
          </a:xfrm>
          <a:prstGeom prst="rect">
            <a:avLst/>
          </a:prstGeom>
          <a:effectLst>
            <a:outerShdw blurRad="50800" dist="50800" dir="5400000" algn="ctr" rotWithShape="0">
              <a:srgbClr val="000000">
                <a:alpha val="0"/>
              </a:srgbClr>
            </a:outerShdw>
          </a:effectLst>
        </p:spPr>
      </p:pic>
      <p:sp>
        <p:nvSpPr>
          <p:cNvPr id="4" name="矩形 3"/>
          <p:cNvSpPr/>
          <p:nvPr/>
        </p:nvSpPr>
        <p:spPr>
          <a:xfrm>
            <a:off x="603501" y="146320"/>
            <a:ext cx="2908489" cy="523220"/>
          </a:xfrm>
          <a:prstGeom prst="rect">
            <a:avLst/>
          </a:prstGeom>
        </p:spPr>
        <p:txBody>
          <a:bodyPr wrap="none">
            <a:spAutoFit/>
          </a:bodyPr>
          <a:lstStyle/>
          <a:p>
            <a:pPr algn="dist"/>
            <a:r>
              <a:rPr lang="zh-CN" altLang="en-US" sz="1400" spc="370" dirty="0" smtClean="0">
                <a:latin typeface="华文行楷" panose="02010800040101010101" pitchFamily="2" charset="-122"/>
                <a:ea typeface="华文行楷" panose="02010800040101010101" pitchFamily="2" charset="-122"/>
                <a:cs typeface="Arial" panose="020B0604020202020204" pitchFamily="34" charset="0"/>
              </a:rPr>
              <a:t>中国科学院地球科学研究院</a:t>
            </a:r>
            <a:endParaRPr lang="en-US" altLang="zh-CN" sz="1400" spc="370" dirty="0" smtClean="0">
              <a:latin typeface="华文行楷" panose="02010800040101010101" pitchFamily="2" charset="-122"/>
              <a:ea typeface="华文行楷" panose="02010800040101010101" pitchFamily="2" charset="-122"/>
              <a:cs typeface="Arial" panose="020B0604020202020204" pitchFamily="34" charset="0"/>
            </a:endParaRPr>
          </a:p>
          <a:p>
            <a:pPr algn="dist"/>
            <a:r>
              <a:rPr lang="zh-CN" altLang="en-US" sz="1400" dirty="0" smtClean="0">
                <a:latin typeface="华文行楷" panose="02010800040101010101" pitchFamily="2" charset="-122"/>
                <a:ea typeface="华文行楷" panose="02010800040101010101" pitchFamily="2" charset="-122"/>
                <a:cs typeface="Arial" panose="020B0604020202020204" pitchFamily="34" charset="0"/>
              </a:rPr>
              <a:t>中国科学院</a:t>
            </a:r>
            <a:r>
              <a:rPr lang="zh-CN" altLang="en-US" sz="1400" dirty="0">
                <a:latin typeface="华文行楷" panose="02010800040101010101" pitchFamily="2" charset="-122"/>
                <a:ea typeface="华文行楷" panose="02010800040101010101" pitchFamily="2" charset="-122"/>
                <a:cs typeface="Arial" panose="020B0604020202020204" pitchFamily="34" charset="0"/>
              </a:rPr>
              <a:t>地质与地球物理研究所</a:t>
            </a:r>
            <a:endParaRPr lang="en-US" altLang="zh-CN" sz="1400" dirty="0">
              <a:latin typeface="华文行楷" panose="02010800040101010101" pitchFamily="2" charset="-122"/>
              <a:ea typeface="华文行楷"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3691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4482"/>
          <a:stretch/>
        </p:blipFill>
        <p:spPr>
          <a:xfrm>
            <a:off x="0" y="1436048"/>
            <a:ext cx="7579931" cy="4631791"/>
          </a:xfrm>
          <a:prstGeom prst="rect">
            <a:avLst/>
          </a:prstGeom>
        </p:spPr>
      </p:pic>
      <p:pic>
        <p:nvPicPr>
          <p:cNvPr id="3" name="图片 2"/>
          <p:cNvPicPr>
            <a:picLocks noChangeAspect="1"/>
          </p:cNvPicPr>
          <p:nvPr/>
        </p:nvPicPr>
        <p:blipFill>
          <a:blip r:embed="rId3"/>
          <a:stretch>
            <a:fillRect/>
          </a:stretch>
        </p:blipFill>
        <p:spPr>
          <a:xfrm>
            <a:off x="7430822" y="1691456"/>
            <a:ext cx="4645555" cy="2786113"/>
          </a:xfrm>
          <a:prstGeom prst="rect">
            <a:avLst/>
          </a:prstGeom>
        </p:spPr>
      </p:pic>
      <p:sp>
        <p:nvSpPr>
          <p:cNvPr id="4" name="TextBox 4"/>
          <p:cNvSpPr txBox="1"/>
          <p:nvPr/>
        </p:nvSpPr>
        <p:spPr>
          <a:xfrm>
            <a:off x="7579931" y="4732977"/>
            <a:ext cx="4221623" cy="1200329"/>
          </a:xfrm>
          <a:prstGeom prst="rect">
            <a:avLst/>
          </a:prstGeom>
          <a:noFill/>
        </p:spPr>
        <p:txBody>
          <a:bodyPr wrap="square" rtlCol="0">
            <a:spAutoFit/>
          </a:bodyPr>
          <a:lstStyle/>
          <a:p>
            <a:r>
              <a:rPr lang="en-US" altLang="zh-CN" dirty="0">
                <a:latin typeface="Bookman Old Style" panose="02050604050505020204" pitchFamily="18" charset="0"/>
                <a:ea typeface="微软雅黑" panose="020B0503020204020204" pitchFamily="34" charset="-122"/>
                <a:cs typeface="Times New Roman" panose="02020603050405020304" pitchFamily="18" charset="0"/>
              </a:rPr>
              <a:t>Density model is  transferred from the LLNL 3D velocity model with density-velocity experiment formula</a:t>
            </a:r>
          </a:p>
          <a:p>
            <a:endParaRPr lang="zh-CN" altLang="en-US" dirty="0"/>
          </a:p>
        </p:txBody>
      </p:sp>
      <p:sp>
        <p:nvSpPr>
          <p:cNvPr id="5" name="文本框 4"/>
          <p:cNvSpPr txBox="1"/>
          <p:nvPr/>
        </p:nvSpPr>
        <p:spPr>
          <a:xfrm>
            <a:off x="167348" y="332222"/>
            <a:ext cx="11909029" cy="523220"/>
          </a:xfrm>
          <a:prstGeom prst="rect">
            <a:avLst/>
          </a:prstGeom>
          <a:noFill/>
        </p:spPr>
        <p:txBody>
          <a:bodyPr wrap="none" rtlCol="0">
            <a:spAutoFit/>
          </a:bodyPr>
          <a:lstStyle/>
          <a:p>
            <a:r>
              <a:rPr lang="zh-CN" altLang="en-US" sz="2800" dirty="0" smtClean="0"/>
              <a:t>地球内部的各种属性有一定的关联性</a:t>
            </a:r>
            <a:r>
              <a:rPr lang="en-US" altLang="zh-CN" sz="2800" dirty="0" smtClean="0"/>
              <a:t>——</a:t>
            </a:r>
            <a:r>
              <a:rPr lang="zh-CN" altLang="en-US" sz="2800" dirty="0" smtClean="0"/>
              <a:t>从不同方法综合获取地球内部信息</a:t>
            </a:r>
            <a:endParaRPr lang="zh-CN" altLang="en-US" sz="2800" dirty="0"/>
          </a:p>
        </p:txBody>
      </p:sp>
      <p:sp>
        <p:nvSpPr>
          <p:cNvPr id="6" name="文本框 5"/>
          <p:cNvSpPr txBox="1"/>
          <p:nvPr/>
        </p:nvSpPr>
        <p:spPr>
          <a:xfrm>
            <a:off x="4100173" y="1088783"/>
            <a:ext cx="3727046" cy="369332"/>
          </a:xfrm>
          <a:prstGeom prst="rect">
            <a:avLst/>
          </a:prstGeom>
          <a:noFill/>
        </p:spPr>
        <p:txBody>
          <a:bodyPr wrap="none" rtlCol="0">
            <a:spAutoFit/>
          </a:bodyPr>
          <a:lstStyle/>
          <a:p>
            <a:r>
              <a:rPr lang="zh-CN" altLang="en-US" dirty="0" smtClean="0"/>
              <a:t>（</a:t>
            </a:r>
            <a:r>
              <a:rPr lang="en-US" altLang="zh-CN" dirty="0" smtClean="0"/>
              <a:t>depth, rock type, composition ….</a:t>
            </a:r>
            <a:r>
              <a:rPr lang="zh-CN" altLang="en-US" dirty="0" smtClean="0"/>
              <a:t>）</a:t>
            </a:r>
            <a:endParaRPr lang="zh-CN" altLang="en-US" dirty="0"/>
          </a:p>
        </p:txBody>
      </p:sp>
      <p:sp>
        <p:nvSpPr>
          <p:cNvPr id="7" name="灯片编号占位符 6"/>
          <p:cNvSpPr>
            <a:spLocks noGrp="1"/>
          </p:cNvSpPr>
          <p:nvPr>
            <p:ph type="sldNum" sz="quarter" idx="12"/>
          </p:nvPr>
        </p:nvSpPr>
        <p:spPr/>
        <p:txBody>
          <a:bodyPr/>
          <a:lstStyle/>
          <a:p>
            <a:fld id="{F035DA89-1430-4D42-9A7C-FDB9343E70D0}" type="slidenum">
              <a:rPr lang="zh-CN" altLang="en-US" smtClean="0"/>
              <a:t>10</a:t>
            </a:fld>
            <a:endParaRPr lang="zh-CN" altLang="en-US"/>
          </a:p>
        </p:txBody>
      </p:sp>
    </p:spTree>
    <p:extLst>
      <p:ext uri="{BB962C8B-B14F-4D97-AF65-F5344CB8AC3E}">
        <p14:creationId xmlns:p14="http://schemas.microsoft.com/office/powerpoint/2010/main" val="165743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2248" y="1360689"/>
            <a:ext cx="3937535" cy="3430386"/>
          </a:xfrm>
          <a:prstGeom prst="rect">
            <a:avLst/>
          </a:prstGeom>
        </p:spPr>
      </p:pic>
      <p:sp>
        <p:nvSpPr>
          <p:cNvPr id="3" name="文本框 2"/>
          <p:cNvSpPr txBox="1"/>
          <p:nvPr/>
        </p:nvSpPr>
        <p:spPr>
          <a:xfrm>
            <a:off x="2201015" y="4637186"/>
            <a:ext cx="1904752" cy="307777"/>
          </a:xfrm>
          <a:prstGeom prst="rect">
            <a:avLst/>
          </a:prstGeom>
          <a:noFill/>
        </p:spPr>
        <p:txBody>
          <a:bodyPr wrap="none" rtlCol="0">
            <a:spAutoFit/>
          </a:bodyPr>
          <a:lstStyle/>
          <a:p>
            <a:r>
              <a:rPr lang="en-US" altLang="zh-CN" sz="1400" dirty="0" err="1"/>
              <a:t>Dentith</a:t>
            </a:r>
            <a:r>
              <a:rPr lang="en-US" altLang="zh-CN" sz="1400" dirty="0"/>
              <a:t> &amp; </a:t>
            </a:r>
            <a:r>
              <a:rPr lang="en-US" altLang="zh-CN" sz="1400" dirty="0" err="1"/>
              <a:t>Mudge</a:t>
            </a:r>
            <a:r>
              <a:rPr lang="en-US" altLang="zh-CN" sz="1400" dirty="0"/>
              <a:t>, 2014</a:t>
            </a:r>
            <a:endParaRPr lang="zh-CN" altLang="en-US" sz="1400" dirty="0"/>
          </a:p>
        </p:txBody>
      </p:sp>
      <p:sp>
        <p:nvSpPr>
          <p:cNvPr id="4" name="文本框 3"/>
          <p:cNvSpPr txBox="1"/>
          <p:nvPr/>
        </p:nvSpPr>
        <p:spPr>
          <a:xfrm>
            <a:off x="4793646" y="4697412"/>
            <a:ext cx="3681072" cy="338554"/>
          </a:xfrm>
          <a:prstGeom prst="rect">
            <a:avLst/>
          </a:prstGeom>
          <a:noFill/>
        </p:spPr>
        <p:txBody>
          <a:bodyPr wrap="none" rtlCol="0">
            <a:spAutoFit/>
          </a:bodyPr>
          <a:lstStyle/>
          <a:p>
            <a:r>
              <a:rPr lang="en-US" altLang="zh-CN" sz="1600" dirty="0"/>
              <a:t>Density distribution from gravity inversion</a:t>
            </a:r>
            <a:endParaRPr lang="zh-CN" altLang="en-US" sz="1600" dirty="0"/>
          </a:p>
        </p:txBody>
      </p:sp>
      <p:sp>
        <p:nvSpPr>
          <p:cNvPr id="5" name="文本框 4"/>
          <p:cNvSpPr txBox="1"/>
          <p:nvPr/>
        </p:nvSpPr>
        <p:spPr>
          <a:xfrm>
            <a:off x="7039641" y="4078953"/>
            <a:ext cx="1326004" cy="276999"/>
          </a:xfrm>
          <a:prstGeom prst="rect">
            <a:avLst/>
          </a:prstGeom>
          <a:noFill/>
        </p:spPr>
        <p:txBody>
          <a:bodyPr wrap="none" rtlCol="0">
            <a:spAutoFit/>
          </a:bodyPr>
          <a:lstStyle/>
          <a:p>
            <a:r>
              <a:rPr lang="en-US" altLang="zh-CN" sz="1200" dirty="0"/>
              <a:t>www.geosoft.com</a:t>
            </a:r>
            <a:endParaRPr lang="zh-CN" altLang="en-US" sz="1200" dirty="0"/>
          </a:p>
        </p:txBody>
      </p:sp>
      <p:pic>
        <p:nvPicPr>
          <p:cNvPr id="6" name="图片 5"/>
          <p:cNvPicPr>
            <a:picLocks noChangeAspect="1"/>
          </p:cNvPicPr>
          <p:nvPr/>
        </p:nvPicPr>
        <p:blipFill rotWithShape="1">
          <a:blip r:embed="rId3"/>
          <a:srcRect l="11565" t="5418" r="19703"/>
          <a:stretch/>
        </p:blipFill>
        <p:spPr>
          <a:xfrm>
            <a:off x="4474969" y="1165077"/>
            <a:ext cx="3890676" cy="3483034"/>
          </a:xfrm>
          <a:prstGeom prst="rect">
            <a:avLst/>
          </a:prstGeom>
        </p:spPr>
      </p:pic>
      <p:sp>
        <p:nvSpPr>
          <p:cNvPr id="7" name="文本框 6"/>
          <p:cNvSpPr txBox="1"/>
          <p:nvPr/>
        </p:nvSpPr>
        <p:spPr>
          <a:xfrm>
            <a:off x="232248" y="263264"/>
            <a:ext cx="7643439" cy="584775"/>
          </a:xfrm>
          <a:prstGeom prst="rect">
            <a:avLst/>
          </a:prstGeom>
          <a:noFill/>
        </p:spPr>
        <p:txBody>
          <a:bodyPr wrap="none" rtlCol="0">
            <a:spAutoFit/>
          </a:bodyPr>
          <a:lstStyle/>
          <a:p>
            <a:r>
              <a:rPr lang="zh-CN" altLang="en-US" sz="3200" dirty="0" smtClean="0"/>
              <a:t>重力学方法</a:t>
            </a:r>
            <a:r>
              <a:rPr lang="en-US" altLang="zh-CN" sz="3200" dirty="0" smtClean="0"/>
              <a:t>: </a:t>
            </a:r>
            <a:r>
              <a:rPr lang="zh-CN" altLang="en-US" sz="3200" dirty="0" smtClean="0"/>
              <a:t>获取地下结构及其密度特征</a:t>
            </a:r>
            <a:endParaRPr lang="zh-CN" altLang="en-US" sz="3200" dirty="0"/>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0831" y="1642003"/>
            <a:ext cx="3115005" cy="305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1"/>
          <p:cNvSpPr>
            <a:spLocks noChangeArrowheads="1"/>
          </p:cNvSpPr>
          <p:nvPr/>
        </p:nvSpPr>
        <p:spPr bwMode="auto">
          <a:xfrm>
            <a:off x="10087242" y="4681572"/>
            <a:ext cx="1582031"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244">
                <a:ea typeface="宋体" panose="02010600030101010101" pitchFamily="2" charset="-122"/>
              </a:rPr>
              <a:t>图片来源：</a:t>
            </a:r>
            <a:r>
              <a:rPr lang="en-US" altLang="zh-CN" sz="1244">
                <a:ea typeface="宋体" panose="02010600030101010101" pitchFamily="2" charset="-122"/>
              </a:rPr>
              <a:t>geoexpro.com</a:t>
            </a:r>
            <a:endParaRPr lang="zh-CN" altLang="en-US" sz="1244">
              <a:ea typeface="宋体" panose="02010600030101010101" pitchFamily="2" charset="-122"/>
            </a:endParaRPr>
          </a:p>
        </p:txBody>
      </p:sp>
      <p:sp>
        <p:nvSpPr>
          <p:cNvPr id="10" name="灯片编号占位符 9"/>
          <p:cNvSpPr>
            <a:spLocks noGrp="1"/>
          </p:cNvSpPr>
          <p:nvPr>
            <p:ph type="sldNum" sz="quarter" idx="12"/>
          </p:nvPr>
        </p:nvSpPr>
        <p:spPr/>
        <p:txBody>
          <a:bodyPr/>
          <a:lstStyle/>
          <a:p>
            <a:fld id="{F035DA89-1430-4D42-9A7C-FDB9343E70D0}" type="slidenum">
              <a:rPr lang="zh-CN" altLang="en-US" smtClean="0"/>
              <a:t>11</a:t>
            </a:fld>
            <a:endParaRPr lang="zh-CN" altLang="en-US"/>
          </a:p>
        </p:txBody>
      </p:sp>
    </p:spTree>
    <p:extLst>
      <p:ext uri="{BB962C8B-B14F-4D97-AF65-F5344CB8AC3E}">
        <p14:creationId xmlns:p14="http://schemas.microsoft.com/office/powerpoint/2010/main" val="68355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307" y="1040716"/>
            <a:ext cx="3550233" cy="261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2711"/>
          <a:stretch/>
        </p:blipFill>
        <p:spPr bwMode="auto">
          <a:xfrm>
            <a:off x="5818371" y="1098188"/>
            <a:ext cx="5046530" cy="255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7932204" y="6467499"/>
            <a:ext cx="2559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ea typeface="Malgun Gothic" pitchFamily="34" charset="-127"/>
              </a:defRPr>
            </a:lvl1pPr>
            <a:lvl2pPr marL="742950" indent="-285750">
              <a:defRPr sz="2400">
                <a:solidFill>
                  <a:schemeClr val="tx1"/>
                </a:solidFill>
                <a:latin typeface="Calibri" pitchFamily="34" charset="0"/>
                <a:ea typeface="Malgun Gothic" pitchFamily="34" charset="-127"/>
              </a:defRPr>
            </a:lvl2pPr>
            <a:lvl3pPr>
              <a:defRPr sz="2000">
                <a:solidFill>
                  <a:schemeClr val="tx1"/>
                </a:solidFill>
                <a:latin typeface="Calibri" pitchFamily="34" charset="0"/>
                <a:ea typeface="Malgun Gothic" pitchFamily="34" charset="-127"/>
              </a:defRPr>
            </a:lvl3pPr>
            <a:lvl4pPr>
              <a:defRPr>
                <a:solidFill>
                  <a:schemeClr val="tx1"/>
                </a:solidFill>
                <a:latin typeface="Calibri" pitchFamily="34" charset="0"/>
                <a:ea typeface="Malgun Gothic" pitchFamily="34" charset="-127"/>
              </a:defRPr>
            </a:lvl4pPr>
            <a:lvl5pPr>
              <a:defRPr>
                <a:solidFill>
                  <a:schemeClr val="tx1"/>
                </a:solidFill>
                <a:latin typeface="Calibri" pitchFamily="34" charset="0"/>
                <a:ea typeface="Malgun Gothic" pitchFamily="34" charset="-127"/>
              </a:defRPr>
            </a:lvl5pPr>
            <a:lvl6pPr eaLnBrk="0" fontAlgn="base" hangingPunct="0">
              <a:spcAft>
                <a:spcPct val="0"/>
              </a:spcAft>
              <a:defRPr>
                <a:solidFill>
                  <a:schemeClr val="tx1"/>
                </a:solidFill>
                <a:latin typeface="Calibri" pitchFamily="34" charset="0"/>
                <a:ea typeface="Malgun Gothic" pitchFamily="34" charset="-127"/>
              </a:defRPr>
            </a:lvl6pPr>
            <a:lvl7pPr eaLnBrk="0" fontAlgn="base" hangingPunct="0">
              <a:spcAft>
                <a:spcPct val="0"/>
              </a:spcAft>
              <a:defRPr>
                <a:solidFill>
                  <a:schemeClr val="tx1"/>
                </a:solidFill>
                <a:latin typeface="Calibri" pitchFamily="34" charset="0"/>
                <a:ea typeface="Malgun Gothic" pitchFamily="34" charset="-127"/>
              </a:defRPr>
            </a:lvl7pPr>
            <a:lvl8pPr eaLnBrk="0" fontAlgn="base" hangingPunct="0">
              <a:spcAft>
                <a:spcPct val="0"/>
              </a:spcAft>
              <a:defRPr>
                <a:solidFill>
                  <a:schemeClr val="tx1"/>
                </a:solidFill>
                <a:latin typeface="Calibri" pitchFamily="34" charset="0"/>
                <a:ea typeface="Malgun Gothic" pitchFamily="34" charset="-127"/>
              </a:defRPr>
            </a:lvl8pPr>
            <a:lvl9pPr eaLnBrk="0" fontAlgn="base" hangingPunct="0">
              <a:spcAft>
                <a:spcPct val="0"/>
              </a:spcAft>
              <a:defRPr>
                <a:solidFill>
                  <a:schemeClr val="tx1"/>
                </a:solidFill>
                <a:latin typeface="Calibri" pitchFamily="34" charset="0"/>
                <a:ea typeface="Malgun Gothic" pitchFamily="34" charset="-127"/>
              </a:defRPr>
            </a:lvl9pPr>
          </a:lstStyle>
          <a:p>
            <a:r>
              <a:rPr lang="en-US" altLang="zh-CN" sz="1600" dirty="0">
                <a:latin typeface="Times New Roman" pitchFamily="18" charset="0"/>
                <a:ea typeface="Gulim" pitchFamily="34" charset="-127"/>
              </a:rPr>
              <a:t>Huang et al (2013) G-cubed</a:t>
            </a:r>
          </a:p>
        </p:txBody>
      </p:sp>
      <p:sp>
        <p:nvSpPr>
          <p:cNvPr id="6" name="TextBox 2"/>
          <p:cNvSpPr txBox="1">
            <a:spLocks noChangeArrowheads="1"/>
          </p:cNvSpPr>
          <p:nvPr/>
        </p:nvSpPr>
        <p:spPr bwMode="auto">
          <a:xfrm>
            <a:off x="397229" y="264299"/>
            <a:ext cx="674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Malgun Gothic" pitchFamily="34" charset="-127"/>
              </a:defRPr>
            </a:lvl1pPr>
            <a:lvl2pPr marL="742950" indent="-285750">
              <a:defRPr sz="2400">
                <a:solidFill>
                  <a:schemeClr val="tx1"/>
                </a:solidFill>
                <a:latin typeface="Calibri" pitchFamily="34" charset="0"/>
                <a:ea typeface="Malgun Gothic" pitchFamily="34" charset="-127"/>
              </a:defRPr>
            </a:lvl2pPr>
            <a:lvl3pPr>
              <a:defRPr sz="2000">
                <a:solidFill>
                  <a:schemeClr val="tx1"/>
                </a:solidFill>
                <a:latin typeface="Calibri" pitchFamily="34" charset="0"/>
                <a:ea typeface="Malgun Gothic" pitchFamily="34" charset="-127"/>
              </a:defRPr>
            </a:lvl3pPr>
            <a:lvl4pPr>
              <a:defRPr>
                <a:solidFill>
                  <a:schemeClr val="tx1"/>
                </a:solidFill>
                <a:latin typeface="Calibri" pitchFamily="34" charset="0"/>
                <a:ea typeface="Malgun Gothic" pitchFamily="34" charset="-127"/>
              </a:defRPr>
            </a:lvl4pPr>
            <a:lvl5pPr>
              <a:defRPr>
                <a:solidFill>
                  <a:schemeClr val="tx1"/>
                </a:solidFill>
                <a:latin typeface="Calibri" pitchFamily="34" charset="0"/>
                <a:ea typeface="Malgun Gothic" pitchFamily="34" charset="-127"/>
              </a:defRPr>
            </a:lvl5pPr>
            <a:lvl6pPr eaLnBrk="0" fontAlgn="base" hangingPunct="0">
              <a:spcAft>
                <a:spcPct val="0"/>
              </a:spcAft>
              <a:defRPr>
                <a:solidFill>
                  <a:schemeClr val="tx1"/>
                </a:solidFill>
                <a:latin typeface="Calibri" pitchFamily="34" charset="0"/>
                <a:ea typeface="Malgun Gothic" pitchFamily="34" charset="-127"/>
              </a:defRPr>
            </a:lvl6pPr>
            <a:lvl7pPr eaLnBrk="0" fontAlgn="base" hangingPunct="0">
              <a:spcAft>
                <a:spcPct val="0"/>
              </a:spcAft>
              <a:defRPr>
                <a:solidFill>
                  <a:schemeClr val="tx1"/>
                </a:solidFill>
                <a:latin typeface="Calibri" pitchFamily="34" charset="0"/>
                <a:ea typeface="Malgun Gothic" pitchFamily="34" charset="-127"/>
              </a:defRPr>
            </a:lvl7pPr>
            <a:lvl8pPr eaLnBrk="0" fontAlgn="base" hangingPunct="0">
              <a:spcAft>
                <a:spcPct val="0"/>
              </a:spcAft>
              <a:defRPr>
                <a:solidFill>
                  <a:schemeClr val="tx1"/>
                </a:solidFill>
                <a:latin typeface="Calibri" pitchFamily="34" charset="0"/>
                <a:ea typeface="Malgun Gothic" pitchFamily="34" charset="-127"/>
              </a:defRPr>
            </a:lvl8pPr>
            <a:lvl9pPr eaLnBrk="0" fontAlgn="base" hangingPunct="0">
              <a:spcAft>
                <a:spcPct val="0"/>
              </a:spcAft>
              <a:defRPr>
                <a:solidFill>
                  <a:schemeClr val="tx1"/>
                </a:solidFill>
                <a:latin typeface="Calibri" pitchFamily="34" charset="0"/>
                <a:ea typeface="Malgun Gothic" pitchFamily="34" charset="-127"/>
              </a:defRPr>
            </a:lvl9pPr>
          </a:lstStyle>
          <a:p>
            <a:pPr>
              <a:lnSpc>
                <a:spcPct val="150000"/>
              </a:lnSpc>
            </a:pPr>
            <a:r>
              <a:rPr lang="zh-CN" altLang="en-US" sz="2400" dirty="0" smtClean="0">
                <a:latin typeface="Times New Roman" charset="0"/>
                <a:ea typeface="Times New Roman" charset="0"/>
                <a:cs typeface="Times New Roman" charset="0"/>
              </a:rPr>
              <a:t>地球中微子通量</a:t>
            </a:r>
            <a:r>
              <a:rPr lang="en-US" altLang="zh-CN" sz="2400" dirty="0" smtClean="0">
                <a:latin typeface="Times New Roman" charset="0"/>
                <a:ea typeface="Times New Roman" charset="0"/>
                <a:cs typeface="Times New Roman" charset="0"/>
              </a:rPr>
              <a:t>:</a:t>
            </a:r>
            <a:r>
              <a:rPr lang="zh-CN" altLang="en-US" sz="2400" dirty="0" smtClean="0">
                <a:latin typeface="Times New Roman" charset="0"/>
                <a:ea typeface="Times New Roman" charset="0"/>
                <a:cs typeface="Times New Roman" charset="0"/>
              </a:rPr>
              <a:t>全球视角</a:t>
            </a:r>
            <a:endParaRPr lang="en-US" altLang="zh-CN" sz="2400" dirty="0">
              <a:latin typeface="Times New Roman" charset="0"/>
              <a:ea typeface="Times New Roman" charset="0"/>
              <a:cs typeface="Times New Roman" charset="0"/>
            </a:endParaRPr>
          </a:p>
        </p:txBody>
      </p:sp>
      <p:pic>
        <p:nvPicPr>
          <p:cNvPr id="11" name="Picture 2" descr="Earth's crust TN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7815" y="3828787"/>
            <a:ext cx="5065015" cy="24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rotWithShape="1">
          <a:blip r:embed="rId5"/>
          <a:srcRect l="12775" t="36963" r="19815"/>
          <a:stretch/>
        </p:blipFill>
        <p:spPr>
          <a:xfrm rot="5400000">
            <a:off x="2205076" y="2252549"/>
            <a:ext cx="1946052" cy="5254780"/>
          </a:xfrm>
          <a:prstGeom prst="rect">
            <a:avLst/>
          </a:prstGeom>
        </p:spPr>
      </p:pic>
      <p:sp>
        <p:nvSpPr>
          <p:cNvPr id="20" name="文本框 19"/>
          <p:cNvSpPr txBox="1"/>
          <p:nvPr/>
        </p:nvSpPr>
        <p:spPr>
          <a:xfrm>
            <a:off x="1361995" y="5959269"/>
            <a:ext cx="3182346" cy="307777"/>
          </a:xfrm>
          <a:prstGeom prst="rect">
            <a:avLst/>
          </a:prstGeom>
          <a:noFill/>
        </p:spPr>
        <p:txBody>
          <a:bodyPr wrap="none" rtlCol="0">
            <a:spAutoFit/>
          </a:bodyPr>
          <a:lstStyle/>
          <a:p>
            <a:r>
              <a:rPr lang="en-US" altLang="zh-CN" sz="1400" dirty="0"/>
              <a:t>Global average parameters for prediction</a:t>
            </a:r>
            <a:endParaRPr lang="zh-CN" altLang="en-US" sz="1400" dirty="0"/>
          </a:p>
        </p:txBody>
      </p:sp>
      <p:sp>
        <p:nvSpPr>
          <p:cNvPr id="2" name="灯片编号占位符 1"/>
          <p:cNvSpPr>
            <a:spLocks noGrp="1"/>
          </p:cNvSpPr>
          <p:nvPr>
            <p:ph type="sldNum" sz="quarter" idx="12"/>
          </p:nvPr>
        </p:nvSpPr>
        <p:spPr/>
        <p:txBody>
          <a:bodyPr/>
          <a:lstStyle/>
          <a:p>
            <a:fld id="{F035DA89-1430-4D42-9A7C-FDB9343E70D0}" type="slidenum">
              <a:rPr lang="zh-CN" altLang="en-US" smtClean="0"/>
              <a:t>12</a:t>
            </a:fld>
            <a:endParaRPr lang="zh-CN" altLang="en-US"/>
          </a:p>
        </p:txBody>
      </p:sp>
    </p:spTree>
    <p:extLst>
      <p:ext uri="{BB962C8B-B14F-4D97-AF65-F5344CB8AC3E}">
        <p14:creationId xmlns:p14="http://schemas.microsoft.com/office/powerpoint/2010/main" val="145508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15189" y="1290257"/>
            <a:ext cx="6658022" cy="3622564"/>
          </a:xfrm>
          <a:prstGeom prst="rect">
            <a:avLst/>
          </a:prstGeom>
        </p:spPr>
      </p:pic>
      <p:sp>
        <p:nvSpPr>
          <p:cNvPr id="5" name="文本框 4"/>
          <p:cNvSpPr txBox="1"/>
          <p:nvPr/>
        </p:nvSpPr>
        <p:spPr>
          <a:xfrm>
            <a:off x="3852874" y="4910742"/>
            <a:ext cx="2979713" cy="261610"/>
          </a:xfrm>
          <a:prstGeom prst="rect">
            <a:avLst/>
          </a:prstGeom>
          <a:noFill/>
        </p:spPr>
        <p:txBody>
          <a:bodyPr wrap="square" rtlCol="0">
            <a:spAutoFit/>
          </a:bodyPr>
          <a:lstStyle/>
          <a:p>
            <a:r>
              <a:rPr lang="en-US" altLang="zh-CN" sz="1100" dirty="0"/>
              <a:t>Huang et al.2014; Strati et al.2017</a:t>
            </a:r>
            <a:endParaRPr lang="zh-CN" altLang="en-US" sz="1100" dirty="0"/>
          </a:p>
        </p:txBody>
      </p:sp>
      <p:sp>
        <p:nvSpPr>
          <p:cNvPr id="6" name="矩形 5"/>
          <p:cNvSpPr/>
          <p:nvPr/>
        </p:nvSpPr>
        <p:spPr>
          <a:xfrm>
            <a:off x="719148" y="490934"/>
            <a:ext cx="7669087" cy="523220"/>
          </a:xfrm>
          <a:prstGeom prst="rect">
            <a:avLst/>
          </a:prstGeom>
        </p:spPr>
        <p:txBody>
          <a:bodyPr wrap="none">
            <a:spAutoFit/>
          </a:bodyPr>
          <a:lstStyle/>
          <a:p>
            <a:r>
              <a:rPr lang="zh-CN" altLang="en-US" sz="2800" dirty="0">
                <a:latin typeface="Times New Roman" charset="0"/>
                <a:ea typeface="Times New Roman" charset="0"/>
                <a:cs typeface="Times New Roman" charset="0"/>
              </a:rPr>
              <a:t>地球中微子通量</a:t>
            </a:r>
            <a:r>
              <a:rPr lang="en-US" altLang="zh-CN" sz="2800" dirty="0" smtClean="0">
                <a:latin typeface="Times New Roman" charset="0"/>
                <a:ea typeface="Times New Roman" charset="0"/>
                <a:cs typeface="Times New Roman" charset="0"/>
              </a:rPr>
              <a:t>:SNO</a:t>
            </a:r>
            <a:r>
              <a:rPr lang="zh-CN" altLang="en-US" sz="2800" dirty="0" smtClean="0">
                <a:latin typeface="Times New Roman" charset="0"/>
                <a:ea typeface="Times New Roman" charset="0"/>
                <a:cs typeface="Times New Roman" charset="0"/>
              </a:rPr>
              <a:t>精细地壳结构研究及计算</a:t>
            </a:r>
            <a:endParaRPr lang="zh-CN" altLang="en-US" sz="2800" dirty="0"/>
          </a:p>
        </p:txBody>
      </p:sp>
      <p:pic>
        <p:nvPicPr>
          <p:cNvPr id="7" name="图片 6"/>
          <p:cNvPicPr>
            <a:picLocks noChangeAspect="1"/>
          </p:cNvPicPr>
          <p:nvPr/>
        </p:nvPicPr>
        <p:blipFill>
          <a:blip r:embed="rId3"/>
          <a:stretch>
            <a:fillRect/>
          </a:stretch>
        </p:blipFill>
        <p:spPr>
          <a:xfrm>
            <a:off x="7395125" y="1140106"/>
            <a:ext cx="3235712" cy="2130627"/>
          </a:xfrm>
          <a:prstGeom prst="rect">
            <a:avLst/>
          </a:prstGeom>
        </p:spPr>
      </p:pic>
      <p:pic>
        <p:nvPicPr>
          <p:cNvPr id="8" name="图片 7"/>
          <p:cNvPicPr>
            <a:picLocks noChangeAspect="1"/>
          </p:cNvPicPr>
          <p:nvPr/>
        </p:nvPicPr>
        <p:blipFill>
          <a:blip r:embed="rId4"/>
          <a:stretch>
            <a:fillRect/>
          </a:stretch>
        </p:blipFill>
        <p:spPr>
          <a:xfrm>
            <a:off x="7318925" y="3270733"/>
            <a:ext cx="3087208" cy="1903698"/>
          </a:xfrm>
          <a:prstGeom prst="rect">
            <a:avLst/>
          </a:prstGeom>
        </p:spPr>
      </p:pic>
      <p:sp>
        <p:nvSpPr>
          <p:cNvPr id="3" name="文本框 2"/>
          <p:cNvSpPr txBox="1"/>
          <p:nvPr/>
        </p:nvSpPr>
        <p:spPr>
          <a:xfrm>
            <a:off x="1200150" y="5505450"/>
            <a:ext cx="3264099" cy="830997"/>
          </a:xfrm>
          <a:prstGeom prst="rect">
            <a:avLst/>
          </a:prstGeom>
          <a:noFill/>
        </p:spPr>
        <p:txBody>
          <a:bodyPr wrap="none" rtlCol="0">
            <a:spAutoFit/>
          </a:bodyPr>
          <a:lstStyle/>
          <a:p>
            <a:r>
              <a:rPr lang="en-US" altLang="zh-CN" sz="2400" dirty="0" smtClean="0"/>
              <a:t>Regional </a:t>
            </a:r>
            <a:r>
              <a:rPr lang="en-US" altLang="zh-CN" sz="2400" dirty="0" smtClean="0">
                <a:sym typeface="Wingdings" panose="05000000000000000000" pitchFamily="2" charset="2"/>
              </a:rPr>
              <a:t>  Local model</a:t>
            </a:r>
          </a:p>
          <a:p>
            <a:r>
              <a:rPr lang="en-US" altLang="zh-CN" sz="2400" dirty="0" smtClean="0">
                <a:sym typeface="Wingdings" panose="05000000000000000000" pitchFamily="2" charset="2"/>
              </a:rPr>
              <a:t>Coarse  Fine model</a:t>
            </a:r>
            <a:endParaRPr lang="zh-CN" altLang="en-US" sz="2400" dirty="0"/>
          </a:p>
        </p:txBody>
      </p:sp>
      <p:sp>
        <p:nvSpPr>
          <p:cNvPr id="4" name="文本框 3"/>
          <p:cNvSpPr txBox="1"/>
          <p:nvPr/>
        </p:nvSpPr>
        <p:spPr>
          <a:xfrm>
            <a:off x="6041181" y="5597782"/>
            <a:ext cx="5943599" cy="646331"/>
          </a:xfrm>
          <a:prstGeom prst="rect">
            <a:avLst/>
          </a:prstGeom>
          <a:noFill/>
        </p:spPr>
        <p:txBody>
          <a:bodyPr wrap="square" rtlCol="0">
            <a:spAutoFit/>
          </a:bodyPr>
          <a:lstStyle/>
          <a:p>
            <a:r>
              <a:rPr lang="en-US" altLang="zh-CN" dirty="0" err="1" smtClean="0"/>
              <a:t>Geomodel</a:t>
            </a:r>
            <a:r>
              <a:rPr lang="en-US" altLang="zh-CN" dirty="0" smtClean="0"/>
              <a:t> established based on the integrated studies of geology, geochemistry and various geophysical works </a:t>
            </a:r>
            <a:endParaRPr lang="zh-CN" altLang="en-US" dirty="0"/>
          </a:p>
        </p:txBody>
      </p:sp>
      <p:sp>
        <p:nvSpPr>
          <p:cNvPr id="9" name="灯片编号占位符 8"/>
          <p:cNvSpPr>
            <a:spLocks noGrp="1"/>
          </p:cNvSpPr>
          <p:nvPr>
            <p:ph type="sldNum" sz="quarter" idx="12"/>
          </p:nvPr>
        </p:nvSpPr>
        <p:spPr/>
        <p:txBody>
          <a:bodyPr/>
          <a:lstStyle/>
          <a:p>
            <a:fld id="{F035DA89-1430-4D42-9A7C-FDB9343E70D0}" type="slidenum">
              <a:rPr lang="zh-CN" altLang="en-US" smtClean="0"/>
              <a:t>13</a:t>
            </a:fld>
            <a:endParaRPr lang="zh-CN" altLang="en-US"/>
          </a:p>
        </p:txBody>
      </p:sp>
    </p:spTree>
    <p:extLst>
      <p:ext uri="{BB962C8B-B14F-4D97-AF65-F5344CB8AC3E}">
        <p14:creationId xmlns:p14="http://schemas.microsoft.com/office/powerpoint/2010/main" val="1943885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656827" y="1228560"/>
            <a:ext cx="4612133" cy="4351218"/>
          </a:xfrm>
          <a:prstGeom prst="rect">
            <a:avLst/>
          </a:prstGeom>
        </p:spPr>
      </p:pic>
      <p:sp>
        <p:nvSpPr>
          <p:cNvPr id="2" name="矩形 1"/>
          <p:cNvSpPr/>
          <p:nvPr/>
        </p:nvSpPr>
        <p:spPr>
          <a:xfrm>
            <a:off x="346003" y="28231"/>
            <a:ext cx="6186309" cy="1200329"/>
          </a:xfrm>
          <a:prstGeom prst="rect">
            <a:avLst/>
          </a:prstGeom>
        </p:spPr>
        <p:txBody>
          <a:bodyPr wrap="none">
            <a:spAutoFit/>
          </a:bodyPr>
          <a:lstStyle/>
          <a:p>
            <a:pPr>
              <a:lnSpc>
                <a:spcPct val="200000"/>
              </a:lnSpc>
            </a:pPr>
            <a:r>
              <a:rPr lang="zh-CN" altLang="en-US" sz="3600" dirty="0" smtClean="0">
                <a:latin typeface="Arial" panose="020B0604020202020204" pitchFamily="34" charset="0"/>
                <a:cs typeface="Arial" panose="020B0604020202020204" pitchFamily="34" charset="0"/>
              </a:rPr>
              <a:t>锦</a:t>
            </a:r>
            <a:r>
              <a:rPr lang="zh-CN" altLang="en-US" sz="3600" dirty="0">
                <a:latin typeface="Arial" panose="020B0604020202020204" pitchFamily="34" charset="0"/>
                <a:cs typeface="Arial" panose="020B0604020202020204" pitchFamily="34" charset="0"/>
              </a:rPr>
              <a:t>屏及周边地区地球科学认知</a:t>
            </a:r>
          </a:p>
        </p:txBody>
      </p:sp>
      <p:grpSp>
        <p:nvGrpSpPr>
          <p:cNvPr id="3" name="组合 2"/>
          <p:cNvGrpSpPr/>
          <p:nvPr/>
        </p:nvGrpSpPr>
        <p:grpSpPr>
          <a:xfrm>
            <a:off x="3636472" y="3314146"/>
            <a:ext cx="838691" cy="423365"/>
            <a:chOff x="5320897" y="2288108"/>
            <a:chExt cx="838691" cy="423365"/>
          </a:xfrm>
        </p:grpSpPr>
        <p:sp>
          <p:nvSpPr>
            <p:cNvPr id="5" name="等腰三角形 4"/>
            <p:cNvSpPr/>
            <p:nvPr/>
          </p:nvSpPr>
          <p:spPr>
            <a:xfrm>
              <a:off x="5632177" y="2603408"/>
              <a:ext cx="108066" cy="10806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320897" y="2288108"/>
              <a:ext cx="838691" cy="369332"/>
            </a:xfrm>
            <a:prstGeom prst="rect">
              <a:avLst/>
            </a:prstGeom>
            <a:noFill/>
            <a:ln>
              <a:noFill/>
            </a:ln>
          </p:spPr>
          <p:txBody>
            <a:bodyPr wrap="none" rtlCol="0">
              <a:spAutoFit/>
            </a:bodyPr>
            <a:lstStyle/>
            <a:p>
              <a:r>
                <a:rPr lang="en-US" altLang="zh-CN" dirty="0" smtClean="0">
                  <a:solidFill>
                    <a:srgbClr val="FF0000"/>
                  </a:solidFill>
                </a:rPr>
                <a:t>Jinping</a:t>
              </a:r>
              <a:endParaRPr lang="zh-CN" altLang="en-US" dirty="0">
                <a:solidFill>
                  <a:srgbClr val="FF0000"/>
                </a:solidFill>
              </a:endParaRPr>
            </a:p>
          </p:txBody>
        </p: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041" y="1764222"/>
            <a:ext cx="5313164" cy="381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等腰三角形 9"/>
          <p:cNvSpPr/>
          <p:nvPr/>
        </p:nvSpPr>
        <p:spPr>
          <a:xfrm>
            <a:off x="7960952" y="3106850"/>
            <a:ext cx="108066" cy="10806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963406" y="2803029"/>
            <a:ext cx="838691" cy="369332"/>
          </a:xfrm>
          <a:prstGeom prst="rect">
            <a:avLst/>
          </a:prstGeom>
          <a:noFill/>
          <a:ln>
            <a:noFill/>
          </a:ln>
        </p:spPr>
        <p:txBody>
          <a:bodyPr wrap="none" rtlCol="0">
            <a:spAutoFit/>
          </a:bodyPr>
          <a:lstStyle/>
          <a:p>
            <a:r>
              <a:rPr lang="en-US" altLang="zh-CN" dirty="0" smtClean="0">
                <a:solidFill>
                  <a:srgbClr val="FF0000"/>
                </a:solidFill>
              </a:rPr>
              <a:t>Jinping</a:t>
            </a:r>
            <a:endParaRPr lang="zh-CN" altLang="en-US" dirty="0">
              <a:solidFill>
                <a:srgbClr val="FF0000"/>
              </a:solidFill>
            </a:endParaRPr>
          </a:p>
        </p:txBody>
      </p:sp>
      <p:sp>
        <p:nvSpPr>
          <p:cNvPr id="12" name="文本框 11"/>
          <p:cNvSpPr txBox="1"/>
          <p:nvPr/>
        </p:nvSpPr>
        <p:spPr>
          <a:xfrm>
            <a:off x="8382751" y="3780065"/>
            <a:ext cx="1490152" cy="369332"/>
          </a:xfrm>
          <a:prstGeom prst="rect">
            <a:avLst/>
          </a:prstGeom>
          <a:noFill/>
        </p:spPr>
        <p:txBody>
          <a:bodyPr wrap="none" rtlCol="0">
            <a:spAutoFit/>
          </a:bodyPr>
          <a:lstStyle/>
          <a:p>
            <a:r>
              <a:rPr lang="en-US" altLang="zh-CN" b="1" dirty="0" smtClean="0">
                <a:solidFill>
                  <a:schemeClr val="bg1"/>
                </a:solidFill>
              </a:rPr>
              <a:t>Oceanic Crust</a:t>
            </a:r>
            <a:endParaRPr lang="zh-CN" altLang="en-US" b="1" dirty="0">
              <a:solidFill>
                <a:schemeClr val="bg1"/>
              </a:solidFill>
            </a:endParaRPr>
          </a:p>
        </p:txBody>
      </p:sp>
      <p:sp>
        <p:nvSpPr>
          <p:cNvPr id="13" name="文本框 12"/>
          <p:cNvSpPr txBox="1"/>
          <p:nvPr/>
        </p:nvSpPr>
        <p:spPr>
          <a:xfrm>
            <a:off x="6848466" y="2520569"/>
            <a:ext cx="1844351" cy="369332"/>
          </a:xfrm>
          <a:prstGeom prst="rect">
            <a:avLst/>
          </a:prstGeom>
          <a:noFill/>
        </p:spPr>
        <p:txBody>
          <a:bodyPr wrap="none" rtlCol="0">
            <a:spAutoFit/>
          </a:bodyPr>
          <a:lstStyle/>
          <a:p>
            <a:r>
              <a:rPr lang="en-US" altLang="zh-CN" b="1" dirty="0" smtClean="0">
                <a:solidFill>
                  <a:schemeClr val="bg1"/>
                </a:solidFill>
              </a:rPr>
              <a:t>Continental Crust</a:t>
            </a:r>
            <a:endParaRPr lang="zh-CN" altLang="en-US" b="1" dirty="0">
              <a:solidFill>
                <a:schemeClr val="bg1"/>
              </a:solidFill>
            </a:endParaRPr>
          </a:p>
        </p:txBody>
      </p:sp>
      <p:sp>
        <p:nvSpPr>
          <p:cNvPr id="14" name="文本框 13"/>
          <p:cNvSpPr txBox="1"/>
          <p:nvPr/>
        </p:nvSpPr>
        <p:spPr>
          <a:xfrm>
            <a:off x="546379" y="5792472"/>
            <a:ext cx="5785558" cy="707886"/>
          </a:xfrm>
          <a:prstGeom prst="rect">
            <a:avLst/>
          </a:prstGeom>
          <a:noFill/>
        </p:spPr>
        <p:txBody>
          <a:bodyPr wrap="none" rtlCol="0">
            <a:spAutoFit/>
          </a:bodyPr>
          <a:lstStyle/>
          <a:p>
            <a:pPr marL="285750" indent="-285750">
              <a:buFont typeface="Wingdings" panose="05000000000000000000" pitchFamily="2" charset="2"/>
              <a:buChar char="l"/>
            </a:pPr>
            <a:r>
              <a:rPr lang="zh-CN" altLang="en-US" sz="2000" dirty="0" smtClean="0"/>
              <a:t>锦屏处于青藏高原的“构造结”部位</a:t>
            </a:r>
            <a:endParaRPr lang="en-US" altLang="zh-CN" sz="2000" dirty="0" smtClean="0"/>
          </a:p>
          <a:p>
            <a:pPr marL="285750" indent="-285750">
              <a:buFont typeface="Wingdings" panose="05000000000000000000" pitchFamily="2" charset="2"/>
              <a:buChar char="l"/>
            </a:pPr>
            <a:r>
              <a:rPr lang="zh-CN" altLang="en-US" sz="2000" dirty="0" smtClean="0"/>
              <a:t>青藏高原一线是“特提斯”构造域研究的重点之一</a:t>
            </a:r>
            <a:endParaRPr lang="zh-CN" altLang="en-US" sz="2000" dirty="0"/>
          </a:p>
        </p:txBody>
      </p:sp>
      <p:pic>
        <p:nvPicPr>
          <p:cNvPr id="15" name="图片 14"/>
          <p:cNvPicPr>
            <a:picLocks noChangeAspect="1"/>
          </p:cNvPicPr>
          <p:nvPr/>
        </p:nvPicPr>
        <p:blipFill>
          <a:blip r:embed="rId4"/>
          <a:stretch>
            <a:fillRect/>
          </a:stretch>
        </p:blipFill>
        <p:spPr>
          <a:xfrm>
            <a:off x="7576253" y="-2420"/>
            <a:ext cx="4420739" cy="1724088"/>
          </a:xfrm>
          <a:prstGeom prst="rect">
            <a:avLst/>
          </a:prstGeom>
        </p:spPr>
      </p:pic>
      <p:sp>
        <p:nvSpPr>
          <p:cNvPr id="16" name="文本框 15"/>
          <p:cNvSpPr txBox="1"/>
          <p:nvPr/>
        </p:nvSpPr>
        <p:spPr>
          <a:xfrm rot="20038745">
            <a:off x="9548511" y="481512"/>
            <a:ext cx="2387192" cy="830997"/>
          </a:xfrm>
          <a:prstGeom prst="rect">
            <a:avLst/>
          </a:prstGeom>
          <a:noFill/>
        </p:spPr>
        <p:txBody>
          <a:bodyPr wrap="none" rtlCol="0">
            <a:spAutoFit/>
          </a:bodyPr>
          <a:lstStyle/>
          <a:p>
            <a:r>
              <a:rPr lang="en-US" altLang="zh-CN" sz="2400" b="1" dirty="0" smtClean="0">
                <a:solidFill>
                  <a:srgbClr val="FF0000"/>
                </a:solidFill>
                <a:latin typeface="Arial" panose="020B0604020202020204" pitchFamily="34" charset="0"/>
                <a:cs typeface="Arial" panose="020B0604020202020204" pitchFamily="34" charset="0"/>
              </a:rPr>
              <a:t>Hot topic zone </a:t>
            </a:r>
          </a:p>
          <a:p>
            <a:r>
              <a:rPr lang="en-US" altLang="zh-CN" sz="2400" b="1" dirty="0" smtClean="0">
                <a:solidFill>
                  <a:srgbClr val="FF0000"/>
                </a:solidFill>
                <a:latin typeface="Arial" panose="020B0604020202020204" pitchFamily="34" charset="0"/>
                <a:cs typeface="Arial" panose="020B0604020202020204" pitchFamily="34" charset="0"/>
              </a:rPr>
              <a:t>in Geoscience!</a:t>
            </a:r>
            <a:endParaRPr lang="zh-CN" altLang="en-US" sz="2400" b="1" dirty="0">
              <a:solidFill>
                <a:srgbClr val="FF0000"/>
              </a:solidFill>
              <a:latin typeface="Arial" panose="020B0604020202020204" pitchFamily="34" charset="0"/>
              <a:cs typeface="Arial" panose="020B0604020202020204" pitchFamily="34" charset="0"/>
            </a:endParaRPr>
          </a:p>
        </p:txBody>
      </p:sp>
      <p:sp>
        <p:nvSpPr>
          <p:cNvPr id="17" name="灯片编号占位符 16"/>
          <p:cNvSpPr>
            <a:spLocks noGrp="1"/>
          </p:cNvSpPr>
          <p:nvPr>
            <p:ph type="sldNum" sz="quarter" idx="12"/>
          </p:nvPr>
        </p:nvSpPr>
        <p:spPr/>
        <p:txBody>
          <a:bodyPr/>
          <a:lstStyle/>
          <a:p>
            <a:fld id="{F035DA89-1430-4D42-9A7C-FDB9343E70D0}" type="slidenum">
              <a:rPr lang="zh-CN" altLang="en-US" smtClean="0"/>
              <a:t>14</a:t>
            </a:fld>
            <a:endParaRPr lang="zh-CN" altLang="en-US"/>
          </a:p>
        </p:txBody>
      </p:sp>
      <p:sp>
        <p:nvSpPr>
          <p:cNvPr id="18" name="等腰三角形 17"/>
          <p:cNvSpPr/>
          <p:nvPr/>
        </p:nvSpPr>
        <p:spPr>
          <a:xfrm>
            <a:off x="8502534" y="3538183"/>
            <a:ext cx="108066" cy="108065"/>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0660" y="3368179"/>
            <a:ext cx="1090363" cy="369332"/>
          </a:xfrm>
          <a:prstGeom prst="rect">
            <a:avLst/>
          </a:prstGeom>
          <a:noFill/>
          <a:ln>
            <a:noFill/>
          </a:ln>
        </p:spPr>
        <p:txBody>
          <a:bodyPr wrap="none" rtlCol="0">
            <a:spAutoFit/>
          </a:bodyPr>
          <a:lstStyle/>
          <a:p>
            <a:r>
              <a:rPr lang="en-US" altLang="zh-CN" dirty="0" smtClean="0">
                <a:solidFill>
                  <a:srgbClr val="FFFF00"/>
                </a:solidFill>
              </a:rPr>
              <a:t>Jiangmen</a:t>
            </a:r>
            <a:endParaRPr lang="zh-CN" altLang="en-US" dirty="0">
              <a:solidFill>
                <a:srgbClr val="FFFF00"/>
              </a:solidFill>
            </a:endParaRPr>
          </a:p>
        </p:txBody>
      </p:sp>
    </p:spTree>
    <p:extLst>
      <p:ext uri="{BB962C8B-B14F-4D97-AF65-F5344CB8AC3E}">
        <p14:creationId xmlns:p14="http://schemas.microsoft.com/office/powerpoint/2010/main" val="2292663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15153" y="2360297"/>
            <a:ext cx="4115454" cy="2903882"/>
          </a:xfrm>
          <a:prstGeom prst="rect">
            <a:avLst/>
          </a:prstGeom>
        </p:spPr>
      </p:pic>
      <p:pic>
        <p:nvPicPr>
          <p:cNvPr id="4" name="图片 3"/>
          <p:cNvPicPr>
            <a:picLocks noChangeAspect="1"/>
          </p:cNvPicPr>
          <p:nvPr/>
        </p:nvPicPr>
        <p:blipFill>
          <a:blip r:embed="rId3"/>
          <a:stretch>
            <a:fillRect/>
          </a:stretch>
        </p:blipFill>
        <p:spPr>
          <a:xfrm>
            <a:off x="4330607" y="2292652"/>
            <a:ext cx="3944548" cy="3356112"/>
          </a:xfrm>
          <a:prstGeom prst="rect">
            <a:avLst/>
          </a:prstGeom>
        </p:spPr>
      </p:pic>
      <p:sp>
        <p:nvSpPr>
          <p:cNvPr id="5" name="Rectangle 1"/>
          <p:cNvSpPr>
            <a:spLocks noChangeArrowheads="1"/>
          </p:cNvSpPr>
          <p:nvPr/>
        </p:nvSpPr>
        <p:spPr bwMode="auto">
          <a:xfrm>
            <a:off x="7249123" y="5841123"/>
            <a:ext cx="120704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zh-CN" sz="1100" b="0" i="0" u="none" strike="noStrike" cap="none" normalizeH="0" baseline="0" dirty="0" smtClean="0">
                <a:ln>
                  <a:noFill/>
                </a:ln>
                <a:solidFill>
                  <a:schemeClr val="tx1"/>
                </a:solidFill>
                <a:effectLst/>
                <a:latin typeface="Arial" panose="020B0604020202020204" pitchFamily="34" charset="0"/>
              </a:rPr>
              <a:t>Dong</a:t>
            </a:r>
            <a:r>
              <a:rPr kumimoji="0" lang="en-US" altLang="zh-CN" sz="1100" b="0" i="0" u="none" strike="noStrike" cap="none" normalizeH="0" dirty="0" smtClean="0">
                <a:ln>
                  <a:noFill/>
                </a:ln>
                <a:solidFill>
                  <a:schemeClr val="tx1"/>
                </a:solidFill>
                <a:effectLst/>
                <a:latin typeface="Arial" panose="020B0604020202020204" pitchFamily="34" charset="0"/>
              </a:rPr>
              <a:t> </a:t>
            </a:r>
            <a:r>
              <a:rPr kumimoji="0" lang="en-US" altLang="zh-CN" sz="1100" b="0" i="0" u="none" strike="noStrike" cap="none" normalizeH="0" baseline="0" dirty="0" smtClean="0">
                <a:ln>
                  <a:noFill/>
                </a:ln>
                <a:solidFill>
                  <a:schemeClr val="tx1"/>
                </a:solidFill>
                <a:effectLst/>
                <a:latin typeface="Arial" panose="020B0604020202020204" pitchFamily="34" charset="0"/>
              </a:rPr>
              <a:t>et al,2013</a:t>
            </a:r>
            <a:endParaRPr kumimoji="0" lang="zh-CN" altLang="zh-CN" sz="11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4"/>
          <a:stretch>
            <a:fillRect/>
          </a:stretch>
        </p:blipFill>
        <p:spPr>
          <a:xfrm>
            <a:off x="8465145" y="2406458"/>
            <a:ext cx="3645378" cy="3083316"/>
          </a:xfrm>
          <a:prstGeom prst="rect">
            <a:avLst/>
          </a:prstGeom>
        </p:spPr>
      </p:pic>
      <p:sp>
        <p:nvSpPr>
          <p:cNvPr id="8" name="文本框 7"/>
          <p:cNvSpPr txBox="1"/>
          <p:nvPr/>
        </p:nvSpPr>
        <p:spPr>
          <a:xfrm>
            <a:off x="10205276" y="5573473"/>
            <a:ext cx="1986724" cy="276999"/>
          </a:xfrm>
          <a:prstGeom prst="rect">
            <a:avLst/>
          </a:prstGeom>
          <a:noFill/>
        </p:spPr>
        <p:txBody>
          <a:bodyPr wrap="square" rtlCol="0">
            <a:spAutoFit/>
          </a:bodyPr>
          <a:lstStyle/>
          <a:p>
            <a:r>
              <a:rPr lang="zh-CN" altLang="en-US" sz="1200" dirty="0" smtClean="0"/>
              <a:t>据白登海，内部会议材料</a:t>
            </a:r>
            <a:endParaRPr lang="zh-CN" altLang="en-US" sz="1200" dirty="0"/>
          </a:p>
        </p:txBody>
      </p:sp>
      <p:sp>
        <p:nvSpPr>
          <p:cNvPr id="9" name="文本框 8"/>
          <p:cNvSpPr txBox="1"/>
          <p:nvPr/>
        </p:nvSpPr>
        <p:spPr>
          <a:xfrm>
            <a:off x="2658362" y="5434973"/>
            <a:ext cx="1986724" cy="276999"/>
          </a:xfrm>
          <a:prstGeom prst="rect">
            <a:avLst/>
          </a:prstGeom>
          <a:noFill/>
        </p:spPr>
        <p:txBody>
          <a:bodyPr wrap="square" rtlCol="0">
            <a:spAutoFit/>
          </a:bodyPr>
          <a:lstStyle/>
          <a:p>
            <a:r>
              <a:rPr lang="zh-CN" altLang="en-US" sz="1200" dirty="0" smtClean="0"/>
              <a:t>滕吉文等，</a:t>
            </a:r>
            <a:r>
              <a:rPr lang="en-US" altLang="zh-CN" sz="1200" dirty="0" smtClean="0"/>
              <a:t>2019</a:t>
            </a:r>
            <a:endParaRPr lang="zh-CN" altLang="en-US" sz="1200" dirty="0"/>
          </a:p>
        </p:txBody>
      </p:sp>
      <p:sp>
        <p:nvSpPr>
          <p:cNvPr id="10" name="矩形 9"/>
          <p:cNvSpPr/>
          <p:nvPr/>
        </p:nvSpPr>
        <p:spPr>
          <a:xfrm>
            <a:off x="1627956" y="873070"/>
            <a:ext cx="8802410" cy="831510"/>
          </a:xfrm>
          <a:prstGeom prst="rect">
            <a:avLst/>
          </a:prstGeom>
        </p:spPr>
        <p:txBody>
          <a:bodyPr wrap="none">
            <a:spAutoFit/>
          </a:bodyPr>
          <a:lstStyle/>
          <a:p>
            <a:pPr>
              <a:lnSpc>
                <a:spcPct val="200000"/>
              </a:lnSpc>
            </a:pPr>
            <a:r>
              <a:rPr lang="zh-CN" altLang="en-US" sz="2800" dirty="0">
                <a:latin typeface="Arial" panose="020B0604020202020204" pitchFamily="34" charset="0"/>
                <a:cs typeface="Arial" panose="020B0604020202020204" pitchFamily="34" charset="0"/>
              </a:rPr>
              <a:t>围绕</a:t>
            </a:r>
            <a:r>
              <a:rPr lang="zh-CN" altLang="en-US" sz="2800" dirty="0" smtClean="0">
                <a:latin typeface="Arial" panose="020B0604020202020204" pitchFamily="34" charset="0"/>
                <a:cs typeface="Arial" panose="020B0604020202020204" pitchFamily="34" charset="0"/>
              </a:rPr>
              <a:t>青藏高原地球内部结构开展了大量的地球物理探测</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299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3114768"/>
            <a:ext cx="5543552" cy="351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stretch>
            <a:fillRect/>
          </a:stretch>
        </p:blipFill>
        <p:spPr>
          <a:xfrm>
            <a:off x="6666637" y="124610"/>
            <a:ext cx="4463744" cy="6752533"/>
          </a:xfrm>
          <a:prstGeom prst="rect">
            <a:avLst/>
          </a:prstGeom>
        </p:spPr>
      </p:pic>
      <p:sp>
        <p:nvSpPr>
          <p:cNvPr id="3" name="矩形 3"/>
          <p:cNvSpPr>
            <a:spLocks noChangeArrowheads="1"/>
          </p:cNvSpPr>
          <p:nvPr/>
        </p:nvSpPr>
        <p:spPr bwMode="auto">
          <a:xfrm>
            <a:off x="4267200" y="6468364"/>
            <a:ext cx="331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r>
              <a:rPr lang="en-US" altLang="zh-CN" sz="1200" dirty="0">
                <a:latin typeface="Arial Rounded MT Bold" panose="020F0704030504030204" pitchFamily="34" charset="0"/>
              </a:rPr>
              <a:t>Sun et al</a:t>
            </a:r>
            <a:r>
              <a:rPr lang="en-US" altLang="zh-CN" sz="1200" dirty="0" smtClean="0">
                <a:latin typeface="Arial Rounded MT Bold" panose="020F0704030504030204" pitchFamily="34" charset="0"/>
              </a:rPr>
              <a:t>., </a:t>
            </a:r>
            <a:r>
              <a:rPr lang="en-US" altLang="zh-CN" sz="1200" dirty="0">
                <a:latin typeface="Arial Rounded MT Bold" panose="020F0704030504030204" pitchFamily="34" charset="0"/>
              </a:rPr>
              <a:t>2008</a:t>
            </a:r>
          </a:p>
        </p:txBody>
      </p:sp>
      <p:sp>
        <p:nvSpPr>
          <p:cNvPr id="4" name="矩形 3"/>
          <p:cNvSpPr/>
          <p:nvPr/>
        </p:nvSpPr>
        <p:spPr>
          <a:xfrm>
            <a:off x="10210899" y="6488678"/>
            <a:ext cx="1838965" cy="276999"/>
          </a:xfrm>
          <a:prstGeom prst="rect">
            <a:avLst/>
          </a:prstGeom>
        </p:spPr>
        <p:txBody>
          <a:bodyPr wrap="none">
            <a:spAutoFit/>
          </a:bodyPr>
          <a:lstStyle/>
          <a:p>
            <a:r>
              <a:rPr kumimoji="0" lang="en-US" altLang="zh-CN" sz="1200" dirty="0">
                <a:latin typeface="Arial Rounded MT Bold" panose="020F0704030504030204" pitchFamily="34" charset="0"/>
              </a:rPr>
              <a:t>Chen et al., JGR, 2015</a:t>
            </a:r>
            <a:endParaRPr kumimoji="0" lang="zh-CN" altLang="en-US" sz="1200" dirty="0">
              <a:latin typeface="Arial Rounded MT Bold" panose="020F0704030504030204" pitchFamily="34" charset="0"/>
            </a:endParaRPr>
          </a:p>
        </p:txBody>
      </p:sp>
      <p:pic>
        <p:nvPicPr>
          <p:cNvPr id="6" name="图片 5"/>
          <p:cNvPicPr>
            <a:picLocks noChangeAspect="1"/>
          </p:cNvPicPr>
          <p:nvPr/>
        </p:nvPicPr>
        <p:blipFill>
          <a:blip r:embed="rId4"/>
          <a:stretch>
            <a:fillRect/>
          </a:stretch>
        </p:blipFill>
        <p:spPr>
          <a:xfrm>
            <a:off x="1151731" y="551872"/>
            <a:ext cx="4772025" cy="2443896"/>
          </a:xfrm>
          <a:prstGeom prst="rect">
            <a:avLst/>
          </a:prstGeom>
        </p:spPr>
      </p:pic>
      <p:sp>
        <p:nvSpPr>
          <p:cNvPr id="7" name="文本框 6"/>
          <p:cNvSpPr txBox="1"/>
          <p:nvPr/>
        </p:nvSpPr>
        <p:spPr>
          <a:xfrm>
            <a:off x="232248" y="0"/>
            <a:ext cx="5476371" cy="584775"/>
          </a:xfrm>
          <a:prstGeom prst="rect">
            <a:avLst/>
          </a:prstGeom>
          <a:noFill/>
        </p:spPr>
        <p:txBody>
          <a:bodyPr wrap="none" rtlCol="0">
            <a:spAutoFit/>
          </a:bodyPr>
          <a:lstStyle/>
          <a:p>
            <a:r>
              <a:rPr lang="en-US" altLang="zh-CN" sz="3200" dirty="0" smtClean="0"/>
              <a:t>Seismic:  Structure and velocity </a:t>
            </a:r>
            <a:endParaRPr lang="zh-CN" altLang="en-US" sz="3200" dirty="0"/>
          </a:p>
        </p:txBody>
      </p:sp>
      <p:sp>
        <p:nvSpPr>
          <p:cNvPr id="8" name="灯片编号占位符 7"/>
          <p:cNvSpPr>
            <a:spLocks noGrp="1"/>
          </p:cNvSpPr>
          <p:nvPr>
            <p:ph type="sldNum" sz="quarter" idx="12"/>
          </p:nvPr>
        </p:nvSpPr>
        <p:spPr/>
        <p:txBody>
          <a:bodyPr/>
          <a:lstStyle/>
          <a:p>
            <a:fld id="{F035DA89-1430-4D42-9A7C-FDB9343E70D0}" type="slidenum">
              <a:rPr lang="zh-CN" altLang="en-US" smtClean="0"/>
              <a:t>16</a:t>
            </a:fld>
            <a:endParaRPr lang="zh-CN" altLang="en-US"/>
          </a:p>
        </p:txBody>
      </p:sp>
    </p:spTree>
    <p:extLst>
      <p:ext uri="{BB962C8B-B14F-4D97-AF65-F5344CB8AC3E}">
        <p14:creationId xmlns:p14="http://schemas.microsoft.com/office/powerpoint/2010/main" val="17402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73181" y="972153"/>
            <a:ext cx="5206481" cy="4364518"/>
          </a:xfrm>
          <a:prstGeom prst="rect">
            <a:avLst/>
          </a:prstGeom>
        </p:spPr>
      </p:pic>
      <p:pic>
        <p:nvPicPr>
          <p:cNvPr id="4" name="图片 3"/>
          <p:cNvPicPr>
            <a:picLocks noChangeAspect="1"/>
          </p:cNvPicPr>
          <p:nvPr/>
        </p:nvPicPr>
        <p:blipFill>
          <a:blip r:embed="rId3"/>
          <a:stretch>
            <a:fillRect/>
          </a:stretch>
        </p:blipFill>
        <p:spPr>
          <a:xfrm>
            <a:off x="5638282" y="789014"/>
            <a:ext cx="6155814" cy="4462579"/>
          </a:xfrm>
          <a:prstGeom prst="rect">
            <a:avLst/>
          </a:prstGeom>
        </p:spPr>
      </p:pic>
      <p:sp>
        <p:nvSpPr>
          <p:cNvPr id="5" name="文本框 4"/>
          <p:cNvSpPr txBox="1"/>
          <p:nvPr/>
        </p:nvSpPr>
        <p:spPr>
          <a:xfrm>
            <a:off x="10673018" y="6340854"/>
            <a:ext cx="1224053" cy="307777"/>
          </a:xfrm>
          <a:prstGeom prst="rect">
            <a:avLst/>
          </a:prstGeom>
          <a:noFill/>
        </p:spPr>
        <p:txBody>
          <a:bodyPr wrap="none" rtlCol="0">
            <a:spAutoFit/>
          </a:bodyPr>
          <a:lstStyle/>
          <a:p>
            <a:r>
              <a:rPr lang="en-US" altLang="zh-CN" sz="1400" dirty="0" smtClean="0"/>
              <a:t>Bai et al.,2010</a:t>
            </a:r>
            <a:endParaRPr lang="zh-CN" altLang="en-US" sz="1400" dirty="0"/>
          </a:p>
        </p:txBody>
      </p:sp>
      <p:sp>
        <p:nvSpPr>
          <p:cNvPr id="6" name="等腰三角形 5"/>
          <p:cNvSpPr/>
          <p:nvPr/>
        </p:nvSpPr>
        <p:spPr>
          <a:xfrm>
            <a:off x="3370943" y="3416041"/>
            <a:ext cx="139959" cy="17728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2300" y="5285015"/>
            <a:ext cx="10561145" cy="923330"/>
          </a:xfrm>
          <a:prstGeom prst="rect">
            <a:avLst/>
          </a:prstGeom>
        </p:spPr>
        <p:txBody>
          <a:bodyPr wrap="square">
            <a:spAutoFit/>
          </a:bodyPr>
          <a:lstStyle/>
          <a:p>
            <a:r>
              <a:rPr lang="en-US" altLang="zh-CN" dirty="0"/>
              <a:t>A large-scale crustal flow channel </a:t>
            </a:r>
            <a:r>
              <a:rPr lang="en-US" altLang="zh-CN" dirty="0" smtClean="0"/>
              <a:t>from </a:t>
            </a:r>
            <a:r>
              <a:rPr lang="en-US" altLang="zh-CN" dirty="0" err="1" smtClean="0"/>
              <a:t>Magnetotellurics</a:t>
            </a:r>
            <a:r>
              <a:rPr lang="en-US" altLang="zh-CN" dirty="0" smtClean="0"/>
              <a:t> data. Two </a:t>
            </a:r>
            <a:r>
              <a:rPr lang="en-US" altLang="zh-CN" dirty="0"/>
              <a:t>major zones or </a:t>
            </a:r>
            <a:r>
              <a:rPr lang="en-US" altLang="zh-CN" dirty="0" smtClean="0"/>
              <a:t>channels of </a:t>
            </a:r>
            <a:r>
              <a:rPr lang="en-US" altLang="zh-CN" dirty="0"/>
              <a:t>high electrical conductivity at a depth of 20-40 km. </a:t>
            </a:r>
            <a:r>
              <a:rPr lang="en-US" altLang="zh-CN" dirty="0" smtClean="0"/>
              <a:t>The channels </a:t>
            </a:r>
            <a:r>
              <a:rPr lang="en-US" altLang="zh-CN" dirty="0"/>
              <a:t>extend horizontally more than 800 km from </a:t>
            </a:r>
            <a:r>
              <a:rPr lang="en-US" altLang="zh-CN" dirty="0" smtClean="0"/>
              <a:t>the Tibetan </a:t>
            </a:r>
            <a:r>
              <a:rPr lang="en-US" altLang="zh-CN" dirty="0"/>
              <a:t>plateau into southwest China.</a:t>
            </a:r>
            <a:endParaRPr lang="zh-CN" altLang="en-US" dirty="0"/>
          </a:p>
        </p:txBody>
      </p:sp>
      <p:sp>
        <p:nvSpPr>
          <p:cNvPr id="8" name="文本框 7"/>
          <p:cNvSpPr txBox="1"/>
          <p:nvPr/>
        </p:nvSpPr>
        <p:spPr>
          <a:xfrm>
            <a:off x="88900" y="135135"/>
            <a:ext cx="4916539" cy="523220"/>
          </a:xfrm>
          <a:prstGeom prst="rect">
            <a:avLst/>
          </a:prstGeom>
          <a:noFill/>
        </p:spPr>
        <p:txBody>
          <a:bodyPr wrap="none" rtlCol="0">
            <a:spAutoFit/>
          </a:bodyPr>
          <a:lstStyle/>
          <a:p>
            <a:r>
              <a:rPr lang="en-US" altLang="zh-CN" sz="2800" dirty="0" smtClean="0"/>
              <a:t>Geophysical work in Jinping area</a:t>
            </a:r>
            <a:endParaRPr lang="zh-CN" altLang="en-US" sz="2800" dirty="0"/>
          </a:p>
        </p:txBody>
      </p:sp>
      <p:sp>
        <p:nvSpPr>
          <p:cNvPr id="9" name="灯片编号占位符 8"/>
          <p:cNvSpPr>
            <a:spLocks noGrp="1"/>
          </p:cNvSpPr>
          <p:nvPr>
            <p:ph type="sldNum" sz="quarter" idx="12"/>
          </p:nvPr>
        </p:nvSpPr>
        <p:spPr/>
        <p:txBody>
          <a:bodyPr/>
          <a:lstStyle/>
          <a:p>
            <a:fld id="{F035DA89-1430-4D42-9A7C-FDB9343E70D0}" type="slidenum">
              <a:rPr lang="zh-CN" altLang="en-US" smtClean="0"/>
              <a:t>17</a:t>
            </a:fld>
            <a:endParaRPr lang="zh-CN" altLang="en-US"/>
          </a:p>
        </p:txBody>
      </p:sp>
    </p:spTree>
    <p:extLst>
      <p:ext uri="{BB962C8B-B14F-4D97-AF65-F5344CB8AC3E}">
        <p14:creationId xmlns:p14="http://schemas.microsoft.com/office/powerpoint/2010/main" val="963425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665765"/>
            <a:ext cx="6096000" cy="4139456"/>
          </a:xfrm>
          <a:prstGeom prst="rect">
            <a:avLst/>
          </a:prstGeom>
        </p:spPr>
      </p:pic>
      <p:sp>
        <p:nvSpPr>
          <p:cNvPr id="4" name="等腰三角形 3"/>
          <p:cNvSpPr/>
          <p:nvPr/>
        </p:nvSpPr>
        <p:spPr>
          <a:xfrm>
            <a:off x="6239555" y="5167054"/>
            <a:ext cx="183470" cy="17728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15906" y="5741082"/>
            <a:ext cx="1409360" cy="369332"/>
          </a:xfrm>
          <a:prstGeom prst="rect">
            <a:avLst/>
          </a:prstGeom>
        </p:spPr>
        <p:txBody>
          <a:bodyPr wrap="none">
            <a:spAutoFit/>
          </a:bodyPr>
          <a:lstStyle/>
          <a:p>
            <a:r>
              <a:rPr lang="en-US" altLang="zh-CN" dirty="0" err="1">
                <a:latin typeface="Times New Roman" panose="02020603050405020304" pitchFamily="18" charset="0"/>
                <a:ea typeface="宋体" panose="02010600030101010101" pitchFamily="2" charset="-122"/>
              </a:rPr>
              <a:t>Lü</a:t>
            </a:r>
            <a:r>
              <a:rPr lang="en-US" altLang="zh-CN" dirty="0">
                <a:latin typeface="Times New Roman" panose="02020603050405020304" pitchFamily="18" charset="0"/>
                <a:ea typeface="宋体" panose="02010600030101010101" pitchFamily="2" charset="-122"/>
              </a:rPr>
              <a:t> et </a:t>
            </a:r>
            <a:r>
              <a:rPr lang="en-US" altLang="zh-CN" dirty="0" smtClean="0">
                <a:latin typeface="Times New Roman" panose="02020603050405020304" pitchFamily="18" charset="0"/>
                <a:ea typeface="宋体" panose="02010600030101010101" pitchFamily="2" charset="-122"/>
              </a:rPr>
              <a:t>al,2017</a:t>
            </a:r>
            <a:endParaRPr lang="zh-CN" altLang="en-US" dirty="0"/>
          </a:p>
        </p:txBody>
      </p:sp>
      <p:pic>
        <p:nvPicPr>
          <p:cNvPr id="7" name="图片 6"/>
          <p:cNvPicPr>
            <a:picLocks noChangeAspect="1"/>
          </p:cNvPicPr>
          <p:nvPr/>
        </p:nvPicPr>
        <p:blipFill>
          <a:blip r:embed="rId3"/>
          <a:stretch>
            <a:fillRect/>
          </a:stretch>
        </p:blipFill>
        <p:spPr>
          <a:xfrm>
            <a:off x="6096000" y="1665765"/>
            <a:ext cx="6131381" cy="4075317"/>
          </a:xfrm>
          <a:prstGeom prst="rect">
            <a:avLst/>
          </a:prstGeom>
        </p:spPr>
      </p:pic>
      <p:sp>
        <p:nvSpPr>
          <p:cNvPr id="8" name="文本框 7"/>
          <p:cNvSpPr txBox="1"/>
          <p:nvPr/>
        </p:nvSpPr>
        <p:spPr>
          <a:xfrm>
            <a:off x="762000" y="520700"/>
            <a:ext cx="8856848" cy="523220"/>
          </a:xfrm>
          <a:prstGeom prst="rect">
            <a:avLst/>
          </a:prstGeom>
          <a:noFill/>
        </p:spPr>
        <p:txBody>
          <a:bodyPr wrap="none" rtlCol="0">
            <a:spAutoFit/>
          </a:bodyPr>
          <a:lstStyle/>
          <a:p>
            <a:r>
              <a:rPr lang="en-US" altLang="zh-CN" sz="2800" dirty="0" smtClean="0"/>
              <a:t>Seismic studies give detail crustal structure in Tibet plateau </a:t>
            </a:r>
            <a:endParaRPr lang="zh-CN" altLang="en-US" sz="2800" dirty="0"/>
          </a:p>
        </p:txBody>
      </p:sp>
      <p:sp>
        <p:nvSpPr>
          <p:cNvPr id="9" name="灯片编号占位符 8"/>
          <p:cNvSpPr>
            <a:spLocks noGrp="1"/>
          </p:cNvSpPr>
          <p:nvPr>
            <p:ph type="sldNum" sz="quarter" idx="12"/>
          </p:nvPr>
        </p:nvSpPr>
        <p:spPr/>
        <p:txBody>
          <a:bodyPr/>
          <a:lstStyle/>
          <a:p>
            <a:fld id="{F035DA89-1430-4D42-9A7C-FDB9343E70D0}" type="slidenum">
              <a:rPr lang="zh-CN" altLang="en-US" smtClean="0"/>
              <a:t>18</a:t>
            </a:fld>
            <a:endParaRPr lang="zh-CN" altLang="en-US"/>
          </a:p>
        </p:txBody>
      </p:sp>
    </p:spTree>
    <p:extLst>
      <p:ext uri="{BB962C8B-B14F-4D97-AF65-F5344CB8AC3E}">
        <p14:creationId xmlns:p14="http://schemas.microsoft.com/office/powerpoint/2010/main" val="44370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12732" y="1340628"/>
            <a:ext cx="2922969" cy="5041829"/>
          </a:xfrm>
          <a:prstGeom prst="rect">
            <a:avLst/>
          </a:prstGeom>
        </p:spPr>
      </p:pic>
      <p:pic>
        <p:nvPicPr>
          <p:cNvPr id="3" name="图片 2"/>
          <p:cNvPicPr>
            <a:picLocks noChangeAspect="1"/>
          </p:cNvPicPr>
          <p:nvPr/>
        </p:nvPicPr>
        <p:blipFill>
          <a:blip r:embed="rId3"/>
          <a:stretch>
            <a:fillRect/>
          </a:stretch>
        </p:blipFill>
        <p:spPr>
          <a:xfrm>
            <a:off x="5190487" y="1340628"/>
            <a:ext cx="5925826" cy="5041829"/>
          </a:xfrm>
          <a:prstGeom prst="rect">
            <a:avLst/>
          </a:prstGeom>
        </p:spPr>
      </p:pic>
      <p:sp>
        <p:nvSpPr>
          <p:cNvPr id="4" name="Rectangle 1"/>
          <p:cNvSpPr>
            <a:spLocks noChangeArrowheads="1"/>
          </p:cNvSpPr>
          <p:nvPr/>
        </p:nvSpPr>
        <p:spPr bwMode="auto">
          <a:xfrm>
            <a:off x="2235200" y="6488668"/>
            <a:ext cx="2137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zh-CN" altLang="zh-CN" sz="1800" b="0" i="0" u="none" strike="noStrike" cap="none" normalizeH="0" baseline="0" dirty="0" smtClean="0">
                <a:ln>
                  <a:noFill/>
                </a:ln>
                <a:solidFill>
                  <a:schemeClr val="tx1"/>
                </a:solidFill>
                <a:effectLst/>
                <a:latin typeface="Arial" panose="020B0604020202020204" pitchFamily="34" charset="0"/>
              </a:rPr>
              <a:t>Šrámek</a:t>
            </a:r>
            <a:r>
              <a:rPr kumimoji="0" lang="en-US" altLang="zh-CN" sz="1800" b="0" i="0" u="none" strike="noStrike" cap="none" normalizeH="0" baseline="0" dirty="0" smtClean="0">
                <a:ln>
                  <a:noFill/>
                </a:ln>
                <a:solidFill>
                  <a:schemeClr val="tx1"/>
                </a:solidFill>
                <a:effectLst/>
                <a:latin typeface="Arial" panose="020B0604020202020204" pitchFamily="34" charset="0"/>
              </a:rPr>
              <a:t> et al,2016</a:t>
            </a: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
          <p:cNvSpPr>
            <a:spLocks noChangeArrowheads="1"/>
          </p:cNvSpPr>
          <p:nvPr/>
        </p:nvSpPr>
        <p:spPr bwMode="auto">
          <a:xfrm>
            <a:off x="9058913" y="6488668"/>
            <a:ext cx="1813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zh-CN" sz="1800" b="0" i="0" u="none" strike="noStrike" cap="none" normalizeH="0" baseline="0" dirty="0" smtClean="0">
                <a:ln>
                  <a:noFill/>
                </a:ln>
                <a:solidFill>
                  <a:schemeClr val="tx1"/>
                </a:solidFill>
                <a:effectLst/>
                <a:latin typeface="Arial" panose="020B0604020202020204" pitchFamily="34" charset="0"/>
              </a:rPr>
              <a:t>Dong</a:t>
            </a:r>
            <a:r>
              <a:rPr kumimoji="0" lang="en-US" altLang="zh-CN" sz="1800" b="0" i="0" u="none" strike="noStrike" cap="none" normalizeH="0" dirty="0" smtClean="0">
                <a:ln>
                  <a:noFill/>
                </a:ln>
                <a:solidFill>
                  <a:schemeClr val="tx1"/>
                </a:solidFill>
                <a:effectLst/>
                <a:latin typeface="Arial" panose="020B0604020202020204" pitchFamily="34" charset="0"/>
              </a:rPr>
              <a:t> </a:t>
            </a:r>
            <a:r>
              <a:rPr kumimoji="0" lang="en-US" altLang="zh-CN" sz="1800" b="0" i="0" u="none" strike="noStrike" cap="none" normalizeH="0" baseline="0" dirty="0" smtClean="0">
                <a:ln>
                  <a:noFill/>
                </a:ln>
                <a:solidFill>
                  <a:schemeClr val="tx1"/>
                </a:solidFill>
                <a:effectLst/>
                <a:latin typeface="Arial" panose="020B0604020202020204" pitchFamily="34" charset="0"/>
              </a:rPr>
              <a:t>et al,2013</a:t>
            </a: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6" name="文本框 5"/>
          <p:cNvSpPr txBox="1"/>
          <p:nvPr/>
        </p:nvSpPr>
        <p:spPr>
          <a:xfrm>
            <a:off x="4607737" y="212912"/>
            <a:ext cx="1524776" cy="646331"/>
          </a:xfrm>
          <a:prstGeom prst="rect">
            <a:avLst/>
          </a:prstGeom>
          <a:noFill/>
        </p:spPr>
        <p:txBody>
          <a:bodyPr wrap="none" rtlCol="0">
            <a:spAutoFit/>
          </a:bodyPr>
          <a:lstStyle/>
          <a:p>
            <a:r>
              <a:rPr lang="zh-CN" altLang="en-US" sz="3600" dirty="0" smtClean="0"/>
              <a:t>建    议</a:t>
            </a:r>
            <a:endParaRPr lang="zh-CN" altLang="en-US" sz="3600" dirty="0"/>
          </a:p>
        </p:txBody>
      </p:sp>
      <p:sp>
        <p:nvSpPr>
          <p:cNvPr id="7" name="灯片编号占位符 6"/>
          <p:cNvSpPr>
            <a:spLocks noGrp="1"/>
          </p:cNvSpPr>
          <p:nvPr>
            <p:ph type="sldNum" sz="quarter" idx="12"/>
          </p:nvPr>
        </p:nvSpPr>
        <p:spPr/>
        <p:txBody>
          <a:bodyPr/>
          <a:lstStyle/>
          <a:p>
            <a:fld id="{F035DA89-1430-4D42-9A7C-FDB9343E70D0}" type="slidenum">
              <a:rPr lang="zh-CN" altLang="en-US" smtClean="0"/>
              <a:t>19</a:t>
            </a:fld>
            <a:endParaRPr lang="zh-CN" altLang="en-US"/>
          </a:p>
        </p:txBody>
      </p:sp>
    </p:spTree>
    <p:extLst>
      <p:ext uri="{BB962C8B-B14F-4D97-AF65-F5344CB8AC3E}">
        <p14:creationId xmlns:p14="http://schemas.microsoft.com/office/powerpoint/2010/main" val="277045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latin typeface="Arial" panose="020B0604020202020204" pitchFamily="34" charset="0"/>
                <a:cs typeface="Arial" panose="020B0604020202020204" pitchFamily="34" charset="0"/>
              </a:rPr>
              <a:t>提   纲</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187759" y="1570874"/>
            <a:ext cx="6425737" cy="4351338"/>
          </a:xfrm>
        </p:spPr>
        <p:txBody>
          <a:bodyPr>
            <a:normAutofit/>
          </a:bodyPr>
          <a:lstStyle/>
          <a:p>
            <a:pPr>
              <a:lnSpc>
                <a:spcPct val="200000"/>
              </a:lnSpc>
              <a:buFont typeface="Wingdings" panose="05000000000000000000" pitchFamily="2" charset="2"/>
              <a:buChar char="Ø"/>
            </a:pPr>
            <a:r>
              <a:rPr lang="zh-CN" altLang="en-US" sz="2400" dirty="0" smtClean="0">
                <a:latin typeface="Arial" panose="020B0604020202020204" pitchFamily="34" charset="0"/>
                <a:cs typeface="Arial" panose="020B0604020202020204" pitchFamily="34" charset="0"/>
              </a:rPr>
              <a:t>引言</a:t>
            </a:r>
            <a:endParaRPr lang="en-US" altLang="zh-CN" sz="2400" dirty="0" smtClean="0">
              <a:latin typeface="Arial" panose="020B0604020202020204" pitchFamily="34" charset="0"/>
              <a:cs typeface="Arial" panose="020B0604020202020204" pitchFamily="34" charset="0"/>
            </a:endParaRPr>
          </a:p>
          <a:p>
            <a:pPr>
              <a:lnSpc>
                <a:spcPct val="200000"/>
              </a:lnSpc>
              <a:buFont typeface="Wingdings" panose="05000000000000000000" pitchFamily="2" charset="2"/>
              <a:buChar char="Ø"/>
            </a:pPr>
            <a:r>
              <a:rPr lang="zh-CN" altLang="en-US" sz="2400" dirty="0" smtClean="0">
                <a:latin typeface="Arial" panose="020B0604020202020204" pitchFamily="34" charset="0"/>
                <a:cs typeface="Arial" panose="020B0604020202020204" pitchFamily="34" charset="0"/>
              </a:rPr>
              <a:t>地球密度结构与地球中微子</a:t>
            </a:r>
            <a:endParaRPr lang="en-US" altLang="zh-CN" sz="2400" dirty="0">
              <a:latin typeface="Arial" panose="020B0604020202020204" pitchFamily="34" charset="0"/>
              <a:cs typeface="Arial" panose="020B0604020202020204" pitchFamily="34" charset="0"/>
            </a:endParaRPr>
          </a:p>
          <a:p>
            <a:pPr>
              <a:lnSpc>
                <a:spcPct val="200000"/>
              </a:lnSpc>
              <a:buFont typeface="Wingdings" panose="05000000000000000000" pitchFamily="2" charset="2"/>
              <a:buChar char="Ø"/>
            </a:pPr>
            <a:r>
              <a:rPr lang="zh-CN" altLang="en-US" sz="2400" dirty="0" smtClean="0">
                <a:latin typeface="Arial" panose="020B0604020202020204" pitchFamily="34" charset="0"/>
                <a:cs typeface="Arial" panose="020B0604020202020204" pitchFamily="34" charset="0"/>
              </a:rPr>
              <a:t>锦屏及周边地区地球科学认知</a:t>
            </a:r>
            <a:endParaRPr lang="en-US" altLang="zh-CN" sz="2400" dirty="0" smtClean="0">
              <a:latin typeface="Arial" panose="020B0604020202020204" pitchFamily="34" charset="0"/>
              <a:cs typeface="Arial" panose="020B0604020202020204" pitchFamily="34" charset="0"/>
            </a:endParaRPr>
          </a:p>
          <a:p>
            <a:pPr>
              <a:lnSpc>
                <a:spcPct val="200000"/>
              </a:lnSpc>
              <a:buFont typeface="Wingdings" panose="05000000000000000000" pitchFamily="2" charset="2"/>
              <a:buChar char="Ø"/>
            </a:pPr>
            <a:r>
              <a:rPr lang="zh-CN" altLang="en-US" sz="2400" dirty="0" smtClean="0">
                <a:latin typeface="Arial" panose="020B0604020202020204" pitchFamily="34" charset="0"/>
                <a:cs typeface="Arial" panose="020B0604020202020204" pitchFamily="34" charset="0"/>
              </a:rPr>
              <a:t>建议</a:t>
            </a:r>
            <a:endParaRPr lang="zh-CN" altLang="en-US" sz="24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F035DA89-1430-4D42-9A7C-FDB9343E70D0}" type="slidenum">
              <a:rPr lang="zh-CN" altLang="en-US" smtClean="0"/>
              <a:t>2</a:t>
            </a:fld>
            <a:endParaRPr lang="zh-CN" altLang="en-US"/>
          </a:p>
        </p:txBody>
      </p:sp>
    </p:spTree>
    <p:extLst>
      <p:ext uri="{BB962C8B-B14F-4D97-AF65-F5344CB8AC3E}">
        <p14:creationId xmlns:p14="http://schemas.microsoft.com/office/powerpoint/2010/main" val="1626857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73417" y="266700"/>
            <a:ext cx="5583998" cy="6261100"/>
          </a:xfrm>
          <a:prstGeom prst="rect">
            <a:avLst/>
          </a:prstGeom>
        </p:spPr>
      </p:pic>
      <p:sp>
        <p:nvSpPr>
          <p:cNvPr id="3" name="等腰三角形 2"/>
          <p:cNvSpPr/>
          <p:nvPr/>
        </p:nvSpPr>
        <p:spPr>
          <a:xfrm>
            <a:off x="2728913" y="2909888"/>
            <a:ext cx="128587" cy="1063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3391853" y="3465513"/>
            <a:ext cx="128587" cy="1063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793206" y="2593737"/>
            <a:ext cx="1053494" cy="461665"/>
          </a:xfrm>
          <a:prstGeom prst="rect">
            <a:avLst/>
          </a:prstGeom>
          <a:noFill/>
        </p:spPr>
        <p:txBody>
          <a:bodyPr wrap="none" rtlCol="0">
            <a:spAutoFit/>
          </a:bodyPr>
          <a:lstStyle/>
          <a:p>
            <a:r>
              <a:rPr lang="en-US" altLang="zh-CN" sz="2400" dirty="0" smtClean="0"/>
              <a:t>Jinping</a:t>
            </a:r>
            <a:endParaRPr lang="zh-CN" altLang="en-US" sz="2400" dirty="0"/>
          </a:p>
        </p:txBody>
      </p:sp>
      <p:sp>
        <p:nvSpPr>
          <p:cNvPr id="13" name="文本框 12"/>
          <p:cNvSpPr txBox="1"/>
          <p:nvPr/>
        </p:nvSpPr>
        <p:spPr>
          <a:xfrm>
            <a:off x="3520440" y="3243199"/>
            <a:ext cx="1367682" cy="461665"/>
          </a:xfrm>
          <a:prstGeom prst="rect">
            <a:avLst/>
          </a:prstGeom>
          <a:noFill/>
        </p:spPr>
        <p:txBody>
          <a:bodyPr wrap="none" rtlCol="0">
            <a:spAutoFit/>
          </a:bodyPr>
          <a:lstStyle/>
          <a:p>
            <a:r>
              <a:rPr lang="en-US" altLang="zh-CN" sz="2400" dirty="0" smtClean="0"/>
              <a:t>Jiangmen</a:t>
            </a:r>
            <a:endParaRPr lang="zh-CN" altLang="en-US" sz="2400" dirty="0"/>
          </a:p>
        </p:txBody>
      </p:sp>
      <p:sp>
        <p:nvSpPr>
          <p:cNvPr id="14" name="文本框 13"/>
          <p:cNvSpPr txBox="1"/>
          <p:nvPr/>
        </p:nvSpPr>
        <p:spPr>
          <a:xfrm>
            <a:off x="1469237" y="420263"/>
            <a:ext cx="2735044" cy="523220"/>
          </a:xfrm>
          <a:prstGeom prst="rect">
            <a:avLst/>
          </a:prstGeom>
          <a:noFill/>
        </p:spPr>
        <p:txBody>
          <a:bodyPr wrap="none" rtlCol="0">
            <a:spAutoFit/>
          </a:bodyPr>
          <a:lstStyle/>
          <a:p>
            <a:r>
              <a:rPr lang="en-US" altLang="zh-CN" sz="2800" dirty="0" smtClean="0"/>
              <a:t>Moho depth map</a:t>
            </a:r>
            <a:endParaRPr lang="zh-CN" altLang="en-US" sz="2800" dirty="0"/>
          </a:p>
        </p:txBody>
      </p:sp>
      <p:cxnSp>
        <p:nvCxnSpPr>
          <p:cNvPr id="17" name="直接连接符 16"/>
          <p:cNvCxnSpPr/>
          <p:nvPr/>
        </p:nvCxnSpPr>
        <p:spPr>
          <a:xfrm>
            <a:off x="2069869" y="2310938"/>
            <a:ext cx="2211186" cy="19867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a:srcRect b="14271"/>
          <a:stretch/>
        </p:blipFill>
        <p:spPr>
          <a:xfrm>
            <a:off x="593509" y="4145173"/>
            <a:ext cx="2705034" cy="1829515"/>
          </a:xfrm>
          <a:prstGeom prst="rect">
            <a:avLst/>
          </a:prstGeom>
        </p:spPr>
      </p:pic>
      <p:sp>
        <p:nvSpPr>
          <p:cNvPr id="22" name="文本框 21"/>
          <p:cNvSpPr txBox="1"/>
          <p:nvPr/>
        </p:nvSpPr>
        <p:spPr>
          <a:xfrm>
            <a:off x="4204281" y="6538912"/>
            <a:ext cx="1018227" cy="261610"/>
          </a:xfrm>
          <a:prstGeom prst="rect">
            <a:avLst/>
          </a:prstGeom>
          <a:noFill/>
        </p:spPr>
        <p:txBody>
          <a:bodyPr wrap="none" rtlCol="0">
            <a:spAutoFit/>
          </a:bodyPr>
          <a:lstStyle/>
          <a:p>
            <a:r>
              <a:rPr lang="en-US" altLang="zh-CN" sz="1100" dirty="0" err="1" smtClean="0"/>
              <a:t>Hao</a:t>
            </a:r>
            <a:r>
              <a:rPr lang="en-US" altLang="zh-CN" sz="1100" dirty="0" smtClean="0"/>
              <a:t> et al,2014</a:t>
            </a:r>
            <a:endParaRPr lang="zh-CN" altLang="en-US" sz="1100" dirty="0"/>
          </a:p>
        </p:txBody>
      </p:sp>
      <p:sp>
        <p:nvSpPr>
          <p:cNvPr id="23" name="文本框 22"/>
          <p:cNvSpPr txBox="1"/>
          <p:nvPr/>
        </p:nvSpPr>
        <p:spPr>
          <a:xfrm>
            <a:off x="2262459" y="5720304"/>
            <a:ext cx="1072730" cy="261610"/>
          </a:xfrm>
          <a:prstGeom prst="rect">
            <a:avLst/>
          </a:prstGeom>
          <a:noFill/>
        </p:spPr>
        <p:txBody>
          <a:bodyPr wrap="none" rtlCol="0">
            <a:spAutoFit/>
          </a:bodyPr>
          <a:lstStyle/>
          <a:p>
            <a:r>
              <a:rPr lang="en-US" altLang="zh-CN" sz="1100" dirty="0" smtClean="0"/>
              <a:t>Jiang et al,2018</a:t>
            </a:r>
            <a:endParaRPr lang="zh-CN" altLang="en-US" sz="1100" dirty="0"/>
          </a:p>
        </p:txBody>
      </p:sp>
      <p:pic>
        <p:nvPicPr>
          <p:cNvPr id="25" name="图片 24">
            <a:extLst>
              <a:ext uri="{FF2B5EF4-FFF2-40B4-BE49-F238E27FC236}">
                <a16:creationId xmlns:a16="http://schemas.microsoft.com/office/drawing/2014/main" id="{6ABBB853-6104-4B62-B667-CD36234E3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289" y="248105"/>
            <a:ext cx="3423435" cy="2916436"/>
          </a:xfrm>
          <a:prstGeom prst="rect">
            <a:avLst/>
          </a:prstGeom>
        </p:spPr>
      </p:pic>
      <p:pic>
        <p:nvPicPr>
          <p:cNvPr id="26" name="图片 25">
            <a:extLst>
              <a:ext uri="{FF2B5EF4-FFF2-40B4-BE49-F238E27FC236}">
                <a16:creationId xmlns:a16="http://schemas.microsoft.com/office/drawing/2014/main" id="{3D9615CD-90CC-4A8C-ACB0-332E27BC0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9250" y="3471125"/>
            <a:ext cx="3576020" cy="3067787"/>
          </a:xfrm>
          <a:prstGeom prst="rect">
            <a:avLst/>
          </a:prstGeom>
        </p:spPr>
      </p:pic>
    </p:spTree>
    <p:extLst>
      <p:ext uri="{BB962C8B-B14F-4D97-AF65-F5344CB8AC3E}">
        <p14:creationId xmlns:p14="http://schemas.microsoft.com/office/powerpoint/2010/main" val="116621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035DA89-1430-4D42-9A7C-FDB9343E70D0}" type="slidenum">
              <a:rPr lang="zh-CN" altLang="en-US" smtClean="0"/>
              <a:t>21</a:t>
            </a:fld>
            <a:endParaRPr lang="zh-CN" altLang="en-US"/>
          </a:p>
        </p:txBody>
      </p:sp>
      <p:pic>
        <p:nvPicPr>
          <p:cNvPr id="3" name="图片 2">
            <a:extLst>
              <a:ext uri="{FF2B5EF4-FFF2-40B4-BE49-F238E27FC236}">
                <a16:creationId xmlns:a16="http://schemas.microsoft.com/office/drawing/2014/main" id="{6ABBB853-6104-4B62-B667-CD36234E3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795" y="430668"/>
            <a:ext cx="3423435" cy="2916436"/>
          </a:xfrm>
          <a:prstGeom prst="rect">
            <a:avLst/>
          </a:prstGeom>
        </p:spPr>
      </p:pic>
      <p:pic>
        <p:nvPicPr>
          <p:cNvPr id="4" name="图片 3">
            <a:extLst>
              <a:ext uri="{FF2B5EF4-FFF2-40B4-BE49-F238E27FC236}">
                <a16:creationId xmlns:a16="http://schemas.microsoft.com/office/drawing/2014/main" id="{3D9615CD-90CC-4A8C-ACB0-332E27BC0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756" y="3653688"/>
            <a:ext cx="3576020" cy="3067787"/>
          </a:xfrm>
          <a:prstGeom prst="rect">
            <a:avLst/>
          </a:prstGeom>
        </p:spPr>
      </p:pic>
      <p:pic>
        <p:nvPicPr>
          <p:cNvPr id="5" name="图片 4">
            <a:extLst>
              <a:ext uri="{FF2B5EF4-FFF2-40B4-BE49-F238E27FC236}">
                <a16:creationId xmlns:a16="http://schemas.microsoft.com/office/drawing/2014/main" id="{0017260B-BBE8-4FC1-8FFD-1083821BA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007" y="306936"/>
            <a:ext cx="3568676" cy="3040168"/>
          </a:xfrm>
          <a:prstGeom prst="rect">
            <a:avLst/>
          </a:prstGeom>
        </p:spPr>
      </p:pic>
      <p:pic>
        <p:nvPicPr>
          <p:cNvPr id="6" name="图片 5">
            <a:extLst>
              <a:ext uri="{FF2B5EF4-FFF2-40B4-BE49-F238E27FC236}">
                <a16:creationId xmlns:a16="http://schemas.microsoft.com/office/drawing/2014/main" id="{0B998449-7854-4515-8A31-83B1873AD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856" y="3653688"/>
            <a:ext cx="3552614" cy="3067787"/>
          </a:xfrm>
          <a:prstGeom prst="rect">
            <a:avLst/>
          </a:prstGeom>
        </p:spPr>
      </p:pic>
    </p:spTree>
    <p:extLst>
      <p:ext uri="{BB962C8B-B14F-4D97-AF65-F5344CB8AC3E}">
        <p14:creationId xmlns:p14="http://schemas.microsoft.com/office/powerpoint/2010/main" val="2808495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035DA89-1430-4D42-9A7C-FDB9343E70D0}" type="slidenum">
              <a:rPr lang="zh-CN" altLang="en-US" smtClean="0"/>
              <a:t>22</a:t>
            </a:fld>
            <a:endParaRPr lang="zh-CN" altLang="en-US"/>
          </a:p>
        </p:txBody>
      </p:sp>
      <p:sp>
        <p:nvSpPr>
          <p:cNvPr id="3" name="文本框 2"/>
          <p:cNvSpPr txBox="1"/>
          <p:nvPr/>
        </p:nvSpPr>
        <p:spPr>
          <a:xfrm>
            <a:off x="640763" y="685159"/>
            <a:ext cx="10346551" cy="3323987"/>
          </a:xfrm>
          <a:prstGeom prst="rect">
            <a:avLst/>
          </a:prstGeom>
          <a:noFill/>
        </p:spPr>
        <p:txBody>
          <a:bodyPr wrap="square" rtlCol="0">
            <a:spAutoFit/>
          </a:bodyPr>
          <a:lstStyle/>
          <a:p>
            <a:pPr>
              <a:lnSpc>
                <a:spcPct val="150000"/>
              </a:lnSpc>
            </a:pPr>
            <a:r>
              <a:rPr lang="zh-CN" altLang="en-US" sz="2800" dirty="0" smtClean="0"/>
              <a:t>几点建议：</a:t>
            </a:r>
            <a:endParaRPr lang="en-US" altLang="zh-CN" sz="2800" dirty="0" smtClean="0"/>
          </a:p>
          <a:p>
            <a:pPr>
              <a:lnSpc>
                <a:spcPct val="150000"/>
              </a:lnSpc>
            </a:pPr>
            <a:r>
              <a:rPr lang="en-US" altLang="zh-CN" sz="2800" dirty="0" smtClean="0"/>
              <a:t>1</a:t>
            </a:r>
            <a:r>
              <a:rPr lang="zh-CN" altLang="en-US" sz="2800" dirty="0" smtClean="0"/>
              <a:t>、基于全球模型，对锦屏站地球中微子通量进行计算</a:t>
            </a:r>
            <a:endParaRPr lang="en-US" altLang="zh-CN" sz="2800" dirty="0" smtClean="0"/>
          </a:p>
          <a:p>
            <a:pPr>
              <a:lnSpc>
                <a:spcPct val="150000"/>
              </a:lnSpc>
            </a:pPr>
            <a:r>
              <a:rPr lang="en-US" altLang="zh-CN" sz="2800" dirty="0" smtClean="0"/>
              <a:t>2</a:t>
            </a:r>
            <a:r>
              <a:rPr lang="zh-CN" altLang="en-US" sz="2800" dirty="0" smtClean="0"/>
              <a:t>、基于我国地球物理</a:t>
            </a:r>
            <a:r>
              <a:rPr lang="en-US" altLang="zh-CN" sz="2800" dirty="0" smtClean="0"/>
              <a:t>/</a:t>
            </a:r>
            <a:r>
              <a:rPr lang="zh-CN" altLang="en-US" sz="2800" dirty="0" smtClean="0"/>
              <a:t>地球化学研究成果，构建锦屏地球区域地球（地壳）模型，参考</a:t>
            </a:r>
            <a:r>
              <a:rPr lang="en-US" altLang="zh-CN" sz="2800" dirty="0" smtClean="0"/>
              <a:t>SNO</a:t>
            </a:r>
            <a:r>
              <a:rPr lang="zh-CN" altLang="en-US" sz="2800" dirty="0" smtClean="0"/>
              <a:t>、</a:t>
            </a:r>
            <a:r>
              <a:rPr lang="en-US" altLang="zh-CN" sz="2800" dirty="0" smtClean="0"/>
              <a:t>JUNO</a:t>
            </a:r>
            <a:r>
              <a:rPr lang="zh-CN" altLang="en-US" sz="2800" dirty="0" smtClean="0"/>
              <a:t>的研究思路和合作模式，开展锦屏区域模型构建及当地地球中微子通量计算工作</a:t>
            </a:r>
            <a:endParaRPr lang="zh-CN" altLang="en-US" sz="2800" dirty="0"/>
          </a:p>
        </p:txBody>
      </p:sp>
    </p:spTree>
    <p:extLst>
      <p:ext uri="{BB962C8B-B14F-4D97-AF65-F5344CB8AC3E}">
        <p14:creationId xmlns:p14="http://schemas.microsoft.com/office/powerpoint/2010/main" val="4140734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b="1" dirty="0" smtClean="0">
                <a:latin typeface="Arial" panose="020B0604020202020204" pitchFamily="34" charset="0"/>
                <a:cs typeface="Arial" panose="020B0604020202020204" pitchFamily="34" charset="0"/>
              </a:rPr>
              <a:t>总结</a:t>
            </a:r>
            <a:endParaRPr lang="zh-CN" altLang="en-US" b="1"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673225"/>
            <a:ext cx="10820400" cy="4351338"/>
          </a:xfrm>
        </p:spPr>
        <p:txBody>
          <a:bodyPr>
            <a:normAutofit/>
          </a:bodyPr>
          <a:lstStyle/>
          <a:p>
            <a:pPr>
              <a:lnSpc>
                <a:spcPct val="150000"/>
              </a:lnSpc>
              <a:buFont typeface="Wingdings" panose="05000000000000000000" pitchFamily="2" charset="2"/>
              <a:buChar char="l"/>
            </a:pPr>
            <a:r>
              <a:rPr lang="en-US" altLang="zh-CN" dirty="0" smtClean="0"/>
              <a:t> </a:t>
            </a:r>
            <a:r>
              <a:rPr lang="zh-CN" altLang="en-US" dirty="0" smtClean="0"/>
              <a:t>地球中微子通量计算有赖于精细的地球内部模型，地球物理方法是提供地球内部结构及其物质性质（密度）的主要途径</a:t>
            </a:r>
            <a:endParaRPr lang="en-US" altLang="zh-CN" dirty="0" smtClean="0"/>
          </a:p>
          <a:p>
            <a:pPr>
              <a:lnSpc>
                <a:spcPct val="150000"/>
              </a:lnSpc>
              <a:buFont typeface="Wingdings" panose="05000000000000000000" pitchFamily="2" charset="2"/>
              <a:buChar char="l"/>
            </a:pPr>
            <a:r>
              <a:rPr lang="zh-CN" altLang="en-US" dirty="0"/>
              <a:t>锦</a:t>
            </a:r>
            <a:r>
              <a:rPr lang="zh-CN" altLang="en-US" dirty="0" smtClean="0"/>
              <a:t>屏地球中微子研究需要一个精细化的区域地壳模型，提高对地球中微子的预测精度</a:t>
            </a:r>
            <a:endParaRPr lang="en-US" altLang="zh-CN" dirty="0" smtClean="0"/>
          </a:p>
          <a:p>
            <a:pPr>
              <a:lnSpc>
                <a:spcPct val="150000"/>
              </a:lnSpc>
              <a:buFont typeface="Wingdings" panose="05000000000000000000" pitchFamily="2" charset="2"/>
              <a:buChar char="l"/>
            </a:pPr>
            <a:r>
              <a:rPr lang="zh-CN" altLang="en-US" dirty="0" smtClean="0"/>
              <a:t>青藏高原及周边已有的地球物理工作及现有数据是我国科学家联合开展锦屏地球中微子合作研究的重要基础和先发优势</a:t>
            </a:r>
            <a:r>
              <a:rPr lang="en-US" altLang="zh-CN" dirty="0" smtClean="0"/>
              <a:t> </a:t>
            </a:r>
            <a:endParaRPr lang="zh-CN" altLang="en-US" dirty="0"/>
          </a:p>
        </p:txBody>
      </p:sp>
      <p:sp>
        <p:nvSpPr>
          <p:cNvPr id="4" name="灯片编号占位符 3"/>
          <p:cNvSpPr>
            <a:spLocks noGrp="1"/>
          </p:cNvSpPr>
          <p:nvPr>
            <p:ph type="sldNum" sz="quarter" idx="12"/>
          </p:nvPr>
        </p:nvSpPr>
        <p:spPr/>
        <p:txBody>
          <a:bodyPr/>
          <a:lstStyle/>
          <a:p>
            <a:fld id="{F035DA89-1430-4D42-9A7C-FDB9343E70D0}" type="slidenum">
              <a:rPr lang="zh-CN" altLang="en-US" smtClean="0"/>
              <a:t>23</a:t>
            </a:fld>
            <a:endParaRPr lang="zh-CN" altLang="en-US"/>
          </a:p>
        </p:txBody>
      </p:sp>
    </p:spTree>
    <p:extLst>
      <p:ext uri="{BB962C8B-B14F-4D97-AF65-F5344CB8AC3E}">
        <p14:creationId xmlns:p14="http://schemas.microsoft.com/office/powerpoint/2010/main" val="1879665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035DA89-1430-4D42-9A7C-FDB9343E70D0}" type="slidenum">
              <a:rPr lang="zh-CN" altLang="en-US" smtClean="0"/>
              <a:t>24</a:t>
            </a:fld>
            <a:endParaRPr lang="zh-CN" altLang="en-US"/>
          </a:p>
        </p:txBody>
      </p:sp>
      <p:pic>
        <p:nvPicPr>
          <p:cNvPr id="3" name="Picture 2" descr="Asia-Tibet4"/>
          <p:cNvPicPr>
            <a:picLocks noChangeAspect="1" noChangeArrowheads="1"/>
          </p:cNvPicPr>
          <p:nvPr/>
        </p:nvPicPr>
        <p:blipFill>
          <a:blip r:embed="rId2" cstate="print">
            <a:extLst>
              <a:ext uri="{28A0092B-C50C-407E-A947-70E740481C1C}">
                <a14:useLocalDpi xmlns:a14="http://schemas.microsoft.com/office/drawing/2010/main" val="0"/>
              </a:ext>
            </a:extLst>
          </a:blip>
          <a:srcRect t="17621"/>
          <a:stretch>
            <a:fillRect/>
          </a:stretch>
        </p:blipFill>
        <p:spPr bwMode="auto">
          <a:xfrm>
            <a:off x="-115690" y="-391346"/>
            <a:ext cx="12307689" cy="147856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604411" y="1922307"/>
            <a:ext cx="7377789" cy="1323439"/>
          </a:xfrm>
          <a:prstGeom prst="rect">
            <a:avLst/>
          </a:prstGeom>
          <a:noFill/>
        </p:spPr>
        <p:txBody>
          <a:bodyPr wrap="none" lIns="91440" tIns="45720" rIns="91440" bIns="45720">
            <a:spAutoFit/>
          </a:bodyPr>
          <a:lstStyle/>
          <a:p>
            <a:pPr algn="ctr"/>
            <a:r>
              <a:rPr lang="en-US" altLang="zh-CN" sz="8000" b="0" cap="none" spc="0" dirty="0" smtClean="0">
                <a:ln w="0"/>
                <a:solidFill>
                  <a:srgbClr val="002060"/>
                </a:solidFill>
                <a:effectLst>
                  <a:reflection blurRad="6350" stA="53000" endA="300" endPos="35500" dir="5400000" sy="-90000" algn="bl" rotWithShape="0"/>
                </a:effectLst>
                <a:latin typeface="Arial Black" panose="020B0A04020102020204" pitchFamily="34" charset="0"/>
              </a:rPr>
              <a:t>Thank you </a:t>
            </a:r>
            <a:r>
              <a:rPr lang="zh-CN" altLang="en-US" sz="8000" b="0" cap="none" spc="0" dirty="0" smtClean="0">
                <a:ln w="0"/>
                <a:solidFill>
                  <a:srgbClr val="002060"/>
                </a:solidFill>
                <a:effectLst>
                  <a:reflection blurRad="6350" stA="53000" endA="300" endPos="35500" dir="5400000" sy="-90000" algn="bl" rotWithShape="0"/>
                </a:effectLst>
                <a:latin typeface="楷体" panose="02010609060101010101" pitchFamily="49" charset="-122"/>
                <a:ea typeface="楷体" panose="02010609060101010101" pitchFamily="49" charset="-122"/>
              </a:rPr>
              <a:t>！</a:t>
            </a:r>
            <a:endParaRPr lang="zh-CN" altLang="en-US" sz="8000" b="0" cap="none" spc="0" dirty="0">
              <a:ln w="0"/>
              <a:solidFill>
                <a:srgbClr val="002060"/>
              </a:solidFill>
              <a:effectLst>
                <a:reflection blurRad="6350" stA="53000" endA="300" endPos="35500" dir="5400000" sy="-90000" algn="bl" rotWithShape="0"/>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7034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037084" y="1482871"/>
            <a:ext cx="2181651" cy="523220"/>
          </a:xfrm>
          <a:prstGeom prst="rect">
            <a:avLst/>
          </a:prstGeom>
          <a:ln w="38100" cmpd="dbl">
            <a:solidFill>
              <a:srgbClr val="0070C0"/>
            </a:solidFill>
            <a:prstDash val="dash"/>
          </a:ln>
        </p:spPr>
        <p:txBody>
          <a:bodyPr wrap="square">
            <a:spAutoFit/>
          </a:bodyPr>
          <a:lstStyle/>
          <a:p>
            <a:pPr algn="ctr"/>
            <a:r>
              <a:rPr lang="en-US" altLang="zh-CN" sz="1400" b="1" dirty="0">
                <a:solidFill>
                  <a:srgbClr val="0070C0"/>
                </a:solidFill>
                <a:latin typeface="Bookman Old Style" panose="02050604050505020204" pitchFamily="18" charset="0"/>
                <a:cs typeface="Times New Roman" panose="02020603050405020304" pitchFamily="18" charset="0"/>
              </a:rPr>
              <a:t>Bulk Silicate Earth   </a:t>
            </a:r>
          </a:p>
          <a:p>
            <a:pPr algn="ctr"/>
            <a:r>
              <a:rPr lang="en-US" altLang="zh-CN" sz="1400" b="1" dirty="0">
                <a:solidFill>
                  <a:srgbClr val="0070C0"/>
                </a:solidFill>
                <a:latin typeface="Bookman Old Style" panose="02050604050505020204" pitchFamily="18" charset="0"/>
                <a:cs typeface="Times New Roman" panose="02020603050405020304" pitchFamily="18" charset="0"/>
              </a:rPr>
              <a:t>(BSE) models</a:t>
            </a:r>
          </a:p>
        </p:txBody>
      </p:sp>
      <p:sp useBgFill="1">
        <p:nvSpPr>
          <p:cNvPr id="8" name="矩形 7"/>
          <p:cNvSpPr/>
          <p:nvPr/>
        </p:nvSpPr>
        <p:spPr>
          <a:xfrm>
            <a:off x="9619193" y="2223440"/>
            <a:ext cx="1046511" cy="584994"/>
          </a:xfrm>
          <a:prstGeom prst="rect">
            <a:avLst/>
          </a:prstGeom>
          <a:ln w="38100">
            <a:noFill/>
          </a:ln>
          <a:scene3d>
            <a:camera prst="orthographicFront"/>
            <a:lightRig rig="threePt" dir="t"/>
          </a:scene3d>
          <a:sp3d prstMaterial="dkEdge">
            <a:bevelT prst="angle"/>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7030A0"/>
                </a:solidFill>
                <a:latin typeface="Bookman Old Style" panose="02050604050505020204" pitchFamily="18" charset="0"/>
              </a:rPr>
              <a:t>Low Q</a:t>
            </a:r>
          </a:p>
          <a:p>
            <a:pPr algn="ctr"/>
            <a:r>
              <a:rPr lang="en-US" altLang="zh-CN" sz="1600" dirty="0">
                <a:solidFill>
                  <a:schemeClr val="tx1"/>
                </a:solidFill>
                <a:latin typeface="Bookman Old Style" panose="02050604050505020204" pitchFamily="18" charset="0"/>
              </a:rPr>
              <a:t>~10TW</a:t>
            </a:r>
            <a:endParaRPr lang="zh-CN" altLang="en-US" sz="1600" dirty="0">
              <a:solidFill>
                <a:schemeClr val="tx1"/>
              </a:solidFill>
              <a:latin typeface="Bookman Old Style" panose="02050604050505020204" pitchFamily="18" charset="0"/>
            </a:endParaRPr>
          </a:p>
        </p:txBody>
      </p:sp>
      <p:sp useBgFill="1">
        <p:nvSpPr>
          <p:cNvPr id="9" name="矩形 8"/>
          <p:cNvSpPr/>
          <p:nvPr/>
        </p:nvSpPr>
        <p:spPr>
          <a:xfrm>
            <a:off x="9550155" y="3081964"/>
            <a:ext cx="1184584" cy="584994"/>
          </a:xfrm>
          <a:prstGeom prst="rect">
            <a:avLst/>
          </a:prstGeom>
          <a:ln w="3810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7030A0"/>
                </a:solidFill>
                <a:latin typeface="Bookman Old Style" panose="02050604050505020204" pitchFamily="18" charset="0"/>
              </a:rPr>
              <a:t>Middle Q</a:t>
            </a:r>
          </a:p>
          <a:p>
            <a:pPr algn="ctr"/>
            <a:r>
              <a:rPr lang="en-US" altLang="zh-CN" sz="1600" dirty="0">
                <a:solidFill>
                  <a:schemeClr val="tx1"/>
                </a:solidFill>
                <a:latin typeface="Bookman Old Style" panose="02050604050505020204" pitchFamily="18" charset="0"/>
              </a:rPr>
              <a:t>~20TW</a:t>
            </a:r>
            <a:endParaRPr lang="zh-CN" altLang="en-US" sz="1600" dirty="0">
              <a:solidFill>
                <a:schemeClr val="tx1"/>
              </a:solidFill>
              <a:latin typeface="Bookman Old Style" panose="02050604050505020204" pitchFamily="18" charset="0"/>
            </a:endParaRPr>
          </a:p>
        </p:txBody>
      </p:sp>
      <p:sp useBgFill="1">
        <p:nvSpPr>
          <p:cNvPr id="10" name="矩形 9"/>
          <p:cNvSpPr/>
          <p:nvPr/>
        </p:nvSpPr>
        <p:spPr>
          <a:xfrm>
            <a:off x="9619192" y="4081637"/>
            <a:ext cx="1046511" cy="584994"/>
          </a:xfrm>
          <a:prstGeom prst="rect">
            <a:avLst/>
          </a:prstGeom>
          <a:ln w="38100">
            <a:no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7030A0"/>
                </a:solidFill>
                <a:latin typeface="Bookman Old Style" panose="02050604050505020204" pitchFamily="18" charset="0"/>
              </a:rPr>
              <a:t>High Q</a:t>
            </a:r>
          </a:p>
          <a:p>
            <a:pPr algn="ctr"/>
            <a:r>
              <a:rPr lang="en-US" altLang="zh-CN" sz="1600" dirty="0">
                <a:solidFill>
                  <a:schemeClr val="tx1"/>
                </a:solidFill>
                <a:latin typeface="Bookman Old Style" panose="02050604050505020204" pitchFamily="18" charset="0"/>
              </a:rPr>
              <a:t>~30TW</a:t>
            </a:r>
            <a:endParaRPr lang="zh-CN" altLang="en-US" sz="1600" dirty="0">
              <a:solidFill>
                <a:schemeClr val="tx1"/>
              </a:solidFill>
              <a:latin typeface="Bookman Old Style" panose="02050604050505020204" pitchFamily="18" charset="0"/>
            </a:endParaRPr>
          </a:p>
        </p:txBody>
      </p:sp>
      <p:pic>
        <p:nvPicPr>
          <p:cNvPr id="14" name="图片 13"/>
          <p:cNvPicPr>
            <a:picLocks noChangeAspect="1"/>
          </p:cNvPicPr>
          <p:nvPr/>
        </p:nvPicPr>
        <p:blipFill>
          <a:blip r:embed="rId2"/>
          <a:stretch>
            <a:fillRect/>
          </a:stretch>
        </p:blipFill>
        <p:spPr>
          <a:xfrm>
            <a:off x="898388" y="956004"/>
            <a:ext cx="7662766" cy="4122784"/>
          </a:xfrm>
          <a:prstGeom prst="rect">
            <a:avLst/>
          </a:prstGeom>
        </p:spPr>
      </p:pic>
      <p:sp>
        <p:nvSpPr>
          <p:cNvPr id="16" name="矩形 15"/>
          <p:cNvSpPr/>
          <p:nvPr/>
        </p:nvSpPr>
        <p:spPr>
          <a:xfrm>
            <a:off x="690977" y="5352318"/>
            <a:ext cx="11121795" cy="830997"/>
          </a:xfrm>
          <a:prstGeom prst="rect">
            <a:avLst/>
          </a:prstGeom>
        </p:spPr>
        <p:txBody>
          <a:bodyPr wrap="square">
            <a:spAutoFit/>
          </a:bodyPr>
          <a:lstStyle/>
          <a:p>
            <a:r>
              <a:rPr lang="en-US" altLang="zh-CN" sz="2400" b="1" dirty="0">
                <a:latin typeface="Centaur" panose="02030504050205020304" pitchFamily="18" charset="0"/>
              </a:rPr>
              <a:t>Geo-neutrinos: </a:t>
            </a:r>
            <a:r>
              <a:rPr lang="zh-CN" altLang="en-US" sz="2400" b="1" dirty="0" smtClean="0">
                <a:latin typeface="Centaur" panose="02030504050205020304" pitchFamily="18" charset="0"/>
              </a:rPr>
              <a:t>地球内部放射性元素产生，与地球内部结构、性质、演化等息息相关，是一扇打开地球内部的窗口！</a:t>
            </a:r>
            <a:endParaRPr lang="zh-CN" altLang="en-US" sz="2400" dirty="0"/>
          </a:p>
        </p:txBody>
      </p:sp>
      <p:sp>
        <p:nvSpPr>
          <p:cNvPr id="3" name="灯片编号占位符 2"/>
          <p:cNvSpPr>
            <a:spLocks noGrp="1"/>
          </p:cNvSpPr>
          <p:nvPr>
            <p:ph type="sldNum" sz="quarter" idx="12"/>
          </p:nvPr>
        </p:nvSpPr>
        <p:spPr/>
        <p:txBody>
          <a:bodyPr/>
          <a:lstStyle/>
          <a:p>
            <a:fld id="{F035DA89-1430-4D42-9A7C-FDB9343E70D0}" type="slidenum">
              <a:rPr lang="zh-CN" altLang="en-US" smtClean="0"/>
              <a:t>3</a:t>
            </a:fld>
            <a:endParaRPr lang="zh-CN" altLang="en-US"/>
          </a:p>
        </p:txBody>
      </p:sp>
      <p:sp>
        <p:nvSpPr>
          <p:cNvPr id="2" name="矩形 1"/>
          <p:cNvSpPr/>
          <p:nvPr/>
        </p:nvSpPr>
        <p:spPr>
          <a:xfrm>
            <a:off x="5318828" y="70435"/>
            <a:ext cx="1627369" cy="769441"/>
          </a:xfrm>
          <a:prstGeom prst="rect">
            <a:avLst/>
          </a:prstGeom>
        </p:spPr>
        <p:txBody>
          <a:bodyPr wrap="none">
            <a:spAutoFit/>
          </a:bodyPr>
          <a:lstStyle/>
          <a:p>
            <a:pPr algn="ctr"/>
            <a:r>
              <a:rPr lang="zh-CN" altLang="en-US" sz="4400" b="1" dirty="0" smtClean="0">
                <a:latin typeface="Arial" panose="020B0604020202020204" pitchFamily="34" charset="0"/>
                <a:cs typeface="Arial" panose="020B0604020202020204" pitchFamily="34" charset="0"/>
              </a:rPr>
              <a:t>引  言</a:t>
            </a:r>
            <a:endParaRPr lang="zh-CN" alt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173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035DA89-1430-4D42-9A7C-FDB9343E70D0}" type="slidenum">
              <a:rPr lang="zh-CN" altLang="en-US" smtClean="0"/>
              <a:t>4</a:t>
            </a:fld>
            <a:endParaRPr lang="zh-CN" altLang="en-US"/>
          </a:p>
        </p:txBody>
      </p:sp>
      <p:sp>
        <p:nvSpPr>
          <p:cNvPr id="3" name="TextBox 3"/>
          <p:cNvSpPr txBox="1">
            <a:spLocks noChangeArrowheads="1"/>
          </p:cNvSpPr>
          <p:nvPr/>
        </p:nvSpPr>
        <p:spPr bwMode="auto">
          <a:xfrm>
            <a:off x="3182938" y="625475"/>
            <a:ext cx="5743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sz="3600" b="1" i="0">
                <a:solidFill>
                  <a:schemeClr val="tx2"/>
                </a:solidFill>
                <a:latin typeface="黑体" panose="02010609060101010101" pitchFamily="49" charset="-122"/>
                <a:ea typeface="黑体" panose="02010609060101010101" pitchFamily="49" charset="-122"/>
              </a:rPr>
              <a:t>地球中微子的地球科学意义</a:t>
            </a:r>
          </a:p>
        </p:txBody>
      </p:sp>
      <p:sp>
        <p:nvSpPr>
          <p:cNvPr id="4" name="TextBox 4"/>
          <p:cNvSpPr txBox="1">
            <a:spLocks noChangeArrowheads="1"/>
          </p:cNvSpPr>
          <p:nvPr/>
        </p:nvSpPr>
        <p:spPr bwMode="auto">
          <a:xfrm>
            <a:off x="211661" y="1705469"/>
            <a:ext cx="1184170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lnSpc>
                <a:spcPct val="150000"/>
              </a:lnSpc>
              <a:buFont typeface="Wingdings" panose="05000000000000000000" pitchFamily="2" charset="2"/>
              <a:buChar char="l"/>
            </a:pPr>
            <a:r>
              <a:rPr lang="zh-CN" altLang="en-US" sz="2800" i="0" dirty="0">
                <a:latin typeface="黑体" panose="02010609060101010101" pitchFamily="49" charset="-122"/>
                <a:ea typeface="黑体" panose="02010609060101010101" pitchFamily="49" charset="-122"/>
              </a:rPr>
              <a:t>检验不同的地球化学模型（反射性元素分布</a:t>
            </a:r>
            <a:r>
              <a:rPr lang="zh-CN" altLang="en-US" sz="2800" i="0" dirty="0" smtClean="0">
                <a:latin typeface="黑体" panose="02010609060101010101" pitchFamily="49" charset="-122"/>
                <a:ea typeface="黑体" panose="02010609060101010101" pitchFamily="49" charset="-122"/>
              </a:rPr>
              <a:t>）</a:t>
            </a:r>
            <a:r>
              <a:rPr lang="en-US" altLang="zh-CN" sz="2800" i="0" dirty="0" smtClean="0">
                <a:latin typeface="黑体" panose="02010609060101010101" pitchFamily="49" charset="-122"/>
                <a:ea typeface="黑体" panose="02010609060101010101" pitchFamily="49" charset="-122"/>
              </a:rPr>
              <a:t>--</a:t>
            </a:r>
            <a:r>
              <a:rPr lang="zh-CN" altLang="en-US" sz="2800" i="0" dirty="0" smtClean="0">
                <a:latin typeface="黑体" panose="02010609060101010101" pitchFamily="49" charset="-122"/>
                <a:ea typeface="黑体" panose="02010609060101010101" pitchFamily="49" charset="-122"/>
              </a:rPr>
              <a:t>地球的组成问题</a:t>
            </a:r>
            <a:endParaRPr lang="en-US" altLang="zh-CN" sz="2800" i="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800" i="0" dirty="0">
                <a:latin typeface="黑体" panose="02010609060101010101" pitchFamily="49" charset="-122"/>
                <a:ea typeface="黑体" panose="02010609060101010101" pitchFamily="49" charset="-122"/>
              </a:rPr>
              <a:t>地球热量研究（反射性生热、全球地热总热量等）</a:t>
            </a:r>
            <a:endParaRPr lang="en-US" altLang="zh-CN" sz="2800" i="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800" i="0" dirty="0">
                <a:latin typeface="黑体" panose="02010609060101010101" pitchFamily="49" charset="-122"/>
                <a:ea typeface="黑体" panose="02010609060101010101" pitchFamily="49" charset="-122"/>
              </a:rPr>
              <a:t>地幔演化（</a:t>
            </a:r>
            <a:r>
              <a:rPr lang="en-US" altLang="zh-CN" sz="2800" i="0" dirty="0" err="1">
                <a:latin typeface="黑体" panose="02010609060101010101" pitchFamily="49" charset="-122"/>
                <a:ea typeface="黑体" panose="02010609060101010101" pitchFamily="49" charset="-122"/>
              </a:rPr>
              <a:t>Th</a:t>
            </a:r>
            <a:r>
              <a:rPr lang="en-US" altLang="zh-CN" sz="2800" i="0" dirty="0">
                <a:latin typeface="黑体" panose="02010609060101010101" pitchFamily="49" charset="-122"/>
                <a:ea typeface="黑体" panose="02010609060101010101" pitchFamily="49" charset="-122"/>
              </a:rPr>
              <a:t>/U</a:t>
            </a:r>
            <a:r>
              <a:rPr lang="zh-CN" altLang="en-US" sz="2800" i="0" dirty="0">
                <a:latin typeface="黑体" panose="02010609060101010101" pitchFamily="49" charset="-122"/>
                <a:ea typeface="黑体" panose="02010609060101010101" pitchFamily="49" charset="-122"/>
              </a:rPr>
              <a:t>比，地幔放射性生热</a:t>
            </a:r>
            <a:r>
              <a:rPr lang="zh-CN" altLang="en-US" sz="2800" i="0" dirty="0" smtClean="0">
                <a:latin typeface="黑体" panose="02010609060101010101" pitchFamily="49" charset="-122"/>
                <a:ea typeface="黑体" panose="02010609060101010101" pitchFamily="49" charset="-122"/>
              </a:rPr>
              <a:t>）             地球的演化问题</a:t>
            </a:r>
            <a:endParaRPr lang="en-US" altLang="zh-CN" sz="2800" i="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800" i="0" dirty="0">
                <a:latin typeface="黑体" panose="02010609060101010101" pitchFamily="49" charset="-122"/>
                <a:ea typeface="黑体" panose="02010609060101010101" pitchFamily="49" charset="-122"/>
              </a:rPr>
              <a:t>地心是否含有裂变元素（地心热量及作用）</a:t>
            </a:r>
          </a:p>
        </p:txBody>
      </p:sp>
      <p:sp>
        <p:nvSpPr>
          <p:cNvPr id="5" name="TextBox 5"/>
          <p:cNvSpPr txBox="1">
            <a:spLocks noChangeArrowheads="1"/>
          </p:cNvSpPr>
          <p:nvPr/>
        </p:nvSpPr>
        <p:spPr bwMode="auto">
          <a:xfrm>
            <a:off x="1589087" y="4817006"/>
            <a:ext cx="839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sz="3200" i="0" dirty="0">
                <a:solidFill>
                  <a:srgbClr val="FF0000"/>
                </a:solidFill>
                <a:latin typeface="黑体" panose="02010609060101010101" pitchFamily="49" charset="-122"/>
                <a:ea typeface="黑体" panose="02010609060101010101" pitchFamily="49" charset="-122"/>
              </a:rPr>
              <a:t>研究基础：</a:t>
            </a:r>
            <a:r>
              <a:rPr lang="en-US" altLang="zh-CN" sz="3200" i="0" dirty="0">
                <a:solidFill>
                  <a:srgbClr val="FF0000"/>
                </a:solidFill>
                <a:latin typeface="黑体" panose="02010609060101010101" pitchFamily="49" charset="-122"/>
                <a:ea typeface="黑体" panose="02010609060101010101" pitchFamily="49" charset="-122"/>
              </a:rPr>
              <a:t>3D</a:t>
            </a:r>
            <a:r>
              <a:rPr lang="zh-CN" altLang="en-US" sz="3200" i="0" dirty="0">
                <a:solidFill>
                  <a:srgbClr val="FF0000"/>
                </a:solidFill>
                <a:latin typeface="黑体" panose="02010609060101010101" pitchFamily="49" charset="-122"/>
                <a:ea typeface="黑体" panose="02010609060101010101" pitchFamily="49" charset="-122"/>
              </a:rPr>
              <a:t>地球结构模型（地壳结构模型）</a:t>
            </a:r>
          </a:p>
        </p:txBody>
      </p:sp>
      <p:sp>
        <p:nvSpPr>
          <p:cNvPr id="6" name="右大括号 5"/>
          <p:cNvSpPr/>
          <p:nvPr/>
        </p:nvSpPr>
        <p:spPr>
          <a:xfrm>
            <a:off x="8399721" y="2721935"/>
            <a:ext cx="318977" cy="1414130"/>
          </a:xfrm>
          <a:prstGeom prst="rightBrace">
            <a:avLst>
              <a:gd name="adj1" fmla="val 75833"/>
              <a:gd name="adj2" fmla="val 5150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506047" y="5847680"/>
            <a:ext cx="10735631" cy="523220"/>
          </a:xfrm>
          <a:prstGeom prst="rect">
            <a:avLst/>
          </a:prstGeom>
          <a:noFill/>
        </p:spPr>
        <p:txBody>
          <a:bodyPr wrap="none" rtlCol="0">
            <a:spAutoFit/>
          </a:bodyPr>
          <a:lstStyle/>
          <a:p>
            <a:r>
              <a:rPr lang="zh-CN" altLang="en-US" sz="2800" b="1" dirty="0" smtClean="0"/>
              <a:t>？如何描述结构：几何形状，物理属性（密度、速度、温度、</a:t>
            </a:r>
            <a:r>
              <a:rPr lang="en-US" altLang="zh-CN" sz="2800" b="1" dirty="0" smtClean="0"/>
              <a:t>……</a:t>
            </a:r>
            <a:r>
              <a:rPr lang="zh-CN" altLang="en-US" sz="2800" b="1" dirty="0" smtClean="0"/>
              <a:t>）</a:t>
            </a:r>
            <a:endParaRPr lang="zh-CN" altLang="en-US" sz="2800" b="1" dirty="0"/>
          </a:p>
        </p:txBody>
      </p:sp>
    </p:spTree>
    <p:extLst>
      <p:ext uri="{BB962C8B-B14F-4D97-AF65-F5344CB8AC3E}">
        <p14:creationId xmlns:p14="http://schemas.microsoft.com/office/powerpoint/2010/main" val="16628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079" y="1734651"/>
            <a:ext cx="7802191" cy="433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3"/>
          <p:cNvSpPr>
            <a:spLocks noChangeArrowheads="1"/>
          </p:cNvSpPr>
          <p:nvPr/>
        </p:nvSpPr>
        <p:spPr bwMode="auto">
          <a:xfrm>
            <a:off x="4340679" y="6149119"/>
            <a:ext cx="2431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lgn="ctr"/>
            <a:r>
              <a:rPr lang="en-US" altLang="zh-CN" sz="1400" i="0" dirty="0">
                <a:ea typeface="宋体" panose="02010600030101010101" pitchFamily="2" charset="-122"/>
              </a:rPr>
              <a:t> Rebecca </a:t>
            </a:r>
            <a:r>
              <a:rPr lang="en-US" altLang="zh-CN" sz="1400" i="0" dirty="0" err="1">
                <a:ea typeface="宋体" panose="02010600030101010101" pitchFamily="2" charset="-122"/>
              </a:rPr>
              <a:t>Hildyard</a:t>
            </a:r>
            <a:r>
              <a:rPr lang="en-US" altLang="zh-CN" sz="1400" i="0" dirty="0">
                <a:ea typeface="宋体" panose="02010600030101010101" pitchFamily="2" charset="-122"/>
              </a:rPr>
              <a:t> 2010 </a:t>
            </a:r>
            <a:endParaRPr lang="zh-CN" altLang="en-US" sz="1400" dirty="0">
              <a:ea typeface="宋体" panose="02010600030101010101" pitchFamily="2" charset="-122"/>
            </a:endParaRPr>
          </a:p>
        </p:txBody>
      </p:sp>
      <p:sp>
        <p:nvSpPr>
          <p:cNvPr id="6" name="文本框 5"/>
          <p:cNvSpPr txBox="1"/>
          <p:nvPr/>
        </p:nvSpPr>
        <p:spPr>
          <a:xfrm>
            <a:off x="2152650" y="898340"/>
            <a:ext cx="8466297"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Earth</a:t>
            </a:r>
            <a:r>
              <a:rPr lang="zh-CN" altLang="en-US" sz="2400" dirty="0">
                <a:latin typeface="Arial" panose="020B0604020202020204" pitchFamily="34" charset="0"/>
                <a:cs typeface="Arial" panose="020B0604020202020204" pitchFamily="34" charset="0"/>
              </a:rPr>
              <a:t>： </a:t>
            </a:r>
            <a:r>
              <a:rPr lang="en-US" altLang="zh-CN" sz="2400" i="1" dirty="0">
                <a:latin typeface="Arial" panose="020B0604020202020204" pitchFamily="34" charset="0"/>
                <a:cs typeface="Arial" panose="020B0604020202020204" pitchFamily="34" charset="0"/>
              </a:rPr>
              <a:t>4.6 billion years old with complex inner structure</a:t>
            </a:r>
            <a:endParaRPr lang="zh-CN" altLang="en-US" sz="2400" dirty="0">
              <a:latin typeface="Arial" panose="020B0604020202020204" pitchFamily="34" charset="0"/>
              <a:cs typeface="Arial" panose="020B0604020202020204" pitchFamily="34" charset="0"/>
            </a:endParaRPr>
          </a:p>
        </p:txBody>
      </p:sp>
      <p:sp>
        <p:nvSpPr>
          <p:cNvPr id="7" name="文本框 6"/>
          <p:cNvSpPr txBox="1"/>
          <p:nvPr/>
        </p:nvSpPr>
        <p:spPr>
          <a:xfrm>
            <a:off x="8314711" y="2714993"/>
            <a:ext cx="3449278" cy="1938992"/>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altLang="zh-CN" sz="2000" dirty="0"/>
              <a:t>Layered structure</a:t>
            </a:r>
          </a:p>
          <a:p>
            <a:pPr marL="285750" indent="-285750">
              <a:lnSpc>
                <a:spcPct val="150000"/>
              </a:lnSpc>
              <a:buFont typeface="Wingdings" panose="05000000000000000000" pitchFamily="2" charset="2"/>
              <a:buChar char="Ø"/>
            </a:pPr>
            <a:r>
              <a:rPr lang="en-US" altLang="zh-CN" sz="2000" dirty="0"/>
              <a:t>Composition variation</a:t>
            </a:r>
          </a:p>
          <a:p>
            <a:pPr marL="285750" indent="-285750">
              <a:lnSpc>
                <a:spcPct val="150000"/>
              </a:lnSpc>
              <a:buFont typeface="Wingdings" panose="05000000000000000000" pitchFamily="2" charset="2"/>
              <a:buChar char="Ø"/>
            </a:pPr>
            <a:r>
              <a:rPr lang="en-US" altLang="zh-CN" sz="2000" dirty="0"/>
              <a:t>Physical properties variation</a:t>
            </a:r>
          </a:p>
          <a:p>
            <a:pPr>
              <a:lnSpc>
                <a:spcPct val="150000"/>
              </a:lnSpc>
            </a:pPr>
            <a:r>
              <a:rPr lang="en-US" altLang="zh-CN" sz="2000" dirty="0"/>
              <a:t>(Density/</a:t>
            </a:r>
            <a:r>
              <a:rPr lang="en-US" altLang="zh-CN" sz="2000" dirty="0" err="1"/>
              <a:t>Veolocity</a:t>
            </a:r>
            <a:r>
              <a:rPr lang="en-US" altLang="zh-CN" sz="2000" dirty="0"/>
              <a:t>/Heat/……) </a:t>
            </a:r>
            <a:endParaRPr lang="zh-CN" altLang="en-US" sz="2000" dirty="0"/>
          </a:p>
        </p:txBody>
      </p:sp>
      <p:sp>
        <p:nvSpPr>
          <p:cNvPr id="8" name="标题 3"/>
          <p:cNvSpPr txBox="1">
            <a:spLocks/>
          </p:cNvSpPr>
          <p:nvPr/>
        </p:nvSpPr>
        <p:spPr>
          <a:xfrm>
            <a:off x="2152650" y="178472"/>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55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0295" y="5783049"/>
            <a:ext cx="10515600" cy="1325563"/>
          </a:xfrm>
        </p:spPr>
        <p:txBody>
          <a:bodyPr>
            <a:normAutofit/>
          </a:bodyPr>
          <a:lstStyle/>
          <a:p>
            <a:pPr algn="ctr"/>
            <a:r>
              <a:rPr lang="en-US" altLang="zh-CN" sz="3600" b="1" dirty="0" err="1">
                <a:latin typeface="Arial" panose="020B0604020202020204" pitchFamily="34" charset="0"/>
                <a:cs typeface="Arial" panose="020B0604020202020204" pitchFamily="34" charset="0"/>
              </a:rPr>
              <a:t>Geoneutrino</a:t>
            </a:r>
            <a:r>
              <a:rPr lang="en-US" altLang="zh-CN" sz="3600" b="1" dirty="0">
                <a:latin typeface="Arial" panose="020B0604020202020204" pitchFamily="34" charset="0"/>
                <a:cs typeface="Arial" panose="020B0604020202020204" pitchFamily="34" charset="0"/>
              </a:rPr>
              <a:t> detection and flux estimation</a:t>
            </a:r>
            <a:endParaRPr lang="zh-CN" altLang="en-US" sz="3600" b="1" dirty="0"/>
          </a:p>
        </p:txBody>
      </p:sp>
      <p:sp>
        <p:nvSpPr>
          <p:cNvPr id="3" name="内容占位符 2"/>
          <p:cNvSpPr txBox="1">
            <a:spLocks/>
          </p:cNvSpPr>
          <p:nvPr/>
        </p:nvSpPr>
        <p:spPr>
          <a:xfrm>
            <a:off x="6096000" y="5558271"/>
            <a:ext cx="4266828" cy="449556"/>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b="1" dirty="0" smtClean="0">
                <a:cs typeface="Times New Roman" panose="02020603050405020304" pitchFamily="18" charset="0"/>
              </a:rPr>
              <a:t>JUNO   20 </a:t>
            </a:r>
            <a:r>
              <a:rPr lang="en-US" altLang="zh-CN" sz="2000" b="1" dirty="0" err="1">
                <a:cs typeface="Times New Roman" panose="02020603050405020304" pitchFamily="18" charset="0"/>
              </a:rPr>
              <a:t>kton</a:t>
            </a:r>
            <a:r>
              <a:rPr lang="en-US" altLang="zh-CN" sz="2000" b="1" dirty="0">
                <a:cs typeface="Times New Roman" panose="02020603050405020304" pitchFamily="18" charset="0"/>
              </a:rPr>
              <a:t> LS </a:t>
            </a:r>
            <a:r>
              <a:rPr lang="en-US" altLang="zh-CN" sz="2000" b="1" dirty="0" smtClean="0">
                <a:cs typeface="Times New Roman" panose="02020603050405020304" pitchFamily="18" charset="0"/>
              </a:rPr>
              <a:t>detector</a:t>
            </a:r>
            <a:endParaRPr lang="en-US" altLang="zh-CN" sz="2000" b="1" dirty="0">
              <a:cs typeface="Times New Roman" panose="02020603050405020304" pitchFamily="18" charset="0"/>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0439" y="1620002"/>
            <a:ext cx="3937949" cy="3761623"/>
          </a:xfrm>
          <a:prstGeom prst="rect">
            <a:avLst/>
          </a:prstGeom>
        </p:spPr>
      </p:pic>
      <p:sp>
        <p:nvSpPr>
          <p:cNvPr id="5" name="文本框 4"/>
          <p:cNvSpPr txBox="1"/>
          <p:nvPr/>
        </p:nvSpPr>
        <p:spPr>
          <a:xfrm>
            <a:off x="838200" y="1308706"/>
            <a:ext cx="2911631" cy="523220"/>
          </a:xfrm>
          <a:prstGeom prst="rect">
            <a:avLst/>
          </a:prstGeom>
          <a:noFill/>
        </p:spPr>
        <p:txBody>
          <a:bodyPr wrap="none" rtlCol="0">
            <a:spAutoFit/>
          </a:bodyPr>
          <a:lstStyle/>
          <a:p>
            <a:r>
              <a:rPr lang="en-US" altLang="zh-CN" sz="2800" dirty="0"/>
              <a:t>Physics : </a:t>
            </a:r>
            <a:r>
              <a:rPr lang="en-US" altLang="zh-CN" sz="2800" dirty="0" smtClean="0"/>
              <a:t>Detection</a:t>
            </a:r>
            <a:endParaRPr lang="zh-CN" altLang="en-US" sz="2800" dirty="0"/>
          </a:p>
        </p:txBody>
      </p:sp>
      <p:pic>
        <p:nvPicPr>
          <p:cNvPr id="6" name="图片 5"/>
          <p:cNvPicPr>
            <a:picLocks noChangeAspect="1"/>
          </p:cNvPicPr>
          <p:nvPr/>
        </p:nvPicPr>
        <p:blipFill>
          <a:blip r:embed="rId3"/>
          <a:stretch>
            <a:fillRect/>
          </a:stretch>
        </p:blipFill>
        <p:spPr>
          <a:xfrm>
            <a:off x="674765" y="2059668"/>
            <a:ext cx="4982936" cy="3321957"/>
          </a:xfrm>
          <a:prstGeom prst="rect">
            <a:avLst/>
          </a:prstGeom>
        </p:spPr>
      </p:pic>
      <p:sp>
        <p:nvSpPr>
          <p:cNvPr id="8" name="内容占位符 2"/>
          <p:cNvSpPr txBox="1">
            <a:spLocks/>
          </p:cNvSpPr>
          <p:nvPr/>
        </p:nvSpPr>
        <p:spPr>
          <a:xfrm>
            <a:off x="674765" y="5588435"/>
            <a:ext cx="4266828" cy="449556"/>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b="1" dirty="0" smtClean="0">
                <a:cs typeface="Times New Roman" panose="02020603050405020304" pitchFamily="18" charset="0"/>
              </a:rPr>
              <a:t>Jinping One-ton </a:t>
            </a:r>
            <a:r>
              <a:rPr lang="en-US" altLang="zh-CN" sz="2000" b="1" dirty="0">
                <a:cs typeface="Times New Roman" panose="02020603050405020304" pitchFamily="18" charset="0"/>
              </a:rPr>
              <a:t>Prototype</a:t>
            </a:r>
          </a:p>
        </p:txBody>
      </p:sp>
      <p:sp>
        <p:nvSpPr>
          <p:cNvPr id="9" name="灯片编号占位符 8"/>
          <p:cNvSpPr>
            <a:spLocks noGrp="1"/>
          </p:cNvSpPr>
          <p:nvPr>
            <p:ph type="sldNum" sz="quarter" idx="12"/>
          </p:nvPr>
        </p:nvSpPr>
        <p:spPr/>
        <p:txBody>
          <a:bodyPr/>
          <a:lstStyle/>
          <a:p>
            <a:fld id="{F035DA89-1430-4D42-9A7C-FDB9343E70D0}" type="slidenum">
              <a:rPr lang="zh-CN" altLang="en-US" smtClean="0"/>
              <a:t>6</a:t>
            </a:fld>
            <a:endParaRPr lang="zh-CN" altLang="en-US"/>
          </a:p>
        </p:txBody>
      </p:sp>
      <p:sp>
        <p:nvSpPr>
          <p:cNvPr id="10" name="文本框 9"/>
          <p:cNvSpPr txBox="1"/>
          <p:nvPr/>
        </p:nvSpPr>
        <p:spPr>
          <a:xfrm>
            <a:off x="1718844" y="370744"/>
            <a:ext cx="8200652" cy="646331"/>
          </a:xfrm>
          <a:prstGeom prst="rect">
            <a:avLst/>
          </a:prstGeom>
          <a:noFill/>
        </p:spPr>
        <p:txBody>
          <a:bodyPr wrap="square" rtlCol="0">
            <a:spAutoFit/>
          </a:bodyPr>
          <a:lstStyle/>
          <a:p>
            <a:pPr algn="ctr"/>
            <a:r>
              <a:rPr lang="zh-CN" altLang="en-US" sz="3600" b="1" dirty="0" smtClean="0"/>
              <a:t>地球密度与地球中微子</a:t>
            </a:r>
            <a:endParaRPr lang="zh-CN" altLang="en-US" sz="3600" b="1" dirty="0"/>
          </a:p>
        </p:txBody>
      </p:sp>
    </p:spTree>
    <p:extLst>
      <p:ext uri="{BB962C8B-B14F-4D97-AF65-F5344CB8AC3E}">
        <p14:creationId xmlns:p14="http://schemas.microsoft.com/office/powerpoint/2010/main" val="15896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extLst>
              <p:ext uri="{D42A27DB-BD31-4B8C-83A1-F6EECF244321}">
                <p14:modId xmlns:p14="http://schemas.microsoft.com/office/powerpoint/2010/main" val="3343370216"/>
              </p:ext>
            </p:extLst>
          </p:nvPr>
        </p:nvGraphicFramePr>
        <p:xfrm>
          <a:off x="1728586" y="1374262"/>
          <a:ext cx="7054850" cy="1541463"/>
        </p:xfrm>
        <a:graphic>
          <a:graphicData uri="http://schemas.openxmlformats.org/presentationml/2006/ole">
            <mc:AlternateContent xmlns:mc="http://schemas.openxmlformats.org/markup-compatibility/2006">
              <mc:Choice xmlns:v="urn:schemas-microsoft-com:vml" Requires="v">
                <p:oleObj spid="_x0000_s1085" name="公式" r:id="rId3" imgW="2743200" imgH="609600" progId="Equation.3">
                  <p:embed/>
                </p:oleObj>
              </mc:Choice>
              <mc:Fallback>
                <p:oleObj name="公式" r:id="rId3" imgW="2743200" imgH="609600" progId="Equation.3">
                  <p:embed/>
                  <p:pic>
                    <p:nvPicPr>
                      <p:cNvPr id="9218"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586" y="1374262"/>
                        <a:ext cx="7054850" cy="1541463"/>
                      </a:xfrm>
                      <a:prstGeom prst="rect">
                        <a:avLst/>
                      </a:prstGeom>
                      <a:noFill/>
                      <a:ln>
                        <a:noFill/>
                      </a:ln>
                    </p:spPr>
                  </p:pic>
                </p:oleObj>
              </mc:Fallback>
            </mc:AlternateContent>
          </a:graphicData>
        </a:graphic>
      </p:graphicFrame>
      <p:cxnSp>
        <p:nvCxnSpPr>
          <p:cNvPr id="5" name="直接连接符 37"/>
          <p:cNvCxnSpPr>
            <a:cxnSpLocks noChangeShapeType="1"/>
          </p:cNvCxnSpPr>
          <p:nvPr/>
        </p:nvCxnSpPr>
        <p:spPr bwMode="auto">
          <a:xfrm>
            <a:off x="2650924" y="2383912"/>
            <a:ext cx="741362" cy="3175"/>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连接符 40"/>
          <p:cNvCxnSpPr>
            <a:cxnSpLocks noChangeShapeType="1"/>
          </p:cNvCxnSpPr>
          <p:nvPr/>
        </p:nvCxnSpPr>
        <p:spPr bwMode="auto">
          <a:xfrm>
            <a:off x="3735186" y="2390262"/>
            <a:ext cx="1868488" cy="17463"/>
          </a:xfrm>
          <a:prstGeom prst="line">
            <a:avLst/>
          </a:prstGeom>
          <a:noFill/>
          <a:ln w="57150"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连接符 6"/>
          <p:cNvCxnSpPr/>
          <p:nvPr/>
        </p:nvCxnSpPr>
        <p:spPr bwMode="auto">
          <a:xfrm>
            <a:off x="6176762" y="1969574"/>
            <a:ext cx="798513" cy="0"/>
          </a:xfrm>
          <a:prstGeom prst="line">
            <a:avLst/>
          </a:prstGeom>
          <a:solidFill>
            <a:schemeClr val="accent1"/>
          </a:solidFill>
          <a:ln w="571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连接符 46"/>
          <p:cNvCxnSpPr>
            <a:cxnSpLocks noChangeShapeType="1"/>
          </p:cNvCxnSpPr>
          <p:nvPr/>
        </p:nvCxnSpPr>
        <p:spPr bwMode="auto">
          <a:xfrm>
            <a:off x="7245149" y="1969574"/>
            <a:ext cx="798512"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接连接符 47"/>
          <p:cNvCxnSpPr>
            <a:cxnSpLocks noChangeShapeType="1"/>
          </p:cNvCxnSpPr>
          <p:nvPr/>
        </p:nvCxnSpPr>
        <p:spPr bwMode="auto">
          <a:xfrm>
            <a:off x="6465687" y="2837937"/>
            <a:ext cx="360363" cy="4763"/>
          </a:xfrm>
          <a:prstGeom prst="line">
            <a:avLst/>
          </a:prstGeom>
          <a:noFill/>
          <a:ln w="571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连接符 49"/>
          <p:cNvCxnSpPr>
            <a:cxnSpLocks noChangeShapeType="1"/>
          </p:cNvCxnSpPr>
          <p:nvPr/>
        </p:nvCxnSpPr>
        <p:spPr bwMode="auto">
          <a:xfrm>
            <a:off x="8235750" y="2288662"/>
            <a:ext cx="454025" cy="4763"/>
          </a:xfrm>
          <a:prstGeom prst="line">
            <a:avLst/>
          </a:prstGeom>
          <a:noFill/>
          <a:ln w="571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文本框 53"/>
          <p:cNvSpPr txBox="1">
            <a:spLocks noChangeArrowheads="1"/>
          </p:cNvSpPr>
          <p:nvPr/>
        </p:nvSpPr>
        <p:spPr bwMode="auto">
          <a:xfrm>
            <a:off x="2774750" y="2420425"/>
            <a:ext cx="49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a:solidFill>
                  <a:schemeClr val="tx2"/>
                </a:solidFill>
                <a:ea typeface="宋体" panose="02010600030101010101" pitchFamily="2" charset="-122"/>
              </a:rPr>
              <a:t>①</a:t>
            </a:r>
          </a:p>
        </p:txBody>
      </p:sp>
      <p:sp>
        <p:nvSpPr>
          <p:cNvPr id="12" name="文本框 54"/>
          <p:cNvSpPr txBox="1">
            <a:spLocks noChangeArrowheads="1"/>
          </p:cNvSpPr>
          <p:nvPr/>
        </p:nvSpPr>
        <p:spPr bwMode="auto">
          <a:xfrm>
            <a:off x="4433687" y="2428362"/>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dirty="0">
                <a:solidFill>
                  <a:srgbClr val="00B0F0"/>
                </a:solidFill>
                <a:ea typeface="宋体" panose="02010600030101010101" pitchFamily="2" charset="-122"/>
              </a:rPr>
              <a:t>②</a:t>
            </a:r>
          </a:p>
        </p:txBody>
      </p:sp>
      <p:sp>
        <p:nvSpPr>
          <p:cNvPr id="13" name="矩形 56"/>
          <p:cNvSpPr>
            <a:spLocks noChangeArrowheads="1"/>
          </p:cNvSpPr>
          <p:nvPr/>
        </p:nvSpPr>
        <p:spPr bwMode="auto">
          <a:xfrm>
            <a:off x="6372025" y="1958462"/>
            <a:ext cx="492125"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dirty="0">
                <a:solidFill>
                  <a:srgbClr val="00B050"/>
                </a:solidFill>
                <a:ea typeface="宋体" panose="02010600030101010101" pitchFamily="2" charset="-122"/>
              </a:rPr>
              <a:t>③</a:t>
            </a:r>
            <a:endParaRPr lang="zh-CN" altLang="en-US" dirty="0">
              <a:solidFill>
                <a:srgbClr val="00B050"/>
              </a:solidFill>
              <a:ea typeface="宋体" panose="02010600030101010101" pitchFamily="2" charset="-122"/>
            </a:endParaRPr>
          </a:p>
        </p:txBody>
      </p:sp>
      <p:sp>
        <p:nvSpPr>
          <p:cNvPr id="14" name="矩形 57"/>
          <p:cNvSpPr>
            <a:spLocks noChangeArrowheads="1"/>
          </p:cNvSpPr>
          <p:nvPr/>
        </p:nvSpPr>
        <p:spPr bwMode="auto">
          <a:xfrm>
            <a:off x="7497562" y="1979099"/>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a:solidFill>
                  <a:srgbClr val="FF0000"/>
                </a:solidFill>
                <a:ea typeface="宋体" panose="02010600030101010101" pitchFamily="2" charset="-122"/>
              </a:rPr>
              <a:t>④</a:t>
            </a:r>
            <a:endParaRPr lang="zh-CN" altLang="en-US">
              <a:solidFill>
                <a:srgbClr val="FF0000"/>
              </a:solidFill>
              <a:ea typeface="宋体" panose="02010600030101010101" pitchFamily="2" charset="-122"/>
            </a:endParaRPr>
          </a:p>
        </p:txBody>
      </p:sp>
      <p:sp>
        <p:nvSpPr>
          <p:cNvPr id="15" name="矩形 58"/>
          <p:cNvSpPr>
            <a:spLocks noChangeArrowheads="1"/>
          </p:cNvSpPr>
          <p:nvPr/>
        </p:nvSpPr>
        <p:spPr bwMode="auto">
          <a:xfrm>
            <a:off x="7407075" y="2474399"/>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a:solidFill>
                  <a:schemeClr val="accent2"/>
                </a:solidFill>
                <a:ea typeface="宋体" panose="02010600030101010101" pitchFamily="2" charset="-122"/>
              </a:rPr>
              <a:t>⑤</a:t>
            </a:r>
            <a:endParaRPr lang="zh-CN" altLang="en-US">
              <a:solidFill>
                <a:schemeClr val="accent2"/>
              </a:solidFill>
              <a:ea typeface="宋体" panose="02010600030101010101" pitchFamily="2" charset="-122"/>
            </a:endParaRPr>
          </a:p>
        </p:txBody>
      </p:sp>
      <p:sp>
        <p:nvSpPr>
          <p:cNvPr id="16" name="矩形 59"/>
          <p:cNvSpPr>
            <a:spLocks noChangeArrowheads="1"/>
          </p:cNvSpPr>
          <p:nvPr/>
        </p:nvSpPr>
        <p:spPr bwMode="auto">
          <a:xfrm>
            <a:off x="8215112" y="2244212"/>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r>
              <a:rPr lang="zh-CN" altLang="en-US" b="1" i="0">
                <a:solidFill>
                  <a:schemeClr val="accent2"/>
                </a:solidFill>
                <a:ea typeface="宋体" panose="02010600030101010101" pitchFamily="2" charset="-122"/>
              </a:rPr>
              <a:t>⑤</a:t>
            </a:r>
            <a:endParaRPr lang="zh-CN" altLang="en-US">
              <a:solidFill>
                <a:schemeClr val="accent2"/>
              </a:solidFill>
              <a:ea typeface="宋体" panose="02010600030101010101" pitchFamily="2" charset="-122"/>
            </a:endParaRPr>
          </a:p>
        </p:txBody>
      </p:sp>
      <p:sp>
        <p:nvSpPr>
          <p:cNvPr id="17" name="文本框 60"/>
          <p:cNvSpPr txBox="1">
            <a:spLocks noChangeArrowheads="1"/>
          </p:cNvSpPr>
          <p:nvPr/>
        </p:nvSpPr>
        <p:spPr bwMode="auto">
          <a:xfrm>
            <a:off x="952431" y="3161785"/>
            <a:ext cx="76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lnSpc>
                <a:spcPct val="150000"/>
              </a:lnSpc>
            </a:pPr>
            <a:r>
              <a:rPr lang="zh-CN" altLang="en-US" i="0" dirty="0">
                <a:ea typeface="宋体" panose="02010600030101010101" pitchFamily="2" charset="-122"/>
              </a:rPr>
              <a:t>①</a:t>
            </a:r>
            <a:r>
              <a:rPr lang="en-US" altLang="zh-CN" dirty="0">
                <a:ea typeface="Gulim" pitchFamily="34" charset="-127"/>
              </a:rPr>
              <a:t>Activity and number of produced </a:t>
            </a:r>
            <a:r>
              <a:rPr lang="en-US" altLang="zh-CN" dirty="0" err="1">
                <a:ea typeface="Gulim" pitchFamily="34" charset="-127"/>
              </a:rPr>
              <a:t>geoneutrinos</a:t>
            </a:r>
            <a:endParaRPr lang="en-US" altLang="zh-CN" i="0" dirty="0">
              <a:ea typeface="宋体" panose="02010600030101010101" pitchFamily="2" charset="-122"/>
            </a:endParaRPr>
          </a:p>
          <a:p>
            <a:pPr>
              <a:lnSpc>
                <a:spcPct val="150000"/>
              </a:lnSpc>
            </a:pPr>
            <a:r>
              <a:rPr lang="zh-CN" altLang="en-US" i="0" dirty="0">
                <a:solidFill>
                  <a:srgbClr val="00B0F0"/>
                </a:solidFill>
                <a:ea typeface="宋体" panose="02010600030101010101" pitchFamily="2" charset="-122"/>
              </a:rPr>
              <a:t>②</a:t>
            </a:r>
            <a:r>
              <a:rPr lang="en-US" altLang="zh-CN" dirty="0">
                <a:solidFill>
                  <a:srgbClr val="00B0F0"/>
                </a:solidFill>
                <a:ea typeface="Gulim" pitchFamily="34" charset="-127"/>
              </a:rPr>
              <a:t>Survival probability function</a:t>
            </a:r>
            <a:endParaRPr lang="en-US" altLang="zh-CN" i="0" dirty="0">
              <a:solidFill>
                <a:srgbClr val="00B0F0"/>
              </a:solidFill>
              <a:ea typeface="宋体" panose="02010600030101010101" pitchFamily="2" charset="-122"/>
            </a:endParaRPr>
          </a:p>
          <a:p>
            <a:pPr>
              <a:lnSpc>
                <a:spcPct val="150000"/>
              </a:lnSpc>
            </a:pPr>
            <a:r>
              <a:rPr lang="zh-CN" altLang="en-US" i="0" dirty="0">
                <a:solidFill>
                  <a:srgbClr val="00B050"/>
                </a:solidFill>
                <a:ea typeface="宋体" panose="02010600030101010101" pitchFamily="2" charset="-122"/>
              </a:rPr>
              <a:t>③</a:t>
            </a:r>
            <a:r>
              <a:rPr lang="en-US" altLang="zh-CN" dirty="0">
                <a:solidFill>
                  <a:srgbClr val="00B050"/>
                </a:solidFill>
                <a:ea typeface="Gulim" pitchFamily="34" charset="-127"/>
              </a:rPr>
              <a:t>Abundance of radioactive sources</a:t>
            </a:r>
          </a:p>
          <a:p>
            <a:pPr>
              <a:lnSpc>
                <a:spcPct val="150000"/>
              </a:lnSpc>
            </a:pPr>
            <a:r>
              <a:rPr lang="zh-CN" altLang="en-US" i="0" dirty="0">
                <a:solidFill>
                  <a:srgbClr val="FF0000"/>
                </a:solidFill>
                <a:ea typeface="宋体" panose="02010600030101010101" pitchFamily="2" charset="-122"/>
              </a:rPr>
              <a:t>④</a:t>
            </a:r>
            <a:r>
              <a:rPr lang="en-US" altLang="zh-CN" i="0" dirty="0">
                <a:solidFill>
                  <a:srgbClr val="FF0000"/>
                </a:solidFill>
                <a:ea typeface="宋体" panose="02010600030101010101" pitchFamily="2" charset="-122"/>
              </a:rPr>
              <a:t>Density distribution function</a:t>
            </a:r>
          </a:p>
          <a:p>
            <a:pPr>
              <a:lnSpc>
                <a:spcPct val="150000"/>
              </a:lnSpc>
            </a:pPr>
            <a:r>
              <a:rPr lang="zh-CN" altLang="en-US" i="0" dirty="0">
                <a:solidFill>
                  <a:schemeClr val="accent2"/>
                </a:solidFill>
                <a:ea typeface="宋体" panose="02010600030101010101" pitchFamily="2" charset="-122"/>
              </a:rPr>
              <a:t>⑤</a:t>
            </a:r>
            <a:r>
              <a:rPr lang="en-US" altLang="zh-CN" i="0" dirty="0">
                <a:solidFill>
                  <a:schemeClr val="accent2"/>
                </a:solidFill>
                <a:ea typeface="宋体" panose="02010600030101010101" pitchFamily="2" charset="-122"/>
              </a:rPr>
              <a:t>Geometry parameters for whole source</a:t>
            </a:r>
            <a:r>
              <a:rPr lang="zh-CN" altLang="en-US" i="0" dirty="0">
                <a:solidFill>
                  <a:schemeClr val="accent2"/>
                </a:solidFill>
                <a:ea typeface="宋体" panose="02010600030101010101" pitchFamily="2" charset="-122"/>
              </a:rPr>
              <a:t>（</a:t>
            </a:r>
            <a:r>
              <a:rPr lang="en-US" altLang="zh-CN" i="0" dirty="0">
                <a:solidFill>
                  <a:schemeClr val="accent2"/>
                </a:solidFill>
                <a:ea typeface="宋体" panose="02010600030101010101" pitchFamily="2" charset="-122"/>
              </a:rPr>
              <a:t>the Earth</a:t>
            </a:r>
            <a:r>
              <a:rPr lang="zh-CN" altLang="en-US" i="0" dirty="0">
                <a:solidFill>
                  <a:schemeClr val="accent2"/>
                </a:solidFill>
                <a:ea typeface="宋体" panose="02010600030101010101" pitchFamily="2" charset="-122"/>
              </a:rPr>
              <a:t>）</a:t>
            </a:r>
          </a:p>
        </p:txBody>
      </p:sp>
      <p:sp>
        <p:nvSpPr>
          <p:cNvPr id="18" name="矩形 17"/>
          <p:cNvSpPr/>
          <p:nvPr/>
        </p:nvSpPr>
        <p:spPr bwMode="auto">
          <a:xfrm>
            <a:off x="5767187" y="1385375"/>
            <a:ext cx="3001963" cy="1525587"/>
          </a:xfrm>
          <a:prstGeom prst="rect">
            <a:avLst/>
          </a:prstGeom>
          <a:noFill/>
          <a:ln>
            <a:solidFill>
              <a:srgbClr val="FF0000"/>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wrap="none" anchor="ctr"/>
          <a:lstStyle/>
          <a:p>
            <a:pPr algn="ctr">
              <a:defRPr/>
            </a:pPr>
            <a:endParaRPr lang="zh-CN" altLang="en-US">
              <a:solidFill>
                <a:schemeClr val="tx1"/>
              </a:solidFill>
              <a:ea typeface="宋体" pitchFamily="2" charset="-122"/>
            </a:endParaRPr>
          </a:p>
        </p:txBody>
      </p:sp>
      <p:sp>
        <p:nvSpPr>
          <p:cNvPr id="20" name="圆角矩形 19"/>
          <p:cNvSpPr/>
          <p:nvPr/>
        </p:nvSpPr>
        <p:spPr>
          <a:xfrm>
            <a:off x="876993" y="4388923"/>
            <a:ext cx="7780712" cy="16965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718844" y="370744"/>
            <a:ext cx="8200652" cy="646331"/>
          </a:xfrm>
          <a:prstGeom prst="rect">
            <a:avLst/>
          </a:prstGeom>
          <a:noFill/>
        </p:spPr>
        <p:txBody>
          <a:bodyPr wrap="square" rtlCol="0">
            <a:spAutoFit/>
          </a:bodyPr>
          <a:lstStyle/>
          <a:p>
            <a:pPr algn="ctr"/>
            <a:r>
              <a:rPr lang="zh-CN" altLang="en-US" sz="3600" b="1" dirty="0" smtClean="0"/>
              <a:t>地球密度与地球中微子</a:t>
            </a:r>
            <a:endParaRPr lang="zh-CN" altLang="en-US" sz="3600" b="1" dirty="0"/>
          </a:p>
        </p:txBody>
      </p:sp>
      <p:sp>
        <p:nvSpPr>
          <p:cNvPr id="2" name="文本框 1"/>
          <p:cNvSpPr txBox="1"/>
          <p:nvPr/>
        </p:nvSpPr>
        <p:spPr>
          <a:xfrm>
            <a:off x="9426575" y="3582475"/>
            <a:ext cx="458780" cy="584775"/>
          </a:xfrm>
          <a:prstGeom prst="rect">
            <a:avLst/>
          </a:prstGeom>
          <a:noFill/>
        </p:spPr>
        <p:txBody>
          <a:bodyPr wrap="none" rtlCol="0">
            <a:spAutoFit/>
          </a:bodyPr>
          <a:lstStyle/>
          <a:p>
            <a:r>
              <a:rPr lang="en-US" altLang="zh-CN" sz="3200" b="1" dirty="0">
                <a:latin typeface="Arial" panose="020B0604020202020204" pitchFamily="34" charset="0"/>
                <a:cs typeface="Arial" panose="020B0604020202020204" pitchFamily="34" charset="0"/>
              </a:rPr>
              <a:t>P</a:t>
            </a:r>
            <a:endParaRPr lang="zh-CN" altLang="en-US" sz="3200" b="1" dirty="0">
              <a:latin typeface="Arial" panose="020B0604020202020204" pitchFamily="34" charset="0"/>
              <a:cs typeface="Arial" panose="020B0604020202020204" pitchFamily="34" charset="0"/>
            </a:endParaRPr>
          </a:p>
        </p:txBody>
      </p:sp>
      <p:sp>
        <p:nvSpPr>
          <p:cNvPr id="22" name="文本框 21"/>
          <p:cNvSpPr txBox="1"/>
          <p:nvPr/>
        </p:nvSpPr>
        <p:spPr>
          <a:xfrm>
            <a:off x="9426575" y="4814375"/>
            <a:ext cx="503664" cy="584775"/>
          </a:xfrm>
          <a:prstGeom prst="rect">
            <a:avLst/>
          </a:prstGeom>
          <a:noFill/>
        </p:spPr>
        <p:txBody>
          <a:bodyPr wrap="none" rtlCol="0">
            <a:spAutoFit/>
          </a:bodyPr>
          <a:lstStyle/>
          <a:p>
            <a:r>
              <a:rPr lang="en-US" altLang="zh-CN" sz="3200" b="1" dirty="0">
                <a:solidFill>
                  <a:srgbClr val="FF0000"/>
                </a:solidFill>
                <a:latin typeface="Arial" panose="020B0604020202020204" pitchFamily="34" charset="0"/>
                <a:cs typeface="Arial" panose="020B0604020202020204" pitchFamily="34" charset="0"/>
              </a:rPr>
              <a:t>G</a:t>
            </a:r>
            <a:endParaRPr lang="zh-CN" altLang="en-US" sz="3200" b="1" dirty="0">
              <a:solidFill>
                <a:srgbClr val="FF0000"/>
              </a:solidFill>
              <a:latin typeface="Arial" panose="020B0604020202020204" pitchFamily="34" charset="0"/>
              <a:cs typeface="Arial" panose="020B0604020202020204" pitchFamily="34" charset="0"/>
            </a:endParaRPr>
          </a:p>
        </p:txBody>
      </p:sp>
      <p:sp>
        <p:nvSpPr>
          <p:cNvPr id="3" name="文本框 2"/>
          <p:cNvSpPr txBox="1"/>
          <p:nvPr/>
        </p:nvSpPr>
        <p:spPr>
          <a:xfrm>
            <a:off x="10267950" y="4814375"/>
            <a:ext cx="1733167" cy="523220"/>
          </a:xfrm>
          <a:prstGeom prst="rect">
            <a:avLst/>
          </a:prstGeom>
          <a:noFill/>
        </p:spPr>
        <p:txBody>
          <a:bodyPr wrap="none" rtlCol="0">
            <a:spAutoFit/>
          </a:bodyPr>
          <a:lstStyle/>
          <a:p>
            <a:r>
              <a:rPr lang="en-US" altLang="zh-CN" sz="2800" b="1" dirty="0" err="1" smtClean="0"/>
              <a:t>Geomodel</a:t>
            </a:r>
            <a:endParaRPr lang="zh-CN" altLang="en-US" sz="2800" b="1" dirty="0"/>
          </a:p>
        </p:txBody>
      </p:sp>
      <p:sp>
        <p:nvSpPr>
          <p:cNvPr id="19" name="灯片编号占位符 18"/>
          <p:cNvSpPr>
            <a:spLocks noGrp="1"/>
          </p:cNvSpPr>
          <p:nvPr>
            <p:ph type="sldNum" sz="quarter" idx="12"/>
          </p:nvPr>
        </p:nvSpPr>
        <p:spPr>
          <a:xfrm>
            <a:off x="8610600" y="6473311"/>
            <a:ext cx="2743200" cy="365125"/>
          </a:xfrm>
        </p:spPr>
        <p:txBody>
          <a:bodyPr/>
          <a:lstStyle/>
          <a:p>
            <a:fld id="{F035DA89-1430-4D42-9A7C-FDB9343E70D0}" type="slidenum">
              <a:rPr lang="zh-CN" altLang="en-US" smtClean="0"/>
              <a:t>7</a:t>
            </a:fld>
            <a:endParaRPr lang="zh-CN" altLang="en-US"/>
          </a:p>
        </p:txBody>
      </p:sp>
    </p:spTree>
    <p:extLst>
      <p:ext uri="{BB962C8B-B14F-4D97-AF65-F5344CB8AC3E}">
        <p14:creationId xmlns:p14="http://schemas.microsoft.com/office/powerpoint/2010/main" val="3376979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2000" y="-34344"/>
            <a:ext cx="10525123" cy="1200329"/>
          </a:xfrm>
          <a:prstGeom prst="rect">
            <a:avLst/>
          </a:prstGeom>
        </p:spPr>
        <p:txBody>
          <a:bodyPr wrap="square">
            <a:spAutoFit/>
          </a:bodyPr>
          <a:lstStyle/>
          <a:p>
            <a:pPr algn="ctr">
              <a:lnSpc>
                <a:spcPct val="200000"/>
              </a:lnSpc>
            </a:pPr>
            <a:r>
              <a:rPr lang="zh-CN" altLang="en-US" sz="3600" b="1" dirty="0" smtClean="0">
                <a:latin typeface="Arial" panose="020B0604020202020204" pitchFamily="34" charset="0"/>
                <a:cs typeface="Arial" panose="020B0604020202020204" pitchFamily="34" charset="0"/>
              </a:rPr>
              <a:t>地球物理</a:t>
            </a:r>
            <a:r>
              <a:rPr lang="en-US" altLang="zh-CN" sz="3600" b="1" dirty="0" smtClean="0">
                <a:latin typeface="Arial" panose="020B0604020202020204" pitchFamily="34" charset="0"/>
                <a:cs typeface="Arial" panose="020B0604020202020204" pitchFamily="34" charset="0"/>
              </a:rPr>
              <a:t>——</a:t>
            </a:r>
            <a:r>
              <a:rPr lang="zh-CN" altLang="en-US" sz="3600" b="1" dirty="0" smtClean="0">
                <a:latin typeface="Arial" panose="020B0604020202020204" pitchFamily="34" charset="0"/>
                <a:cs typeface="Arial" panose="020B0604020202020204" pitchFamily="34" charset="0"/>
              </a:rPr>
              <a:t>获取地球模型的主要方法</a:t>
            </a:r>
            <a:endParaRPr lang="en-US" altLang="zh-CN" sz="3600" b="1"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362" y="1180548"/>
            <a:ext cx="4501429" cy="250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5572341" y="1225195"/>
            <a:ext cx="6105307" cy="147732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2000" dirty="0"/>
              <a:t>Layered </a:t>
            </a:r>
            <a:r>
              <a:rPr lang="en-US" altLang="zh-CN" sz="2000" dirty="0" smtClean="0"/>
              <a:t>structure (Geometry)</a:t>
            </a:r>
            <a:endParaRPr lang="en-US" altLang="zh-CN" sz="2000" dirty="0"/>
          </a:p>
          <a:p>
            <a:pPr marL="285750" indent="-285750">
              <a:lnSpc>
                <a:spcPct val="150000"/>
              </a:lnSpc>
              <a:buFont typeface="Wingdings" panose="05000000000000000000" pitchFamily="2" charset="2"/>
              <a:buChar char="Ø"/>
            </a:pPr>
            <a:r>
              <a:rPr lang="en-US" altLang="zh-CN" sz="2000" dirty="0" smtClean="0"/>
              <a:t>Physical properties(Density/</a:t>
            </a:r>
            <a:r>
              <a:rPr lang="en-US" altLang="zh-CN" sz="2000" dirty="0" err="1" smtClean="0"/>
              <a:t>Veolocity</a:t>
            </a:r>
            <a:r>
              <a:rPr lang="en-US" altLang="zh-CN" sz="2000" dirty="0" smtClean="0"/>
              <a:t>/Heat/……)</a:t>
            </a:r>
          </a:p>
          <a:p>
            <a:pPr marL="285750" indent="-285750">
              <a:lnSpc>
                <a:spcPct val="150000"/>
              </a:lnSpc>
              <a:buFont typeface="Wingdings" panose="05000000000000000000" pitchFamily="2" charset="2"/>
              <a:buChar char="Ø"/>
            </a:pPr>
            <a:r>
              <a:rPr lang="en-US" altLang="zh-CN" sz="2000" dirty="0" smtClean="0"/>
              <a:t>Composition (Rock type, abundance) </a:t>
            </a:r>
            <a:endParaRPr lang="zh-CN" altLang="en-US" sz="2000" dirty="0"/>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l="57458"/>
          <a:stretch>
            <a:fillRect/>
          </a:stretch>
        </p:blipFill>
        <p:spPr bwMode="auto">
          <a:xfrm>
            <a:off x="8706025" y="4189817"/>
            <a:ext cx="2884389" cy="148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file.scirp.org/Html/htmlimages/2-8302430x/e9cd68b9-7b97-4173-a0e4-b94c906fc534.png"/>
          <p:cNvPicPr>
            <a:picLocks noChangeAspect="1" noChangeArrowheads="1"/>
          </p:cNvPicPr>
          <p:nvPr/>
        </p:nvPicPr>
        <p:blipFill rotWithShape="1">
          <a:blip r:embed="rId4">
            <a:extLst>
              <a:ext uri="{28A0092B-C50C-407E-A947-70E740481C1C}">
                <a14:useLocalDpi xmlns:a14="http://schemas.microsoft.com/office/drawing/2010/main" val="0"/>
              </a:ext>
            </a:extLst>
          </a:blip>
          <a:srcRect l="54632" r="1" b="46506"/>
          <a:stretch/>
        </p:blipFill>
        <p:spPr bwMode="auto">
          <a:xfrm>
            <a:off x="660619" y="3834905"/>
            <a:ext cx="3337054" cy="2668466"/>
          </a:xfrm>
          <a:prstGeom prst="rect">
            <a:avLst/>
          </a:prstGeom>
          <a:noFill/>
          <a:ln>
            <a:noFill/>
          </a:ln>
        </p:spPr>
      </p:pic>
      <p:sp>
        <p:nvSpPr>
          <p:cNvPr id="8" name="矩形 4"/>
          <p:cNvSpPr>
            <a:spLocks noChangeArrowheads="1"/>
          </p:cNvSpPr>
          <p:nvPr/>
        </p:nvSpPr>
        <p:spPr bwMode="auto">
          <a:xfrm>
            <a:off x="2892520" y="6283522"/>
            <a:ext cx="899605" cy="276999"/>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zh-CN" sz="1200" dirty="0">
                <a:ea typeface="宋体" panose="02010600030101010101" pitchFamily="2" charset="-122"/>
              </a:rPr>
              <a:t>Sayil,2014</a:t>
            </a:r>
            <a:endParaRPr lang="zh-CN" altLang="en-US" sz="1200" dirty="0">
              <a:ea typeface="宋体" panose="02010600030101010101" pitchFamily="2" charset="-122"/>
            </a:endParaRPr>
          </a:p>
        </p:txBody>
      </p:sp>
      <p:pic>
        <p:nvPicPr>
          <p:cNvPr id="11" name="图片 10"/>
          <p:cNvPicPr>
            <a:picLocks noChangeAspect="1"/>
          </p:cNvPicPr>
          <p:nvPr/>
        </p:nvPicPr>
        <p:blipFill>
          <a:blip r:embed="rId5"/>
          <a:stretch>
            <a:fillRect/>
          </a:stretch>
        </p:blipFill>
        <p:spPr>
          <a:xfrm>
            <a:off x="3997673" y="3465513"/>
            <a:ext cx="4435478" cy="3255479"/>
          </a:xfrm>
          <a:prstGeom prst="rect">
            <a:avLst/>
          </a:prstGeom>
        </p:spPr>
      </p:pic>
      <p:sp>
        <p:nvSpPr>
          <p:cNvPr id="15" name="文本框 14"/>
          <p:cNvSpPr txBox="1"/>
          <p:nvPr/>
        </p:nvSpPr>
        <p:spPr>
          <a:xfrm>
            <a:off x="7516362" y="6254267"/>
            <a:ext cx="916789" cy="276999"/>
          </a:xfrm>
          <a:prstGeom prst="rect">
            <a:avLst/>
          </a:prstGeom>
          <a:noFill/>
        </p:spPr>
        <p:txBody>
          <a:bodyPr wrap="none" rtlCol="0">
            <a:spAutoFit/>
          </a:bodyPr>
          <a:lstStyle/>
          <a:p>
            <a:r>
              <a:rPr lang="en-US" altLang="zh-CN" sz="1200" dirty="0">
                <a:latin typeface="Arial" panose="020B0604020202020204" pitchFamily="34" charset="0"/>
                <a:ea typeface="宋体" panose="02010600030101010101" pitchFamily="2" charset="-122"/>
              </a:rPr>
              <a:t>Yuen,2017</a:t>
            </a:r>
            <a:endParaRPr lang="zh-CN" altLang="en-US" sz="1200" dirty="0">
              <a:latin typeface="Arial" panose="020B0604020202020204" pitchFamily="34" charset="0"/>
              <a:ea typeface="宋体" panose="02010600030101010101" pitchFamily="2" charset="-122"/>
            </a:endParaRPr>
          </a:p>
        </p:txBody>
      </p:sp>
      <p:sp>
        <p:nvSpPr>
          <p:cNvPr id="16" name="文本框 15"/>
          <p:cNvSpPr txBox="1"/>
          <p:nvPr/>
        </p:nvSpPr>
        <p:spPr>
          <a:xfrm>
            <a:off x="10148219" y="3424956"/>
            <a:ext cx="1239442" cy="646331"/>
          </a:xfrm>
          <a:prstGeom prst="rect">
            <a:avLst/>
          </a:prstGeom>
          <a:noFill/>
        </p:spPr>
        <p:txBody>
          <a:bodyPr wrap="none" rtlCol="0">
            <a:spAutoFit/>
          </a:bodyPr>
          <a:lstStyle/>
          <a:p>
            <a:pPr algn="ctr"/>
            <a:r>
              <a:rPr lang="en-US" altLang="zh-CN" dirty="0" smtClean="0">
                <a:solidFill>
                  <a:srgbClr val="FF0000"/>
                </a:solidFill>
              </a:rPr>
              <a:t>Geophysics</a:t>
            </a:r>
          </a:p>
          <a:p>
            <a:pPr algn="ctr"/>
            <a:r>
              <a:rPr lang="en-US" altLang="zh-CN" dirty="0" smtClean="0"/>
              <a:t>Density</a:t>
            </a:r>
            <a:endParaRPr lang="zh-CN" altLang="en-US" dirty="0"/>
          </a:p>
        </p:txBody>
      </p:sp>
      <p:sp>
        <p:nvSpPr>
          <p:cNvPr id="17" name="文本框 16"/>
          <p:cNvSpPr txBox="1"/>
          <p:nvPr/>
        </p:nvSpPr>
        <p:spPr>
          <a:xfrm>
            <a:off x="8433151" y="3398434"/>
            <a:ext cx="1489703" cy="646331"/>
          </a:xfrm>
          <a:prstGeom prst="rect">
            <a:avLst/>
          </a:prstGeom>
          <a:noFill/>
        </p:spPr>
        <p:txBody>
          <a:bodyPr wrap="none" rtlCol="0">
            <a:spAutoFit/>
          </a:bodyPr>
          <a:lstStyle/>
          <a:p>
            <a:pPr algn="ctr"/>
            <a:r>
              <a:rPr lang="en-US" altLang="zh-CN" dirty="0" smtClean="0">
                <a:solidFill>
                  <a:srgbClr val="FF0000"/>
                </a:solidFill>
              </a:rPr>
              <a:t>Geochemistry</a:t>
            </a:r>
          </a:p>
          <a:p>
            <a:pPr algn="ctr"/>
            <a:r>
              <a:rPr lang="en-US" altLang="zh-CN" dirty="0" smtClean="0"/>
              <a:t>Abundance</a:t>
            </a:r>
            <a:endParaRPr lang="zh-CN" altLang="en-US" dirty="0"/>
          </a:p>
        </p:txBody>
      </p:sp>
      <p:sp>
        <p:nvSpPr>
          <p:cNvPr id="18" name="文本框 17"/>
          <p:cNvSpPr txBox="1"/>
          <p:nvPr/>
        </p:nvSpPr>
        <p:spPr>
          <a:xfrm>
            <a:off x="10350972" y="5494015"/>
            <a:ext cx="1239442" cy="646331"/>
          </a:xfrm>
          <a:prstGeom prst="rect">
            <a:avLst/>
          </a:prstGeom>
          <a:noFill/>
        </p:spPr>
        <p:txBody>
          <a:bodyPr wrap="none" rtlCol="0">
            <a:spAutoFit/>
          </a:bodyPr>
          <a:lstStyle/>
          <a:p>
            <a:pPr algn="ctr"/>
            <a:r>
              <a:rPr lang="en-US" altLang="zh-CN" dirty="0" smtClean="0"/>
              <a:t>Geometry</a:t>
            </a:r>
            <a:endParaRPr lang="zh-CN" altLang="en-US" dirty="0"/>
          </a:p>
          <a:p>
            <a:pPr algn="ctr"/>
            <a:r>
              <a:rPr lang="en-US" altLang="zh-CN" dirty="0" smtClean="0">
                <a:solidFill>
                  <a:srgbClr val="FF0000"/>
                </a:solidFill>
              </a:rPr>
              <a:t>Geophysics</a:t>
            </a:r>
          </a:p>
        </p:txBody>
      </p:sp>
      <p:cxnSp>
        <p:nvCxnSpPr>
          <p:cNvPr id="20" name="直接箭头连接符 19"/>
          <p:cNvCxnSpPr>
            <a:endCxn id="18" idx="0"/>
          </p:cNvCxnSpPr>
          <p:nvPr/>
        </p:nvCxnSpPr>
        <p:spPr>
          <a:xfrm flipH="1">
            <a:off x="10970693" y="4930973"/>
            <a:ext cx="287857" cy="56304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endCxn id="18" idx="0"/>
          </p:cNvCxnSpPr>
          <p:nvPr/>
        </p:nvCxnSpPr>
        <p:spPr>
          <a:xfrm>
            <a:off x="10350972" y="5375485"/>
            <a:ext cx="619721" cy="11853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endCxn id="17" idx="2"/>
          </p:cNvCxnSpPr>
          <p:nvPr/>
        </p:nvCxnSpPr>
        <p:spPr>
          <a:xfrm flipH="1" flipV="1">
            <a:off x="9178003" y="4044765"/>
            <a:ext cx="108872" cy="38012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endCxn id="16" idx="2"/>
          </p:cNvCxnSpPr>
          <p:nvPr/>
        </p:nvCxnSpPr>
        <p:spPr>
          <a:xfrm flipV="1">
            <a:off x="10350972" y="4071287"/>
            <a:ext cx="416968" cy="353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灯片编号占位符 30"/>
          <p:cNvSpPr>
            <a:spLocks noGrp="1"/>
          </p:cNvSpPr>
          <p:nvPr>
            <p:ph type="sldNum" sz="quarter" idx="12"/>
          </p:nvPr>
        </p:nvSpPr>
        <p:spPr/>
        <p:txBody>
          <a:bodyPr/>
          <a:lstStyle/>
          <a:p>
            <a:fld id="{F035DA89-1430-4D42-9A7C-FDB9343E70D0}" type="slidenum">
              <a:rPr lang="zh-CN" altLang="en-US" smtClean="0"/>
              <a:t>8</a:t>
            </a:fld>
            <a:endParaRPr lang="zh-CN" altLang="en-US"/>
          </a:p>
        </p:txBody>
      </p:sp>
      <p:sp>
        <p:nvSpPr>
          <p:cNvPr id="6" name="文本框 5"/>
          <p:cNvSpPr txBox="1"/>
          <p:nvPr/>
        </p:nvSpPr>
        <p:spPr>
          <a:xfrm>
            <a:off x="8532337" y="2634217"/>
            <a:ext cx="3145311" cy="461665"/>
          </a:xfrm>
          <a:prstGeom prst="rect">
            <a:avLst/>
          </a:prstGeom>
          <a:noFill/>
        </p:spPr>
        <p:txBody>
          <a:bodyPr wrap="square" rtlCol="0">
            <a:spAutoFit/>
          </a:bodyPr>
          <a:lstStyle/>
          <a:p>
            <a:pPr algn="ctr"/>
            <a:r>
              <a:rPr lang="zh-CN" altLang="en-US" sz="2400" dirty="0" smtClean="0"/>
              <a:t>地球内部物质成分</a:t>
            </a:r>
            <a:endParaRPr lang="zh-CN" altLang="en-US" sz="2400" dirty="0"/>
          </a:p>
        </p:txBody>
      </p:sp>
      <p:sp>
        <p:nvSpPr>
          <p:cNvPr id="9" name="左大括号 8"/>
          <p:cNvSpPr/>
          <p:nvPr/>
        </p:nvSpPr>
        <p:spPr>
          <a:xfrm rot="5400000">
            <a:off x="9860416" y="2489253"/>
            <a:ext cx="267994" cy="163282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62144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219075" y="1953168"/>
          <a:ext cx="3857625" cy="3901416"/>
        </p:xfrm>
        <a:graphic>
          <a:graphicData uri="http://schemas.openxmlformats.org/drawingml/2006/table">
            <a:tbl>
              <a:tblPr firstRow="1" bandRow="1">
                <a:tableStyleId>{5940675A-B579-460E-94D1-54222C63F5DA}</a:tableStyleId>
              </a:tblPr>
              <a:tblGrid>
                <a:gridCol w="2076450">
                  <a:extLst>
                    <a:ext uri="{9D8B030D-6E8A-4147-A177-3AD203B41FA5}">
                      <a16:colId xmlns:a16="http://schemas.microsoft.com/office/drawing/2014/main" val="20000"/>
                    </a:ext>
                  </a:extLst>
                </a:gridCol>
                <a:gridCol w="1781175">
                  <a:extLst>
                    <a:ext uri="{9D8B030D-6E8A-4147-A177-3AD203B41FA5}">
                      <a16:colId xmlns:a16="http://schemas.microsoft.com/office/drawing/2014/main" val="20001"/>
                    </a:ext>
                  </a:extLst>
                </a:gridCol>
              </a:tblGrid>
              <a:tr h="695597">
                <a:tc>
                  <a:txBody>
                    <a:bodyPr/>
                    <a:lstStyle/>
                    <a:p>
                      <a:pPr algn="ctr"/>
                      <a:r>
                        <a:rPr lang="en-US" altLang="zh-CN" sz="2100" b="1" kern="1200" dirty="0" smtClean="0">
                          <a:ln>
                            <a:noFill/>
                          </a:ln>
                          <a:solidFill>
                            <a:srgbClr val="FF0000"/>
                          </a:solidFill>
                          <a:latin typeface="Times New Roman" pitchFamily="18" charset="0"/>
                          <a:ea typeface="黑体" pitchFamily="49" charset="-122"/>
                          <a:cs typeface="Times New Roman" pitchFamily="18" charset="0"/>
                        </a:rPr>
                        <a:t>Geophysical method</a:t>
                      </a:r>
                      <a:endParaRPr lang="zh-CN" altLang="en-US" sz="2100" b="1" kern="1200" dirty="0">
                        <a:ln>
                          <a:noFill/>
                        </a:ln>
                        <a:solidFill>
                          <a:srgbClr val="FF0000"/>
                        </a:solidFill>
                        <a:latin typeface="Times New Roman" pitchFamily="18" charset="0"/>
                        <a:ea typeface="黑体" pitchFamily="49" charset="-122"/>
                        <a:cs typeface="Times New Roman" pitchFamily="18" charset="0"/>
                      </a:endParaRPr>
                    </a:p>
                  </a:txBody>
                  <a:tcPr marT="60960" marB="60960" anchor="ctr">
                    <a:solidFill>
                      <a:schemeClr val="bg1">
                        <a:lumMod val="85000"/>
                      </a:schemeClr>
                    </a:solidFill>
                  </a:tcPr>
                </a:tc>
                <a:tc>
                  <a:txBody>
                    <a:bodyPr/>
                    <a:lstStyle/>
                    <a:p>
                      <a:pPr algn="ctr"/>
                      <a:r>
                        <a:rPr lang="en-US" altLang="zh-CN" sz="2100" b="1" dirty="0" smtClean="0">
                          <a:ln>
                            <a:noFill/>
                          </a:ln>
                          <a:solidFill>
                            <a:srgbClr val="FF0000"/>
                          </a:solidFill>
                          <a:latin typeface="Times New Roman" pitchFamily="18" charset="0"/>
                          <a:ea typeface="黑体" pitchFamily="49" charset="-122"/>
                          <a:cs typeface="Times New Roman" pitchFamily="18" charset="0"/>
                        </a:rPr>
                        <a:t>Physical property</a:t>
                      </a:r>
                      <a:endParaRPr lang="zh-CN" altLang="en-US" sz="2100" b="1" dirty="0">
                        <a:ln>
                          <a:noFill/>
                        </a:ln>
                        <a:solidFill>
                          <a:srgbClr val="FF0000"/>
                        </a:solidFill>
                        <a:latin typeface="Times New Roman" pitchFamily="18" charset="0"/>
                        <a:ea typeface="黑体" pitchFamily="49" charset="-122"/>
                        <a:cs typeface="Times New Roman" pitchFamily="18" charset="0"/>
                      </a:endParaRPr>
                    </a:p>
                  </a:txBody>
                  <a:tcPr marT="60960" marB="60960" anchor="ctr"/>
                </a:tc>
                <a:extLst>
                  <a:ext uri="{0D108BD9-81ED-4DB2-BD59-A6C34878D82A}">
                    <a16:rowId xmlns:a16="http://schemas.microsoft.com/office/drawing/2014/main" val="10000"/>
                  </a:ext>
                </a:extLst>
              </a:tr>
              <a:tr h="695597">
                <a:tc>
                  <a:txBody>
                    <a:bodyPr/>
                    <a:lstStyle/>
                    <a:p>
                      <a:pPr algn="ctr"/>
                      <a:r>
                        <a:rPr lang="en-US" altLang="zh-CN" sz="2100" b="1" dirty="0" smtClean="0">
                          <a:ln>
                            <a:noFill/>
                          </a:ln>
                          <a:latin typeface="Times New Roman" pitchFamily="18" charset="0"/>
                          <a:ea typeface="黑体" pitchFamily="49" charset="-122"/>
                          <a:cs typeface="Times New Roman" pitchFamily="18" charset="0"/>
                        </a:rPr>
                        <a:t>Seismic</a:t>
                      </a:r>
                      <a:endParaRPr lang="zh-CN" altLang="en-US" sz="2100" b="1" dirty="0">
                        <a:ln>
                          <a:noFill/>
                        </a:ln>
                        <a:latin typeface="Times New Roman" pitchFamily="18" charset="0"/>
                        <a:ea typeface="黑体" pitchFamily="49" charset="-122"/>
                        <a:cs typeface="Times New Roman" pitchFamily="18" charset="0"/>
                      </a:endParaRPr>
                    </a:p>
                  </a:txBody>
                  <a:tcPr marT="60960" marB="60960" anchor="ctr">
                    <a:solidFill>
                      <a:schemeClr val="bg1">
                        <a:lumMod val="85000"/>
                      </a:schemeClr>
                    </a:solidFill>
                  </a:tcPr>
                </a:tc>
                <a:tc>
                  <a:txBody>
                    <a:bodyPr/>
                    <a:lstStyle/>
                    <a:p>
                      <a:pPr algn="ctr"/>
                      <a:r>
                        <a:rPr lang="en-US" altLang="zh-CN" sz="2100" b="1" dirty="0" smtClean="0">
                          <a:ln>
                            <a:noFill/>
                          </a:ln>
                          <a:solidFill>
                            <a:schemeClr val="tx1"/>
                          </a:solidFill>
                          <a:latin typeface="Times New Roman" pitchFamily="18" charset="0"/>
                          <a:ea typeface="黑体" pitchFamily="49" charset="-122"/>
                          <a:cs typeface="Times New Roman" pitchFamily="18" charset="0"/>
                        </a:rPr>
                        <a:t>Velocity</a:t>
                      </a:r>
                      <a:endParaRPr lang="zh-CN" altLang="en-US" sz="2100" b="1" dirty="0">
                        <a:ln>
                          <a:noFill/>
                        </a:ln>
                        <a:solidFill>
                          <a:schemeClr val="tx1"/>
                        </a:solidFill>
                        <a:latin typeface="Times New Roman" pitchFamily="18" charset="0"/>
                        <a:ea typeface="黑体" pitchFamily="49" charset="-122"/>
                        <a:cs typeface="Times New Roman" pitchFamily="18" charset="0"/>
                      </a:endParaRPr>
                    </a:p>
                  </a:txBody>
                  <a:tcPr marT="60960" marB="60960" anchor="ctr"/>
                </a:tc>
                <a:extLst>
                  <a:ext uri="{0D108BD9-81ED-4DB2-BD59-A6C34878D82A}">
                    <a16:rowId xmlns:a16="http://schemas.microsoft.com/office/drawing/2014/main" val="10001"/>
                  </a:ext>
                </a:extLst>
              </a:tr>
              <a:tr h="695597">
                <a:tc>
                  <a:txBody>
                    <a:bodyPr/>
                    <a:lstStyle/>
                    <a:p>
                      <a:pPr algn="ctr"/>
                      <a:r>
                        <a:rPr lang="en-US" altLang="zh-CN" sz="2100" b="1" dirty="0" smtClean="0">
                          <a:ln>
                            <a:noFill/>
                          </a:ln>
                          <a:latin typeface="Times New Roman" pitchFamily="18" charset="0"/>
                          <a:ea typeface="黑体" pitchFamily="49" charset="-122"/>
                          <a:cs typeface="Times New Roman" pitchFamily="18" charset="0"/>
                        </a:rPr>
                        <a:t>Gravity</a:t>
                      </a:r>
                      <a:endParaRPr lang="zh-CN" altLang="en-US" sz="2100" b="1" dirty="0">
                        <a:ln>
                          <a:noFill/>
                        </a:ln>
                        <a:latin typeface="Times New Roman" pitchFamily="18" charset="0"/>
                        <a:ea typeface="黑体" pitchFamily="49" charset="-122"/>
                        <a:cs typeface="Times New Roman" pitchFamily="18" charset="0"/>
                      </a:endParaRPr>
                    </a:p>
                  </a:txBody>
                  <a:tcPr marT="60960" marB="60960" anchor="ctr">
                    <a:solidFill>
                      <a:schemeClr val="bg1">
                        <a:lumMod val="85000"/>
                      </a:schemeClr>
                    </a:solidFill>
                  </a:tcPr>
                </a:tc>
                <a:tc>
                  <a:txBody>
                    <a:bodyPr/>
                    <a:lstStyle/>
                    <a:p>
                      <a:pPr algn="ctr"/>
                      <a:r>
                        <a:rPr lang="en-US" altLang="zh-CN" sz="2100" b="1" dirty="0" smtClean="0">
                          <a:ln>
                            <a:noFill/>
                          </a:ln>
                          <a:solidFill>
                            <a:schemeClr val="tx1"/>
                          </a:solidFill>
                          <a:latin typeface="Times New Roman" pitchFamily="18" charset="0"/>
                          <a:ea typeface="黑体" pitchFamily="49" charset="-122"/>
                          <a:cs typeface="Times New Roman" pitchFamily="18" charset="0"/>
                        </a:rPr>
                        <a:t>Density</a:t>
                      </a:r>
                    </a:p>
                  </a:txBody>
                  <a:tcPr marT="60960" marB="60960" anchor="ctr"/>
                </a:tc>
                <a:extLst>
                  <a:ext uri="{0D108BD9-81ED-4DB2-BD59-A6C34878D82A}">
                    <a16:rowId xmlns:a16="http://schemas.microsoft.com/office/drawing/2014/main" val="10002"/>
                  </a:ext>
                </a:extLst>
              </a:tr>
              <a:tr h="695597">
                <a:tc>
                  <a:txBody>
                    <a:bodyPr/>
                    <a:lstStyle/>
                    <a:p>
                      <a:pPr algn="ctr"/>
                      <a:r>
                        <a:rPr lang="en-US" altLang="zh-CN" sz="2100" b="1" dirty="0" smtClean="0">
                          <a:ln>
                            <a:noFill/>
                          </a:ln>
                          <a:latin typeface="Times New Roman" pitchFamily="18" charset="0"/>
                          <a:ea typeface="黑体" pitchFamily="49" charset="-122"/>
                          <a:cs typeface="Times New Roman" pitchFamily="18" charset="0"/>
                        </a:rPr>
                        <a:t>Magnetic</a:t>
                      </a:r>
                      <a:endParaRPr lang="zh-CN" altLang="en-US" sz="2100" b="1" dirty="0">
                        <a:ln>
                          <a:noFill/>
                        </a:ln>
                        <a:latin typeface="Times New Roman" pitchFamily="18" charset="0"/>
                        <a:ea typeface="黑体" pitchFamily="49" charset="-122"/>
                        <a:cs typeface="Times New Roman" pitchFamily="18" charset="0"/>
                      </a:endParaRPr>
                    </a:p>
                  </a:txBody>
                  <a:tcPr marT="60960" marB="60960" anchor="ctr">
                    <a:solidFill>
                      <a:schemeClr val="bg1">
                        <a:lumMod val="85000"/>
                      </a:schemeClr>
                    </a:solidFill>
                  </a:tcPr>
                </a:tc>
                <a:tc>
                  <a:txBody>
                    <a:bodyPr/>
                    <a:lstStyle/>
                    <a:p>
                      <a:pPr algn="ctr"/>
                      <a:r>
                        <a:rPr lang="en-US" altLang="zh-CN" sz="2100" b="1" dirty="0" smtClean="0">
                          <a:ln>
                            <a:noFill/>
                          </a:ln>
                          <a:solidFill>
                            <a:schemeClr val="tx1"/>
                          </a:solidFill>
                          <a:latin typeface="Times New Roman" pitchFamily="18" charset="0"/>
                          <a:ea typeface="黑体" pitchFamily="49" charset="-122"/>
                          <a:cs typeface="Times New Roman" pitchFamily="18" charset="0"/>
                        </a:rPr>
                        <a:t>Magnetic</a:t>
                      </a:r>
                      <a:r>
                        <a:rPr lang="en-US" altLang="zh-CN" sz="2100" b="1" baseline="0" dirty="0" smtClean="0">
                          <a:ln>
                            <a:noFill/>
                          </a:ln>
                          <a:solidFill>
                            <a:schemeClr val="tx1"/>
                          </a:solidFill>
                          <a:latin typeface="Times New Roman" pitchFamily="18" charset="0"/>
                          <a:ea typeface="黑体" pitchFamily="49" charset="-122"/>
                          <a:cs typeface="Times New Roman" pitchFamily="18" charset="0"/>
                        </a:rPr>
                        <a:t> susceptibility</a:t>
                      </a:r>
                      <a:endParaRPr lang="zh-CN" altLang="en-US" sz="2100" b="1" dirty="0">
                        <a:ln>
                          <a:noFill/>
                        </a:ln>
                        <a:solidFill>
                          <a:schemeClr val="tx1"/>
                        </a:solidFill>
                        <a:latin typeface="Times New Roman" pitchFamily="18" charset="0"/>
                        <a:ea typeface="黑体" pitchFamily="49" charset="-122"/>
                        <a:cs typeface="Times New Roman" pitchFamily="18" charset="0"/>
                      </a:endParaRPr>
                    </a:p>
                  </a:txBody>
                  <a:tcPr marT="60960" marB="60960" anchor="ctr"/>
                </a:tc>
                <a:extLst>
                  <a:ext uri="{0D108BD9-81ED-4DB2-BD59-A6C34878D82A}">
                    <a16:rowId xmlns:a16="http://schemas.microsoft.com/office/drawing/2014/main" val="10003"/>
                  </a:ext>
                </a:extLst>
              </a:tr>
              <a:tr h="986222">
                <a:tc>
                  <a:txBody>
                    <a:bodyPr/>
                    <a:lstStyle/>
                    <a:p>
                      <a:pPr algn="ctr"/>
                      <a:r>
                        <a:rPr lang="en-US" altLang="zh-CN" sz="1900" b="1" dirty="0" smtClean="0">
                          <a:ln>
                            <a:noFill/>
                          </a:ln>
                          <a:latin typeface="Times New Roman" pitchFamily="18" charset="0"/>
                          <a:ea typeface="黑体" pitchFamily="49" charset="-122"/>
                          <a:cs typeface="Times New Roman" pitchFamily="18" charset="0"/>
                        </a:rPr>
                        <a:t>Electromagnetism</a:t>
                      </a:r>
                      <a:endParaRPr lang="zh-CN" altLang="en-US" sz="2100" b="1" dirty="0">
                        <a:ln>
                          <a:noFill/>
                        </a:ln>
                        <a:latin typeface="Times New Roman" pitchFamily="18" charset="0"/>
                        <a:ea typeface="黑体" pitchFamily="49" charset="-122"/>
                        <a:cs typeface="Times New Roman" pitchFamily="18" charset="0"/>
                      </a:endParaRPr>
                    </a:p>
                  </a:txBody>
                  <a:tcPr marT="60960" marB="60960" anchor="ctr">
                    <a:solidFill>
                      <a:schemeClr val="bg1">
                        <a:lumMod val="85000"/>
                      </a:schemeClr>
                    </a:solidFill>
                  </a:tcPr>
                </a:tc>
                <a:tc>
                  <a:txBody>
                    <a:bodyPr/>
                    <a:lstStyle/>
                    <a:p>
                      <a:pPr algn="ctr"/>
                      <a:r>
                        <a:rPr lang="en-US" altLang="zh-CN" sz="2100" b="1" dirty="0" err="1" smtClean="0">
                          <a:ln>
                            <a:noFill/>
                          </a:ln>
                          <a:solidFill>
                            <a:schemeClr val="tx1"/>
                          </a:solidFill>
                          <a:latin typeface="Times New Roman" pitchFamily="18" charset="0"/>
                          <a:ea typeface="黑体" pitchFamily="49" charset="-122"/>
                          <a:cs typeface="Times New Roman" pitchFamily="18" charset="0"/>
                        </a:rPr>
                        <a:t>Resisitivity</a:t>
                      </a:r>
                      <a:endParaRPr lang="zh-CN" altLang="en-US" sz="2100" b="1" dirty="0">
                        <a:ln>
                          <a:noFill/>
                        </a:ln>
                        <a:solidFill>
                          <a:schemeClr val="tx1"/>
                        </a:solidFill>
                        <a:latin typeface="Times New Roman" pitchFamily="18" charset="0"/>
                        <a:ea typeface="黑体" pitchFamily="49" charset="-122"/>
                        <a:cs typeface="Times New Roman" pitchFamily="18" charset="0"/>
                      </a:endParaRPr>
                    </a:p>
                  </a:txBody>
                  <a:tcPr marT="60960" marB="60960" anchor="ctr"/>
                </a:tc>
                <a:extLst>
                  <a:ext uri="{0D108BD9-81ED-4DB2-BD59-A6C34878D82A}">
                    <a16:rowId xmlns:a16="http://schemas.microsoft.com/office/drawing/2014/main" val="10004"/>
                  </a:ext>
                </a:extLst>
              </a:tr>
            </a:tbl>
          </a:graphicData>
        </a:graphic>
      </p:graphicFrame>
      <p:pic>
        <p:nvPicPr>
          <p:cNvPr id="4"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8969" y="2156721"/>
            <a:ext cx="3837756" cy="338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994" y="2156721"/>
            <a:ext cx="3835428" cy="33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p:cNvSpPr txBox="1"/>
          <p:nvPr/>
        </p:nvSpPr>
        <p:spPr>
          <a:xfrm>
            <a:off x="5464116" y="5623751"/>
            <a:ext cx="5245218" cy="461665"/>
          </a:xfrm>
          <a:prstGeom prst="rect">
            <a:avLst/>
          </a:prstGeom>
          <a:noFill/>
        </p:spPr>
        <p:txBody>
          <a:bodyPr wrap="none" rtlCol="0">
            <a:spAutoFit/>
          </a:bodyPr>
          <a:lstStyle/>
          <a:p>
            <a:r>
              <a:rPr lang="en-US" altLang="zh-CN" sz="2400" dirty="0" smtClean="0"/>
              <a:t>Seismic method for crust structure study</a:t>
            </a:r>
            <a:endParaRPr lang="zh-CN" altLang="en-US" sz="2400" dirty="0"/>
          </a:p>
        </p:txBody>
      </p:sp>
      <p:sp>
        <p:nvSpPr>
          <p:cNvPr id="7" name="文本框 6"/>
          <p:cNvSpPr txBox="1"/>
          <p:nvPr/>
        </p:nvSpPr>
        <p:spPr>
          <a:xfrm>
            <a:off x="504825" y="619125"/>
            <a:ext cx="9307356" cy="584775"/>
          </a:xfrm>
          <a:prstGeom prst="rect">
            <a:avLst/>
          </a:prstGeom>
          <a:noFill/>
        </p:spPr>
        <p:txBody>
          <a:bodyPr wrap="none" rtlCol="0">
            <a:spAutoFit/>
          </a:bodyPr>
          <a:lstStyle/>
          <a:p>
            <a:r>
              <a:rPr lang="zh-CN" altLang="en-US" sz="3200" dirty="0" smtClean="0"/>
              <a:t>通过地球介质的物理响应研究地球内部结构及性质</a:t>
            </a:r>
            <a:endParaRPr lang="zh-CN" altLang="en-US" sz="3200" dirty="0"/>
          </a:p>
        </p:txBody>
      </p:sp>
      <p:sp>
        <p:nvSpPr>
          <p:cNvPr id="8" name="灯片编号占位符 7"/>
          <p:cNvSpPr>
            <a:spLocks noGrp="1"/>
          </p:cNvSpPr>
          <p:nvPr>
            <p:ph type="sldNum" sz="quarter" idx="12"/>
          </p:nvPr>
        </p:nvSpPr>
        <p:spPr/>
        <p:txBody>
          <a:bodyPr/>
          <a:lstStyle/>
          <a:p>
            <a:fld id="{F035DA89-1430-4D42-9A7C-FDB9343E70D0}" type="slidenum">
              <a:rPr lang="zh-CN" altLang="en-US" smtClean="0"/>
              <a:t>9</a:t>
            </a:fld>
            <a:endParaRPr lang="zh-CN" altLang="en-US"/>
          </a:p>
        </p:txBody>
      </p:sp>
    </p:spTree>
    <p:extLst>
      <p:ext uri="{BB962C8B-B14F-4D97-AF65-F5344CB8AC3E}">
        <p14:creationId xmlns:p14="http://schemas.microsoft.com/office/powerpoint/2010/main" val="1171234033"/>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1920</TotalTime>
  <Words>777</Words>
  <Application>Microsoft Office PowerPoint</Application>
  <PresentationFormat>宽屏</PresentationFormat>
  <Paragraphs>152</Paragraphs>
  <Slides>24</Slides>
  <Notes>0</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43" baseType="lpstr">
      <vt:lpstr>Arial Rounded MT Bold</vt:lpstr>
      <vt:lpstr>Gulim</vt:lpstr>
      <vt:lpstr>等线</vt:lpstr>
      <vt:lpstr>等线 Light</vt:lpstr>
      <vt:lpstr>黑体</vt:lpstr>
      <vt:lpstr>华文行楷</vt:lpstr>
      <vt:lpstr>楷体</vt:lpstr>
      <vt:lpstr>宋体</vt:lpstr>
      <vt:lpstr>微软雅黑</vt:lpstr>
      <vt:lpstr>Arial</vt:lpstr>
      <vt:lpstr>Arial Black</vt:lpstr>
      <vt:lpstr>Bookman Old Style</vt:lpstr>
      <vt:lpstr>Calibri</vt:lpstr>
      <vt:lpstr>Calibri Light</vt:lpstr>
      <vt:lpstr>Centaur</vt:lpstr>
      <vt:lpstr>Times New Roman</vt:lpstr>
      <vt:lpstr>Wingdings</vt:lpstr>
      <vt:lpstr>Office 主题​​</vt:lpstr>
      <vt:lpstr>公式</vt:lpstr>
      <vt:lpstr>地球模型与地球中微子通量研究 ——基于地球密度模型的思考</vt:lpstr>
      <vt:lpstr>提   纲</vt:lpstr>
      <vt:lpstr>PowerPoint 演示文稿</vt:lpstr>
      <vt:lpstr>PowerPoint 演示文稿</vt:lpstr>
      <vt:lpstr>PowerPoint 演示文稿</vt:lpstr>
      <vt:lpstr>Geoneutrino detection and flux estimation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Density Model for JUNO Geoneutrino Flux Estimation:  Result from Gravity Inversion</dc:title>
  <dc:creator>user</dc:creator>
  <cp:lastModifiedBy>xuya</cp:lastModifiedBy>
  <cp:revision>94</cp:revision>
  <cp:lastPrinted>2019-07-28T02:21:39Z</cp:lastPrinted>
  <dcterms:created xsi:type="dcterms:W3CDTF">2019-07-22T13:35:54Z</dcterms:created>
  <dcterms:modified xsi:type="dcterms:W3CDTF">2019-12-19T16:00:52Z</dcterms:modified>
</cp:coreProperties>
</file>