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410" r:id="rId2"/>
    <p:sldId id="862" r:id="rId3"/>
    <p:sldId id="810" r:id="rId4"/>
    <p:sldId id="771" r:id="rId5"/>
    <p:sldId id="816" r:id="rId6"/>
    <p:sldId id="942" r:id="rId7"/>
    <p:sldId id="943" r:id="rId8"/>
    <p:sldId id="944" r:id="rId9"/>
    <p:sldId id="775" r:id="rId10"/>
    <p:sldId id="828" r:id="rId11"/>
    <p:sldId id="827" r:id="rId12"/>
    <p:sldId id="951" r:id="rId13"/>
    <p:sldId id="922" r:id="rId14"/>
    <p:sldId id="923" r:id="rId15"/>
    <p:sldId id="950" r:id="rId16"/>
    <p:sldId id="955" r:id="rId17"/>
    <p:sldId id="956" r:id="rId18"/>
    <p:sldId id="957" r:id="rId19"/>
    <p:sldId id="961" r:id="rId20"/>
    <p:sldId id="959" r:id="rId21"/>
    <p:sldId id="962" r:id="rId22"/>
    <p:sldId id="960" r:id="rId23"/>
    <p:sldId id="903" r:id="rId24"/>
    <p:sldId id="902" r:id="rId25"/>
    <p:sldId id="641" r:id="rId26"/>
    <p:sldId id="968" r:id="rId27"/>
    <p:sldId id="948" r:id="rId28"/>
    <p:sldId id="964" r:id="rId29"/>
    <p:sldId id="965" r:id="rId30"/>
    <p:sldId id="966" r:id="rId31"/>
    <p:sldId id="967" r:id="rId32"/>
  </p:sldIdLst>
  <p:sldSz cx="9144000" cy="6858000" type="screen4x3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FFFF"/>
    <a:srgbClr val="FEFE9A"/>
    <a:srgbClr val="F1A7E5"/>
    <a:srgbClr val="CC99FF"/>
    <a:srgbClr val="FFFF99"/>
    <a:srgbClr val="00A7FA"/>
    <a:srgbClr val="EEB5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87046" autoAdjust="0"/>
  </p:normalViewPr>
  <p:slideViewPr>
    <p:cSldViewPr>
      <p:cViewPr varScale="1">
        <p:scale>
          <a:sx n="81" d="100"/>
          <a:sy n="81" d="100"/>
        </p:scale>
        <p:origin x="1190" y="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0E532-D1D0-4BC8-BAD9-D64A936D8121}" type="datetimeFigureOut">
              <a:rPr lang="zh-CN" altLang="en-US" smtClean="0"/>
              <a:t>2019/12/20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BD20C-BD70-45BA-AC32-31D3D02BE1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83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C9EDA7C-EDC1-4573-A39D-F1471709185D}" type="datetimeFigureOut">
              <a:rPr lang="zh-CN" altLang="en-US"/>
              <a:pPr>
                <a:defRPr/>
              </a:pPr>
              <a:t>2019/12/20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F4E7F45-9E4F-4867-98CF-DC8088E36F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823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45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99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89F9A-35C1-4448-90CF-3839D21C8AE8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90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24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06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878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B837A-D4B6-427D-98C5-79878C3193D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73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3DBD6158-A18D-4156-9643-F50C7609A9FE}" type="slidenum">
              <a:rPr lang="en-US" altLang="zh-CN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0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89F9A-35C1-4448-90CF-3839D21C8AE8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243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89F9A-35C1-4448-90CF-3839D21C8AE8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39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15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PPT标题页模板副本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1640" y="5107632"/>
            <a:ext cx="6400800" cy="98566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1094879"/>
            <a:ext cx="8424936" cy="1470025"/>
          </a:xfrm>
        </p:spPr>
        <p:txBody>
          <a:bodyPr/>
          <a:lstStyle>
            <a:lvl1pPr algn="ctr">
              <a:defRPr sz="54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EB500"/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692150"/>
            <a:ext cx="2057400" cy="54340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92150"/>
            <a:ext cx="6019800" cy="54340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64928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8A1B642-96BA-4221-9CE2-FA7E6E97670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DDB52C-F51D-4B53-B0E6-A0C2FAA4B3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3" descr="PPT标题页模板副本3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5113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5875"/>
            <a:ext cx="82296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3" name="灯片编号占位符 5"/>
          <p:cNvSpPr txBox="1">
            <a:spLocks/>
          </p:cNvSpPr>
          <p:nvPr/>
        </p:nvSpPr>
        <p:spPr>
          <a:xfrm>
            <a:off x="285750" y="6597650"/>
            <a:ext cx="500063" cy="26035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AE55A9-6D9B-4CD1-B774-1DD214A7F4FF}" type="slidenum">
              <a:rPr lang="en-US" altLang="zh-CN" smtClean="0"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altLang="zh-CN" dirty="0" smtClean="0">
                <a:latin typeface="+mn-lt"/>
                <a:ea typeface="+mn-ea"/>
              </a:rPr>
              <a:t>   </a:t>
            </a:r>
            <a:endParaRPr lang="en-US" altLang="zh-CN" dirty="0"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spd="med">
    <p:zo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zh-CN" altLang="en-US" sz="3600" b="1" dirty="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ct val="30000"/>
        </a:spcAft>
        <a:buClr>
          <a:srgbClr val="FFC000"/>
        </a:buClr>
        <a:buSzPct val="80000"/>
        <a:buFont typeface="Wingdings" pitchFamily="2" charset="2"/>
        <a:buChar char="n"/>
        <a:defRPr sz="2600" b="1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80000"/>
        <a:buFont typeface="Wingdings" pitchFamily="2" charset="2"/>
        <a:buChar char="n"/>
        <a:defRPr sz="2400">
          <a:solidFill>
            <a:schemeClr val="accent2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wmf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54.png"/><Relationship Id="rId10" Type="http://schemas.openxmlformats.org/officeDocument/2006/relationships/image" Target="../media/image50.wmf"/><Relationship Id="rId4" Type="http://schemas.openxmlformats.org/officeDocument/2006/relationships/image" Target="../media/image53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5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副标题 4"/>
          <p:cNvSpPr>
            <a:spLocks noGrp="1"/>
          </p:cNvSpPr>
          <p:nvPr>
            <p:ph type="subTitle" idx="1"/>
          </p:nvPr>
        </p:nvSpPr>
        <p:spPr>
          <a:xfrm>
            <a:off x="467544" y="4509120"/>
            <a:ext cx="8316416" cy="2088232"/>
          </a:xfrm>
        </p:spPr>
        <p:txBody>
          <a:bodyPr/>
          <a:lstStyle/>
          <a:p>
            <a:pPr eaLnBrk="1" hangingPunct="1"/>
            <a:r>
              <a:rPr lang="zh-CN" altLang="en-US" sz="2000" dirty="0" smtClean="0"/>
              <a:t>李玉峰</a:t>
            </a:r>
            <a:endParaRPr lang="en-US" altLang="zh-CN" sz="2000" dirty="0" smtClean="0"/>
          </a:p>
          <a:p>
            <a:pPr eaLnBrk="1" hangingPunct="1"/>
            <a:r>
              <a:rPr lang="en-US" altLang="zh-CN" sz="2000" dirty="0" smtClean="0"/>
              <a:t>liyufeng@ihep.ac.cn</a:t>
            </a:r>
          </a:p>
          <a:p>
            <a:pPr eaLnBrk="1" hangingPunct="1"/>
            <a:r>
              <a:rPr lang="en-US" altLang="zh-CN" sz="2000" dirty="0" smtClean="0"/>
              <a:t>Institute of High Energy Physics, Beijing</a:t>
            </a:r>
          </a:p>
          <a:p>
            <a:pPr eaLnBrk="1" hangingPunct="1"/>
            <a:r>
              <a:rPr lang="zh-CN" altLang="en-US" sz="2000" dirty="0" smtClean="0"/>
              <a:t>中科院高能所</a:t>
            </a:r>
            <a:endParaRPr lang="en-US" altLang="zh-CN" sz="2000" dirty="0" smtClean="0"/>
          </a:p>
          <a:p>
            <a:r>
              <a:rPr lang="en-US" altLang="zh-CN" sz="2000" i="1" dirty="0" smtClean="0"/>
              <a:t>De</a:t>
            </a:r>
            <a:r>
              <a:rPr lang="en-US" altLang="zh-CN" sz="2000" i="1" dirty="0"/>
              <a:t>c</a:t>
            </a:r>
            <a:r>
              <a:rPr lang="en-US" altLang="zh-CN" sz="2000" i="1" dirty="0" smtClean="0"/>
              <a:t>. 20, 2019@</a:t>
            </a:r>
            <a:r>
              <a:rPr lang="zh-CN" altLang="en-US" sz="2000" i="1" dirty="0" smtClean="0"/>
              <a:t>清华大学</a:t>
            </a:r>
            <a:endParaRPr lang="en-US" altLang="zh-CN" sz="2000" i="1" dirty="0" smtClean="0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95536" y="380504"/>
            <a:ext cx="8424936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600" dirty="0" smtClean="0">
                <a:solidFill>
                  <a:schemeClr val="tx1"/>
                </a:solidFill>
                <a:effectLst/>
              </a:rPr>
              <a:t>JUNO and Neutrino Geo-Science</a:t>
            </a:r>
            <a:br>
              <a:rPr lang="en-US" altLang="zh-CN" sz="3600" dirty="0" smtClean="0">
                <a:solidFill>
                  <a:schemeClr val="tx1"/>
                </a:solidFill>
                <a:effectLst/>
              </a:rPr>
            </a:br>
            <a:r>
              <a:rPr lang="zh-CN" altLang="en-US" sz="2800" dirty="0">
                <a:solidFill>
                  <a:srgbClr val="FF0000"/>
                </a:solidFill>
                <a:effectLst/>
              </a:rPr>
              <a:t>江门中微子实验和中微子地球科学</a:t>
            </a:r>
            <a:endParaRPr lang="en-US" altLang="zh-CN" sz="280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med" advTm="7118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5367540" cy="7143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FFFFFF"/>
                </a:solidFill>
              </a:rPr>
              <a:t>江</a:t>
            </a:r>
            <a:r>
              <a:rPr lang="zh-CN" altLang="en-US" sz="3200" dirty="0" smtClean="0">
                <a:solidFill>
                  <a:srgbClr val="FFFFFF"/>
                </a:solidFill>
              </a:rPr>
              <a:t>门中微子实验</a:t>
            </a:r>
            <a:endParaRPr lang="zh-CN" altLang="en-US" sz="32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20072" y="1340768"/>
            <a:ext cx="3744416" cy="4821019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000" dirty="0" smtClean="0">
                <a:cs typeface="Times New Roman" panose="02020603050405020304" pitchFamily="18" charset="0"/>
              </a:rPr>
              <a:t>Jiangmen Underground Neutrino Observatory (JUNO) </a:t>
            </a:r>
            <a:endParaRPr lang="en-US" altLang="zh-CN" sz="2000" b="1" dirty="0" smtClean="0"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cs typeface="Times New Roman" panose="02020603050405020304" pitchFamily="18" charset="0"/>
              </a:rPr>
              <a:t>20 </a:t>
            </a:r>
            <a:r>
              <a:rPr lang="en-US" altLang="zh-CN" sz="2000" b="1" dirty="0" err="1">
                <a:cs typeface="Times New Roman" panose="02020603050405020304" pitchFamily="18" charset="0"/>
              </a:rPr>
              <a:t>kton</a:t>
            </a:r>
            <a:r>
              <a:rPr lang="en-US" altLang="zh-CN" sz="2000" b="1" dirty="0">
                <a:cs typeface="Times New Roman" panose="02020603050405020304" pitchFamily="18" charset="0"/>
              </a:rPr>
              <a:t> LS detector</a:t>
            </a:r>
          </a:p>
          <a:p>
            <a:r>
              <a:rPr lang="en-US" altLang="zh-CN" sz="2000" b="1" dirty="0">
                <a:cs typeface="Times New Roman" panose="02020603050405020304" pitchFamily="18" charset="0"/>
              </a:rPr>
              <a:t>3%</a:t>
            </a:r>
            <a:r>
              <a:rPr lang="zh-CN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cs typeface="Times New Roman" panose="02020603050405020304" pitchFamily="18" charset="0"/>
              </a:rPr>
              <a:t>energy </a:t>
            </a:r>
            <a:r>
              <a:rPr lang="en-US" altLang="zh-CN" sz="2000" b="1" dirty="0" smtClean="0">
                <a:cs typeface="Times New Roman" panose="02020603050405020304" pitchFamily="18" charset="0"/>
              </a:rPr>
              <a:t>resolution</a:t>
            </a:r>
          </a:p>
          <a:p>
            <a:r>
              <a:rPr lang="en-US" altLang="zh-CN" sz="2000" b="1" dirty="0" smtClean="0">
                <a:cs typeface="Times New Roman" panose="02020603050405020304" pitchFamily="18" charset="0"/>
              </a:rPr>
              <a:t>700 m underground</a:t>
            </a:r>
            <a:endParaRPr lang="en-US" altLang="zh-CN" sz="2000" b="1" dirty="0"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cs typeface="Times New Roman" panose="02020603050405020304" pitchFamily="18" charset="0"/>
              </a:rPr>
              <a:t>Rich physics possibilities</a:t>
            </a:r>
          </a:p>
          <a:p>
            <a:pPr lvl="1"/>
            <a:r>
              <a:rPr lang="en-US" altLang="zh-CN" sz="1800" b="1" dirty="0">
                <a:cs typeface="Times New Roman" panose="02020603050405020304" pitchFamily="18" charset="0"/>
              </a:rPr>
              <a:t>Reactor </a:t>
            </a:r>
            <a:r>
              <a:rPr lang="en-US" altLang="zh-CN" sz="1800" b="1" dirty="0" smtClean="0">
                <a:cs typeface="Times New Roman" panose="02020603050405020304" pitchFamily="18" charset="0"/>
              </a:rPr>
              <a:t>neutrino</a:t>
            </a:r>
            <a:r>
              <a:rPr lang="en-US" altLang="zh-CN" sz="1800" b="1" dirty="0">
                <a:cs typeface="Times New Roman" panose="02020603050405020304" pitchFamily="18" charset="0"/>
              </a:rPr>
              <a:t/>
            </a:r>
            <a:br>
              <a:rPr lang="en-US" altLang="zh-CN" sz="1800" b="1" dirty="0">
                <a:cs typeface="Times New Roman" panose="02020603050405020304" pitchFamily="18" charset="0"/>
              </a:rPr>
            </a:br>
            <a:r>
              <a:rPr lang="en-US" altLang="zh-CN" sz="1800" b="1" dirty="0">
                <a:cs typeface="Times New Roman" panose="02020603050405020304" pitchFamily="18" charset="0"/>
              </a:rPr>
              <a:t>for </a:t>
            </a:r>
            <a:r>
              <a:rPr lang="en-US" altLang="zh-CN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Mass hierarchy</a:t>
            </a:r>
            <a:r>
              <a:rPr lang="en-US" altLang="zh-CN" sz="1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en-US" altLang="zh-CN" sz="1800" b="1" dirty="0"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zh-CN" sz="1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recision </a:t>
            </a:r>
            <a:r>
              <a:rPr lang="en-US" altLang="zh-CN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measurement </a:t>
            </a:r>
            <a:r>
              <a:rPr lang="en-US" altLang="zh-CN" sz="1800" b="1" dirty="0">
                <a:cs typeface="Times New Roman" panose="02020603050405020304" pitchFamily="18" charset="0"/>
              </a:rPr>
              <a:t>of </a:t>
            </a:r>
            <a:r>
              <a:rPr lang="en-US" altLang="zh-CN" sz="1800" b="1" dirty="0" smtClean="0">
                <a:cs typeface="Times New Roman" panose="02020603050405020304" pitchFamily="18" charset="0"/>
              </a:rPr>
              <a:t>oscillation parameters</a:t>
            </a:r>
            <a:endParaRPr lang="en-US" altLang="zh-CN" sz="1800" b="1" dirty="0"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Supernovae </a:t>
            </a:r>
            <a:r>
              <a:rPr lang="en-US" altLang="zh-CN" sz="1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neutrino</a:t>
            </a:r>
            <a:endParaRPr lang="en-US" altLang="zh-CN" sz="1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Geoneutrino</a:t>
            </a:r>
          </a:p>
          <a:p>
            <a:pPr lvl="1"/>
            <a:r>
              <a:rPr lang="en-US" altLang="zh-CN" sz="1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Solar neutrino</a:t>
            </a:r>
          </a:p>
          <a:p>
            <a:pPr lvl="1"/>
            <a:r>
              <a:rPr lang="en-US" altLang="zh-CN" sz="1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Atmospheric neutrino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>
                <a:cs typeface="Times New Roman" panose="02020603050405020304" pitchFamily="18" charset="0"/>
              </a:rPr>
              <a:t>Exotic searches </a:t>
            </a:r>
            <a:r>
              <a:rPr lang="en-US" altLang="zh-CN" sz="1800" dirty="0"/>
              <a:t>including proton decay, dark </a:t>
            </a:r>
            <a:r>
              <a:rPr lang="en-US" altLang="zh-CN" sz="1800" dirty="0" smtClean="0"/>
              <a:t>matter</a:t>
            </a:r>
            <a:endParaRPr lang="en-US" altLang="zh-CN" sz="1800" b="1" dirty="0">
              <a:cs typeface="Times New Roman" panose="02020603050405020304" pitchFamily="18" charset="0"/>
            </a:endParaRPr>
          </a:p>
        </p:txBody>
      </p:sp>
      <p:sp>
        <p:nvSpPr>
          <p:cNvPr id="119813" name="矩形 12"/>
          <p:cNvSpPr>
            <a:spLocks noChangeArrowheads="1"/>
          </p:cNvSpPr>
          <p:nvPr/>
        </p:nvSpPr>
        <p:spPr bwMode="auto">
          <a:xfrm>
            <a:off x="514954" y="6237312"/>
            <a:ext cx="7628236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2000" b="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Physics with JUNO</a:t>
            </a:r>
            <a:r>
              <a:rPr lang="en-US" altLang="zh-CN" sz="2000" b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Phys. </a:t>
            </a:r>
            <a:r>
              <a:rPr lang="en-US" altLang="zh-CN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43, 030401 (2016)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96" y="1268760"/>
            <a:ext cx="4303172" cy="4110492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225062" y="5523268"/>
            <a:ext cx="4506706" cy="64203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20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JUNO </a:t>
            </a:r>
            <a:r>
              <a:rPr lang="en-US" altLang="zh-CN" sz="2000" b="1" kern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has been approved </a:t>
            </a:r>
            <a:r>
              <a:rPr lang="en-US" altLang="zh-CN" sz="20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in Feb. 2013</a:t>
            </a:r>
            <a:r>
              <a:rPr lang="en-US" altLang="zh-CN" sz="2000" b="1" kern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r>
              <a:rPr lang="en-US" altLang="zh-CN" sz="20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~ </a:t>
            </a:r>
            <a:r>
              <a:rPr lang="en-US" altLang="zh-CN" sz="20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300 M</a:t>
            </a:r>
            <a:r>
              <a:rPr lang="en-US" altLang="zh-CN" sz="2000" b="1" kern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$</a:t>
            </a:r>
            <a:r>
              <a:rPr lang="en-US" altLang="zh-CN" sz="20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by China </a:t>
            </a:r>
            <a:endParaRPr lang="en-US" altLang="zh-CN" sz="2000" b="1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683885"/>
      </p:ext>
    </p:extLst>
  </p:cSld>
  <p:clrMapOvr>
    <a:masterClrMapping/>
  </p:clrMapOvr>
  <p:transition spd="med" advClick="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标题 1"/>
          <p:cNvSpPr>
            <a:spLocks noGrp="1"/>
          </p:cNvSpPr>
          <p:nvPr>
            <p:ph type="title"/>
          </p:nvPr>
        </p:nvSpPr>
        <p:spPr>
          <a:xfrm>
            <a:off x="438150" y="164629"/>
            <a:ext cx="8229600" cy="600075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江门中微子实验</a:t>
            </a:r>
          </a:p>
        </p:txBody>
      </p:sp>
      <p:grpSp>
        <p:nvGrpSpPr>
          <p:cNvPr id="120865" name="组合 19"/>
          <p:cNvGrpSpPr>
            <a:grpSpLocks/>
          </p:cNvGrpSpPr>
          <p:nvPr/>
        </p:nvGrpSpPr>
        <p:grpSpPr bwMode="auto">
          <a:xfrm>
            <a:off x="11113" y="2012997"/>
            <a:ext cx="9121775" cy="4640612"/>
            <a:chOff x="13369" y="2132856"/>
            <a:chExt cx="9121777" cy="4639794"/>
          </a:xfrm>
        </p:grpSpPr>
        <p:pic>
          <p:nvPicPr>
            <p:cNvPr id="120876" name="Picture 2" descr="D:\大亚湾二期\Conference\报告材料\ma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9" y="2132856"/>
              <a:ext cx="9121777" cy="463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5"/>
            <p:cNvSpPr txBox="1"/>
            <p:nvPr/>
          </p:nvSpPr>
          <p:spPr>
            <a:xfrm>
              <a:off x="95167" y="6316363"/>
              <a:ext cx="2657476" cy="400039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20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Yangjiang</a:t>
              </a:r>
              <a:r>
                <a:rPr lang="en-US" altLang="zh-CN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NPP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11470" y="5848698"/>
              <a:ext cx="1741487" cy="400039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20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Taishan</a:t>
              </a:r>
              <a:r>
                <a:rPr lang="en-US" altLang="zh-CN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NPP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67243" y="4341787"/>
              <a:ext cx="1249204" cy="70776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2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Daya</a:t>
              </a:r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Bay NPP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4120" y="3894671"/>
              <a:ext cx="1152525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Huizhou</a:t>
              </a:r>
              <a:b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NPP</a:t>
              </a:r>
              <a:endParaRPr lang="zh-CN" altLang="en-US" sz="1400" dirty="0"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52396" y="3796263"/>
              <a:ext cx="855662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Lufeng</a:t>
              </a:r>
              <a:br>
                <a:rPr lang="en-US" altLang="zh-CN" sz="140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altLang="zh-CN" sz="140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NPP</a:t>
              </a:r>
              <a:endParaRPr lang="zh-CN" altLang="en-US" sz="1400"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635794" y="5313646"/>
              <a:ext cx="1800225" cy="369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53 km</a:t>
              </a:r>
              <a:endParaRPr lang="zh-CN" alt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40406" y="5589822"/>
              <a:ext cx="900113" cy="369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53 km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832139" y="4879509"/>
              <a:ext cx="1435681" cy="369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Hong Kong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174082" y="5212064"/>
              <a:ext cx="823913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Macau</a:t>
              </a:r>
              <a:endParaRPr lang="zh-CN" alt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765167" y="3136800"/>
              <a:ext cx="1600854" cy="369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Guang</a:t>
              </a: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Zhou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701132" y="3894671"/>
              <a:ext cx="1304925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Shen Zhen</a:t>
              </a:r>
              <a:endParaRPr lang="zh-CN" alt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0888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95" y="4512935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89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05" y="4103411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90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77" y="289063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91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367" y="5100492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92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690" y="434189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5"/>
            <p:cNvSpPr txBox="1"/>
            <p:nvPr/>
          </p:nvSpPr>
          <p:spPr>
            <a:xfrm>
              <a:off x="2940720" y="4469245"/>
              <a:ext cx="1152525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Zhu Hai</a:t>
              </a:r>
              <a:endParaRPr lang="zh-CN" alt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894" name="椭圆 44"/>
            <p:cNvSpPr>
              <a:spLocks noChangeArrowheads="1"/>
            </p:cNvSpPr>
            <p:nvPr/>
          </p:nvSpPr>
          <p:spPr bwMode="auto">
            <a:xfrm>
              <a:off x="1363333" y="5437129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20895" name="直接连接符 45"/>
            <p:cNvCxnSpPr>
              <a:cxnSpLocks noChangeShapeType="1"/>
            </p:cNvCxnSpPr>
            <p:nvPr/>
          </p:nvCxnSpPr>
          <p:spPr bwMode="auto">
            <a:xfrm>
              <a:off x="1448333" y="5517232"/>
              <a:ext cx="891419" cy="360040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96" name="直接连接符 46"/>
            <p:cNvCxnSpPr>
              <a:cxnSpLocks noChangeShapeType="1"/>
            </p:cNvCxnSpPr>
            <p:nvPr/>
          </p:nvCxnSpPr>
          <p:spPr bwMode="auto">
            <a:xfrm flipH="1">
              <a:off x="1016286" y="5517232"/>
              <a:ext cx="432048" cy="813446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97" name="直接箭头连接符 47"/>
            <p:cNvCxnSpPr>
              <a:cxnSpLocks noChangeShapeType="1"/>
              <a:endCxn id="120894" idx="7"/>
            </p:cNvCxnSpPr>
            <p:nvPr/>
          </p:nvCxnSpPr>
          <p:spPr bwMode="auto">
            <a:xfrm flipH="1">
              <a:off x="1516973" y="3406800"/>
              <a:ext cx="1222717" cy="2056689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8"/>
            <p:cNvSpPr txBox="1"/>
            <p:nvPr/>
          </p:nvSpPr>
          <p:spPr>
            <a:xfrm>
              <a:off x="2413670" y="3697855"/>
              <a:ext cx="1333500" cy="3682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b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2.5 h drive</a:t>
              </a:r>
              <a:endParaRPr lang="zh-CN" altLang="en-US" sz="1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120899" name="椭圆 37"/>
            <p:cNvSpPr>
              <a:spLocks noChangeArrowheads="1"/>
            </p:cNvSpPr>
            <p:nvPr/>
          </p:nvSpPr>
          <p:spPr bwMode="auto">
            <a:xfrm>
              <a:off x="5062665" y="3960852"/>
              <a:ext cx="360000" cy="3600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3" name="TextBox 7"/>
          <p:cNvSpPr txBox="1"/>
          <p:nvPr/>
        </p:nvSpPr>
        <p:spPr>
          <a:xfrm>
            <a:off x="25152" y="3043727"/>
            <a:ext cx="2136478" cy="9223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altLang="zh-CN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Kaiping</a:t>
            </a:r>
            <a:r>
              <a:rPr lang="en-US" altLang="zh-CN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altLang="zh-CN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Jiang Men city,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altLang="zh-CN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Guangdong Province </a:t>
            </a:r>
            <a:endParaRPr lang="zh-CN" alt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1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3188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69C82708-4E8E-448D-9D2F-B0B6473CC217}" type="slidenum">
              <a:rPr lang="zh-CN" altLang="en-US" sz="14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zh-CN" altLang="en-US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20868" name="Picture 2" descr="D:\EH3_4_detector_diamond_IMG_2019.jpg"/>
          <p:cNvSpPr>
            <a:spLocks noChangeAspect="1" noChangeArrowheads="1"/>
          </p:cNvSpPr>
          <p:nvPr/>
        </p:nvSpPr>
        <p:spPr bwMode="auto">
          <a:xfrm>
            <a:off x="5494338" y="4503785"/>
            <a:ext cx="10652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zh-CN" altLang="en-US" sz="200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5240338" y="2941685"/>
            <a:ext cx="90487" cy="107950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 flipV="1">
            <a:off x="5330825" y="2941685"/>
            <a:ext cx="754063" cy="7810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flipH="1" flipV="1">
            <a:off x="5330825" y="2941685"/>
            <a:ext cx="2265363" cy="5651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002213" y="2641647"/>
            <a:ext cx="208756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altLang="zh-CN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Previous site candidate</a:t>
            </a:r>
            <a:endParaRPr lang="zh-CN" alt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0873" name="椭圆 61"/>
          <p:cNvSpPr>
            <a:spLocks noChangeArrowheads="1"/>
          </p:cNvSpPr>
          <p:nvPr/>
        </p:nvSpPr>
        <p:spPr bwMode="auto">
          <a:xfrm>
            <a:off x="5302250" y="2930572"/>
            <a:ext cx="61913" cy="6032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rgbClr val="0070C0"/>
              </a:solidFill>
            </a:endParaRPr>
          </a:p>
        </p:txBody>
      </p:sp>
      <p:sp>
        <p:nvSpPr>
          <p:cNvPr id="120874" name="矩形 15"/>
          <p:cNvSpPr>
            <a:spLocks noChangeArrowheads="1"/>
          </p:cNvSpPr>
          <p:nvPr/>
        </p:nvSpPr>
        <p:spPr bwMode="auto">
          <a:xfrm>
            <a:off x="73025" y="2496952"/>
            <a:ext cx="2460625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Overburden ~ 700 m</a:t>
            </a:r>
            <a:endParaRPr lang="zh-CN" altLang="en-US" sz="200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0875" name="矩形 3"/>
          <p:cNvSpPr>
            <a:spLocks noChangeArrowheads="1"/>
          </p:cNvSpPr>
          <p:nvPr/>
        </p:nvSpPr>
        <p:spPr bwMode="auto">
          <a:xfrm>
            <a:off x="6129090" y="2319263"/>
            <a:ext cx="247535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by 2020: 26.6 GW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025" y="4077437"/>
            <a:ext cx="1056326" cy="106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35" y="3039316"/>
            <a:ext cx="1175555" cy="837582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 bwMode="auto">
          <a:xfrm>
            <a:off x="7236296" y="1556792"/>
            <a:ext cx="1530379" cy="45620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graphicFrame>
        <p:nvGraphicFramePr>
          <p:cNvPr id="14" name="内容占位符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8860"/>
              </p:ext>
            </p:extLst>
          </p:nvPr>
        </p:nvGraphicFramePr>
        <p:xfrm>
          <a:off x="198438" y="1092026"/>
          <a:ext cx="8856663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65"/>
                <a:gridCol w="1440108"/>
                <a:gridCol w="1080081"/>
                <a:gridCol w="1152086"/>
                <a:gridCol w="2232167"/>
                <a:gridCol w="2088156"/>
              </a:tblGrid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NPP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Daya Bay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Huizhou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Lufeng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Yangjiang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Taishan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Status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Operational</a:t>
                      </a:r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Planned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Planned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Under</a:t>
                      </a:r>
                      <a:r>
                        <a:rPr lang="en-US" altLang="zh-CN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construction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Under</a:t>
                      </a:r>
                      <a:r>
                        <a:rPr lang="en-US" altLang="zh-CN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construction</a:t>
                      </a:r>
                      <a:endParaRPr lang="zh-CN" altLang="en-US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Power 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18.4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89875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JUNO </a:t>
            </a:r>
            <a:r>
              <a:rPr lang="zh-CN" altLang="en-US" sz="3200" dirty="0" smtClean="0"/>
              <a:t>探测器</a:t>
            </a:r>
            <a:endParaRPr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-25278" y="5463084"/>
            <a:ext cx="2344426" cy="61555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1003BD"/>
                </a:solidFill>
                <a:latin typeface="+mj-lt"/>
              </a:rPr>
              <a:t>Liquid scintillator</a:t>
            </a:r>
          </a:p>
          <a:p>
            <a:r>
              <a:rPr lang="en-US" altLang="zh-CN" sz="1600" b="1" dirty="0" smtClean="0">
                <a:solidFill>
                  <a:srgbClr val="000000"/>
                </a:solidFill>
                <a:latin typeface="+mj-lt"/>
                <a:cs typeface="宋体" pitchFamily="2" charset="-122"/>
              </a:rPr>
              <a:t>20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+mj-lt"/>
                <a:cs typeface="宋体" pitchFamily="2" charset="-122"/>
              </a:rPr>
              <a:t>kton</a:t>
            </a:r>
            <a:endParaRPr lang="en-US" altLang="zh-CN" sz="1600" b="1" dirty="0">
              <a:solidFill>
                <a:srgbClr val="000000"/>
              </a:solidFill>
              <a:latin typeface="+mj-lt"/>
              <a:cs typeface="宋体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949" y="1047684"/>
            <a:ext cx="4821956" cy="5253774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6874905" y="2286000"/>
            <a:ext cx="0" cy="381415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 rot="16200000">
            <a:off x="6299529" y="4114799"/>
            <a:ext cx="1636025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FF0000"/>
                </a:solidFill>
                <a:latin typeface="+mj-lt"/>
                <a:ea typeface="宋体" pitchFamily="2" charset="-122"/>
                <a:cs typeface="宋体" pitchFamily="2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+mj-lt"/>
                <a:ea typeface="宋体" pitchFamily="2" charset="-122"/>
                <a:cs typeface="宋体" pitchFamily="2" charset="-122"/>
              </a:rPr>
              <a:t>Pool depth: 44m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667235" y="5957230"/>
            <a:ext cx="3791103" cy="866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657600" y="5605046"/>
            <a:ext cx="1982594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FF0000"/>
                </a:solidFill>
                <a:latin typeface="+mj-lt"/>
                <a:cs typeface="宋体" pitchFamily="2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+mj-lt"/>
                <a:cs typeface="宋体" pitchFamily="2" charset="-122"/>
              </a:rPr>
              <a:t>W</a:t>
            </a:r>
            <a:r>
              <a:rPr lang="en-US" altLang="zh-CN" sz="1600" b="1" dirty="0" smtClean="0">
                <a:solidFill>
                  <a:srgbClr val="FF0000"/>
                </a:solidFill>
                <a:latin typeface="+mj-lt"/>
                <a:cs typeface="宋体" pitchFamily="2" charset="-122"/>
              </a:rPr>
              <a:t>ater pool: </a:t>
            </a:r>
            <a:r>
              <a:rPr lang="el-GR" altLang="zh-CN" sz="1600" b="1" dirty="0" smtClean="0">
                <a:solidFill>
                  <a:srgbClr val="FF0000"/>
                </a:solidFill>
                <a:latin typeface="+mj-lt"/>
                <a:cs typeface="宋体" pitchFamily="2" charset="-122"/>
              </a:rPr>
              <a:t>Φ</a:t>
            </a:r>
            <a:r>
              <a:rPr lang="en-US" altLang="zh-CN" sz="1600" b="1" dirty="0" smtClean="0">
                <a:solidFill>
                  <a:srgbClr val="FF0000"/>
                </a:solidFill>
                <a:latin typeface="+mj-lt"/>
                <a:cs typeface="宋体" pitchFamily="2" charset="-122"/>
              </a:rPr>
              <a:t>43.5m</a:t>
            </a:r>
            <a:endParaRPr lang="zh-CN" altLang="en-US" sz="1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3255314" y="3355803"/>
            <a:ext cx="2614941" cy="174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2879374" y="4503091"/>
            <a:ext cx="3366823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458338" y="2286000"/>
            <a:ext cx="459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75559" y="6100155"/>
            <a:ext cx="4644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667235" y="5678794"/>
            <a:ext cx="0" cy="4120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458338" y="5688125"/>
            <a:ext cx="0" cy="4120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2872863" y="4114800"/>
            <a:ext cx="3349058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FF0000"/>
                </a:solidFill>
                <a:latin typeface="+mj-lt"/>
                <a:cs typeface="宋体" pitchFamily="2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+mj-lt"/>
                <a:cs typeface="宋体" pitchFamily="2" charset="-122"/>
              </a:rPr>
              <a:t>S</a:t>
            </a:r>
            <a:r>
              <a:rPr lang="en-US" altLang="zh-CN" sz="1600" b="1" dirty="0" smtClean="0">
                <a:solidFill>
                  <a:srgbClr val="FF0000"/>
                </a:solidFill>
                <a:latin typeface="+mj-lt"/>
                <a:cs typeface="宋体" pitchFamily="2" charset="-122"/>
              </a:rPr>
              <a:t>tainless steel latticed shell: </a:t>
            </a:r>
            <a:r>
              <a:rPr lang="el-GR" altLang="zh-CN" sz="1600" b="1" dirty="0" smtClean="0">
                <a:solidFill>
                  <a:srgbClr val="FF0000"/>
                </a:solidFill>
                <a:latin typeface="+mj-lt"/>
                <a:cs typeface="宋体" pitchFamily="2" charset="-122"/>
              </a:rPr>
              <a:t>Φ</a:t>
            </a:r>
            <a:r>
              <a:rPr lang="en-US" altLang="zh-CN" sz="1600" b="1" dirty="0" smtClean="0">
                <a:solidFill>
                  <a:srgbClr val="FF0000"/>
                </a:solidFill>
                <a:latin typeface="+mj-lt"/>
                <a:cs typeface="宋体" pitchFamily="2" charset="-122"/>
              </a:rPr>
              <a:t>40.1m</a:t>
            </a:r>
            <a:endParaRPr lang="zh-CN" alt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80545" y="2984581"/>
            <a:ext cx="2228687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FF0000"/>
                </a:solidFill>
                <a:latin typeface="+mj-lt"/>
                <a:cs typeface="宋体" pitchFamily="2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+mj-lt"/>
                <a:cs typeface="宋体" pitchFamily="2" charset="-122"/>
              </a:rPr>
              <a:t>Acrylic sphere: </a:t>
            </a:r>
            <a:r>
              <a:rPr lang="el-GR" altLang="zh-CN" sz="1600" b="1" dirty="0" smtClean="0">
                <a:solidFill>
                  <a:srgbClr val="FF0000"/>
                </a:solidFill>
                <a:latin typeface="+mj-lt"/>
                <a:cs typeface="宋体" pitchFamily="2" charset="-122"/>
              </a:rPr>
              <a:t>Φ</a:t>
            </a:r>
            <a:r>
              <a:rPr lang="en-US" altLang="zh-CN" sz="1600" b="1" dirty="0" smtClean="0">
                <a:solidFill>
                  <a:srgbClr val="FF0000"/>
                </a:solidFill>
                <a:latin typeface="+mj-lt"/>
                <a:cs typeface="宋体" pitchFamily="2" charset="-122"/>
              </a:rPr>
              <a:t>35.4m</a:t>
            </a:r>
            <a:endParaRPr lang="zh-CN" alt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028121" y="2957763"/>
            <a:ext cx="21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+mj-lt"/>
              </a:rPr>
              <a:t>Top Tracker</a:t>
            </a:r>
            <a:endParaRPr lang="zh-CN" altLang="en-US" b="1" dirty="0">
              <a:latin typeface="+mj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545" y="3954787"/>
            <a:ext cx="21158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1003BD"/>
                </a:solidFill>
                <a:latin typeface="+mj-lt"/>
              </a:rPr>
              <a:t>CD PMT</a:t>
            </a:r>
            <a:endParaRPr lang="en-US" altLang="zh-CN" b="1" dirty="0">
              <a:solidFill>
                <a:srgbClr val="1003BD"/>
              </a:solidFill>
              <a:latin typeface="+mj-lt"/>
            </a:endParaRPr>
          </a:p>
          <a:p>
            <a:r>
              <a:rPr lang="en-US" altLang="zh-CN" sz="1600" b="1" dirty="0" smtClean="0">
                <a:latin typeface="+mj-lt"/>
              </a:rPr>
              <a:t>~18,000 20” PMTs</a:t>
            </a:r>
          </a:p>
          <a:p>
            <a:r>
              <a:rPr lang="en-US" altLang="zh-CN" sz="1600" b="1" dirty="0" smtClean="0">
                <a:latin typeface="+mj-lt"/>
              </a:rPr>
              <a:t> + </a:t>
            </a:r>
            <a:r>
              <a:rPr lang="en-US" altLang="zh-CN" sz="1600" b="1" dirty="0" smtClean="0">
                <a:solidFill>
                  <a:srgbClr val="FF0000"/>
                </a:solidFill>
                <a:latin typeface="+mj-lt"/>
              </a:rPr>
              <a:t>~25,000 3” PMTs</a:t>
            </a:r>
            <a:r>
              <a:rPr lang="en-US" altLang="zh-CN" sz="1600" b="1" dirty="0" smtClean="0">
                <a:latin typeface="+mj-lt"/>
              </a:rPr>
              <a:t>:</a:t>
            </a:r>
            <a:endParaRPr lang="zh-CN" altLang="en-US" sz="1600" b="1" dirty="0">
              <a:latin typeface="+mj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75721" y="5311914"/>
            <a:ext cx="25181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1003BD"/>
                </a:solidFill>
                <a:latin typeface="+mj-lt"/>
              </a:rPr>
              <a:t>Water Cherenkov</a:t>
            </a:r>
          </a:p>
          <a:p>
            <a:r>
              <a:rPr lang="en-US" altLang="zh-CN" sz="1600" b="1" dirty="0" smtClean="0">
                <a:latin typeface="+mj-lt"/>
              </a:rPr>
              <a:t>35 </a:t>
            </a:r>
            <a:r>
              <a:rPr lang="en-US" altLang="zh-CN" sz="1600" b="1" dirty="0" err="1">
                <a:latin typeface="+mj-lt"/>
              </a:rPr>
              <a:t>kton</a:t>
            </a:r>
            <a:r>
              <a:rPr lang="en-US" altLang="zh-CN" sz="1600" b="1" dirty="0">
                <a:latin typeface="+mj-lt"/>
              </a:rPr>
              <a:t> pure water</a:t>
            </a:r>
            <a:endParaRPr lang="en-US" altLang="zh-CN" sz="1600" b="1" dirty="0" smtClean="0">
              <a:latin typeface="+mj-lt"/>
            </a:endParaRPr>
          </a:p>
          <a:p>
            <a:r>
              <a:rPr lang="en-US" altLang="zh-CN" sz="1600" b="1" dirty="0" smtClean="0">
                <a:latin typeface="+mj-lt"/>
              </a:rPr>
              <a:t>2,000 20” veto PMTs</a:t>
            </a:r>
            <a:endParaRPr lang="zh-CN" altLang="en-US" sz="1600" b="1" dirty="0">
              <a:latin typeface="+mj-lt"/>
            </a:endParaRPr>
          </a:p>
        </p:txBody>
      </p:sp>
      <p:cxnSp>
        <p:nvCxnSpPr>
          <p:cNvPr id="22" name="肘形连接符 21"/>
          <p:cNvCxnSpPr>
            <a:endCxn id="19" idx="1"/>
          </p:cNvCxnSpPr>
          <p:nvPr/>
        </p:nvCxnSpPr>
        <p:spPr>
          <a:xfrm>
            <a:off x="5518625" y="1952120"/>
            <a:ext cx="1509496" cy="119030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rot="10800000" flipV="1">
            <a:off x="1835695" y="5234378"/>
            <a:ext cx="2200380" cy="53994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/>
        </p:nvCxnSpPr>
        <p:spPr>
          <a:xfrm rot="10800000">
            <a:off x="1084305" y="4114801"/>
            <a:ext cx="2554610" cy="60614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肘形连接符 24"/>
          <p:cNvCxnSpPr/>
          <p:nvPr/>
        </p:nvCxnSpPr>
        <p:spPr>
          <a:xfrm>
            <a:off x="6324600" y="5230400"/>
            <a:ext cx="634025" cy="28577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5524757" y="1647077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024287" y="5198379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586371" y="3954937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288600" y="5199366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0" y="2548860"/>
            <a:ext cx="25181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1003BD"/>
                </a:solidFill>
                <a:latin typeface="+mj-lt"/>
              </a:rPr>
              <a:t>Central detector</a:t>
            </a:r>
          </a:p>
          <a:p>
            <a:r>
              <a:rPr lang="en-US" altLang="zh-CN" sz="1600" b="1" dirty="0" smtClean="0">
                <a:solidFill>
                  <a:srgbClr val="000000"/>
                </a:solidFill>
                <a:latin typeface="+mj-lt"/>
                <a:cs typeface="宋体" pitchFamily="2" charset="-122"/>
              </a:rPr>
              <a:t>Acrylic sphere</a:t>
            </a:r>
          </a:p>
          <a:p>
            <a:r>
              <a:rPr lang="en-US" altLang="zh-CN" sz="1600" b="1" dirty="0" smtClean="0">
                <a:solidFill>
                  <a:srgbClr val="000000"/>
                </a:solidFill>
                <a:latin typeface="+mj-lt"/>
                <a:cs typeface="宋体" pitchFamily="2" charset="-122"/>
              </a:rPr>
              <a:t>Stainless-steel truss</a:t>
            </a:r>
            <a:endParaRPr lang="zh-CN" altLang="en-US" sz="1600" b="1" dirty="0">
              <a:solidFill>
                <a:srgbClr val="000000"/>
              </a:solidFill>
              <a:latin typeface="+mj-lt"/>
              <a:cs typeface="宋体" pitchFamily="2" charset="-122"/>
            </a:endParaRPr>
          </a:p>
          <a:p>
            <a:endParaRPr lang="en-US" altLang="zh-CN" b="1" dirty="0">
              <a:solidFill>
                <a:srgbClr val="000000"/>
              </a:solidFill>
              <a:latin typeface="+mj-lt"/>
              <a:cs typeface="宋体" pitchFamily="2" charset="-122"/>
            </a:endParaRPr>
          </a:p>
        </p:txBody>
      </p:sp>
      <p:cxnSp>
        <p:nvCxnSpPr>
          <p:cNvPr id="31" name="肘形连接符 30"/>
          <p:cNvCxnSpPr/>
          <p:nvPr/>
        </p:nvCxnSpPr>
        <p:spPr>
          <a:xfrm rot="10800000">
            <a:off x="1835696" y="2816933"/>
            <a:ext cx="1524310" cy="81898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305787" y="3593665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cxnSp>
        <p:nvCxnSpPr>
          <p:cNvPr id="33" name="直接箭头连接符 32"/>
          <p:cNvCxnSpPr>
            <a:endCxn id="35" idx="1"/>
          </p:cNvCxnSpPr>
          <p:nvPr/>
        </p:nvCxnSpPr>
        <p:spPr>
          <a:xfrm flipV="1">
            <a:off x="5547875" y="1667688"/>
            <a:ext cx="1528962" cy="8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5435682" y="1904154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076837" y="1483022"/>
            <a:ext cx="21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003BD"/>
                </a:solidFill>
                <a:latin typeface="+mj-lt"/>
              </a:rPr>
              <a:t>LS Filling room</a:t>
            </a:r>
            <a:endParaRPr lang="zh-CN" altLang="en-US" b="1" dirty="0">
              <a:solidFill>
                <a:srgbClr val="1003BD"/>
              </a:solidFill>
              <a:latin typeface="+mj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-41190" y="1200090"/>
            <a:ext cx="225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003BD"/>
                </a:solidFill>
                <a:latin typeface="+mj-lt"/>
              </a:rPr>
              <a:t>Calibration room</a:t>
            </a:r>
            <a:endParaRPr lang="zh-CN" altLang="en-US" b="1" dirty="0">
              <a:solidFill>
                <a:srgbClr val="1003BD"/>
              </a:solidFill>
              <a:latin typeface="+mj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-43010" y="1676400"/>
            <a:ext cx="225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003BD"/>
                </a:solidFill>
                <a:latin typeface="+mj-lt"/>
              </a:rPr>
              <a:t>Pure water </a:t>
            </a:r>
            <a:r>
              <a:rPr lang="en-US" altLang="zh-CN" b="1" dirty="0" smtClean="0">
                <a:solidFill>
                  <a:srgbClr val="1003BD"/>
                </a:solidFill>
                <a:latin typeface="+mj-lt"/>
              </a:rPr>
              <a:t>room</a:t>
            </a:r>
            <a:endParaRPr lang="zh-CN" altLang="en-US" b="1" dirty="0">
              <a:solidFill>
                <a:srgbClr val="1003BD"/>
              </a:solidFill>
              <a:latin typeface="+mj-lt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H="1" flipV="1">
            <a:off x="2052949" y="1897001"/>
            <a:ext cx="8264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2842483" y="1861001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cxnSp>
        <p:nvCxnSpPr>
          <p:cNvPr id="40" name="肘形连接符 39"/>
          <p:cNvCxnSpPr/>
          <p:nvPr/>
        </p:nvCxnSpPr>
        <p:spPr>
          <a:xfrm rot="10800000">
            <a:off x="1835696" y="1400146"/>
            <a:ext cx="2664203" cy="28740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椭圆 40"/>
          <p:cNvSpPr/>
          <p:nvPr/>
        </p:nvSpPr>
        <p:spPr>
          <a:xfrm>
            <a:off x="4453986" y="1642066"/>
            <a:ext cx="72000" cy="72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5534" y="4293096"/>
            <a:ext cx="1932116" cy="540000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b="1" dirty="0" smtClean="0">
              <a:solidFill>
                <a:srgbClr val="0070C0"/>
              </a:solidFill>
              <a:latin typeface="Calibri" pitchFamily="34" charset="0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868935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976837"/>
            <a:ext cx="3312368" cy="2612403"/>
          </a:xfrm>
          <a:prstGeom prst="rect">
            <a:avLst/>
          </a:prstGeom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6" y="1128192"/>
            <a:ext cx="4324350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Group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4849721"/>
                  </p:ext>
                </p:extLst>
              </p:nvPr>
            </p:nvGraphicFramePr>
            <p:xfrm>
              <a:off x="4406009" y="1412775"/>
              <a:ext cx="4702495" cy="1512169"/>
            </p:xfrm>
            <a:graphic>
              <a:graphicData uri="http://schemas.openxmlformats.org/drawingml/2006/table">
                <a:tbl>
                  <a:tblPr/>
                  <a:tblGrid>
                    <a:gridCol w="1865615"/>
                    <a:gridCol w="1063830"/>
                    <a:gridCol w="1773050"/>
                  </a:tblGrid>
                  <a:tr h="70979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zh-CN" altLang="en-US" sz="2400" b="1" i="1" smtClean="0">
                                        <a:solidFill>
                                          <a:srgbClr val="0000FF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altLang="zh-CN" sz="2400" b="1" kern="1200" dirty="0" smtClean="0">
                                        <a:solidFill>
                                          <a:srgbClr val="0000FF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Δχ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2400" b="1" kern="1200" baseline="30000" dirty="0" smtClean="0">
                                        <a:solidFill>
                                          <a:srgbClr val="0000FF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zh-CN" altLang="en-US" sz="2400" b="1" dirty="0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</a:endParaRPr>
                        </a:p>
                      </a:txBody>
                      <a:tcPr marL="91437" marR="91437" marT="45723" marB="45723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Relative Meas. </a:t>
                          </a: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1800" b="1" i="0" u="none" strike="noStrike" cap="none" normalizeH="0" baseline="3000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(a)</a:t>
                          </a:r>
                          <a:r>
                            <a:rPr kumimoji="1" lang="en-US" altLang="zh-CN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Use absolute </a:t>
                          </a:r>
                          <a:r>
                            <a:rPr kumimoji="1" lang="en-US" altLang="zh-CN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Symbol" panose="05050102010706020507" pitchFamily="18" charset="2"/>
                              <a:ea typeface="宋体" charset="-122"/>
                            </a:rPr>
                            <a:t>D</a:t>
                          </a:r>
                          <a:r>
                            <a:rPr kumimoji="1" lang="en-US" altLang="zh-CN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m</a:t>
                          </a:r>
                          <a:r>
                            <a:rPr kumimoji="1" lang="el-GR" altLang="zh-CN" sz="1800" b="1" i="0" u="none" strike="noStrike" cap="none" normalizeH="0" baseline="-2500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panose="02020603050405020304" pitchFamily="18" charset="0"/>
                              <a:ea typeface="宋体" charset="-122"/>
                              <a:cs typeface="Times New Roman" panose="02020603050405020304" pitchFamily="18" charset="0"/>
                            </a:rPr>
                            <a:t>μμ</a:t>
                          </a:r>
                          <a:r>
                            <a:rPr kumimoji="1" lang="en-US" altLang="zh-CN" sz="1800" b="1" i="0" u="none" strike="noStrike" cap="none" normalizeH="0" baseline="3000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Symbol" panose="05050102010706020507" pitchFamily="18" charset="2"/>
                              <a:ea typeface="宋体" charset="-122"/>
                            </a:rPr>
                            <a:t>2</a:t>
                          </a: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40118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Ideal case</a:t>
                          </a:r>
                          <a:endParaRPr kumimoji="1" lang="en-US" altLang="zh-CN" sz="2000" b="1" i="0" u="none" strike="noStrike" cap="none" normalizeH="0" baseline="-2500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Times New Roman" charset="0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4</a:t>
                          </a:r>
                          <a:endParaRPr kumimoji="1" lang="zh-CN" altLang="en-US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Symbol" panose="05050102010706020507" pitchFamily="18" charset="2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5</a:t>
                          </a:r>
                          <a:endParaRPr kumimoji="1" lang="zh-CN" altLang="en-US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Symbol" panose="05050102010706020507" pitchFamily="18" charset="2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0118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3000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(b)</a:t>
                          </a: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Realistic case</a:t>
                          </a:r>
                          <a:endParaRPr kumimoji="1" lang="en-US" altLang="zh-CN" sz="2000" b="1" i="0" u="none" strike="noStrike" cap="none" normalizeH="0" baseline="-2500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Times New Roman" charset="0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3</a:t>
                          </a:r>
                          <a:endParaRPr kumimoji="1" lang="zh-CN" altLang="en-US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Symbol" panose="05050102010706020507" pitchFamily="18" charset="2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4</a:t>
                          </a:r>
                          <a:endParaRPr kumimoji="1" lang="zh-CN" altLang="en-US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Symbol" panose="05050102010706020507" pitchFamily="18" charset="2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Group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4849721"/>
                  </p:ext>
                </p:extLst>
              </p:nvPr>
            </p:nvGraphicFramePr>
            <p:xfrm>
              <a:off x="4406009" y="1412775"/>
              <a:ext cx="4702495" cy="1512169"/>
            </p:xfrm>
            <a:graphic>
              <a:graphicData uri="http://schemas.openxmlformats.org/drawingml/2006/table">
                <a:tbl>
                  <a:tblPr/>
                  <a:tblGrid>
                    <a:gridCol w="1865615"/>
                    <a:gridCol w="1063830"/>
                    <a:gridCol w="1773050"/>
                  </a:tblGrid>
                  <a:tr h="70979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23" marB="45723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5"/>
                          <a:stretch>
                            <a:fillRect l="-651" t="-4274" r="-153094" b="-1273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Relative Meas. </a:t>
                          </a: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1800" b="1" i="0" u="none" strike="noStrike" cap="none" normalizeH="0" baseline="3000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(a)</a:t>
                          </a:r>
                          <a:r>
                            <a:rPr kumimoji="1" lang="en-US" altLang="zh-CN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Use </a:t>
                          </a:r>
                          <a:r>
                            <a:rPr kumimoji="1" lang="en-US" altLang="zh-CN" sz="18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absolute </a:t>
                          </a:r>
                          <a:r>
                            <a:rPr kumimoji="1" lang="en-US" altLang="zh-CN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Symbol" panose="05050102010706020507" pitchFamily="18" charset="2"/>
                              <a:ea typeface="宋体" charset="-122"/>
                            </a:rPr>
                            <a:t>D</a:t>
                          </a:r>
                          <a:r>
                            <a:rPr kumimoji="1" lang="en-US" altLang="zh-CN" sz="18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m</a:t>
                          </a:r>
                          <a:r>
                            <a:rPr kumimoji="1" lang="el-GR" altLang="zh-CN" sz="1800" b="1" i="0" u="none" strike="noStrike" cap="none" normalizeH="0" baseline="-2500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panose="02020603050405020304" pitchFamily="18" charset="0"/>
                              <a:ea typeface="宋体" charset="-122"/>
                              <a:cs typeface="Times New Roman" panose="02020603050405020304" pitchFamily="18" charset="0"/>
                            </a:rPr>
                            <a:t>μμ</a:t>
                          </a:r>
                          <a:r>
                            <a:rPr kumimoji="1" lang="en-US" altLang="zh-CN" sz="1800" b="1" i="0" u="none" strike="noStrike" cap="none" normalizeH="0" baseline="3000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Symbol" panose="05050102010706020507" pitchFamily="18" charset="2"/>
                              <a:ea typeface="宋体" charset="-122"/>
                            </a:rPr>
                            <a:t>2</a:t>
                          </a: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40118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Ideal case</a:t>
                          </a:r>
                          <a:endParaRPr kumimoji="1" lang="en-US" altLang="zh-CN" sz="2000" b="1" i="0" u="none" strike="noStrike" cap="none" normalizeH="0" baseline="-2500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Times New Roman" charset="0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4</a:t>
                          </a:r>
                          <a:endParaRPr kumimoji="1" lang="zh-CN" altLang="en-US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Symbol" panose="05050102010706020507" pitchFamily="18" charset="2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5</a:t>
                          </a:r>
                          <a:endParaRPr kumimoji="1" lang="zh-CN" altLang="en-US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Symbol" panose="05050102010706020507" pitchFamily="18" charset="2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0118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3000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(b)</a:t>
                          </a: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Realistic case</a:t>
                          </a:r>
                          <a:endParaRPr kumimoji="1" lang="en-US" altLang="zh-CN" sz="2000" b="1" i="0" u="none" strike="noStrike" cap="none" normalizeH="0" baseline="-2500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Times New Roman" charset="0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3</a:t>
                          </a:r>
                          <a:endParaRPr kumimoji="1" lang="zh-CN" altLang="en-US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Symbol" panose="05050102010706020507" pitchFamily="18" charset="2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zh-CN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Times New Roman" charset="0"/>
                              <a:ea typeface="宋体" charset="-122"/>
                            </a:rPr>
                            <a:t>4</a:t>
                          </a:r>
                          <a:endParaRPr kumimoji="1" lang="zh-CN" altLang="en-US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Symbol" panose="05050102010706020507" pitchFamily="18" charset="2"/>
                            <a:ea typeface="宋体" charset="-122"/>
                          </a:endParaRPr>
                        </a:p>
                      </a:txBody>
                      <a:tcPr marL="91437" marR="91437" marT="45723" marB="45723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8434" name="标题 1"/>
          <p:cNvSpPr>
            <a:spLocks noGrp="1"/>
          </p:cNvSpPr>
          <p:nvPr>
            <p:ph type="title"/>
          </p:nvPr>
        </p:nvSpPr>
        <p:spPr>
          <a:xfrm>
            <a:off x="180528" y="111224"/>
            <a:ext cx="9144000" cy="725488"/>
          </a:xfrm>
        </p:spPr>
        <p:txBody>
          <a:bodyPr/>
          <a:lstStyle/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质量顺序的灵敏度</a:t>
            </a:r>
          </a:p>
        </p:txBody>
      </p:sp>
      <p:sp>
        <p:nvSpPr>
          <p:cNvPr id="9" name="矩形 5"/>
          <p:cNvSpPr>
            <a:spLocks noChangeArrowheads="1"/>
          </p:cNvSpPr>
          <p:nvPr/>
        </p:nvSpPr>
        <p:spPr bwMode="auto">
          <a:xfrm>
            <a:off x="608445" y="2329716"/>
            <a:ext cx="23073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200" b="1" dirty="0" smtClean="0">
                <a:solidFill>
                  <a:srgbClr val="0000FF"/>
                </a:solidFill>
                <a:latin typeface="+mj-lt"/>
                <a:ea typeface="黑体" pitchFamily="49" charset="-122"/>
                <a:sym typeface="Symbol" pitchFamily="18" charset="2"/>
              </a:rPr>
              <a:t>Y.F </a:t>
            </a:r>
            <a:r>
              <a:rPr lang="en-US" altLang="zh-CN" sz="1200" b="1" dirty="0">
                <a:solidFill>
                  <a:srgbClr val="0000FF"/>
                </a:solidFill>
                <a:latin typeface="+mj-lt"/>
                <a:ea typeface="黑体" pitchFamily="49" charset="-122"/>
                <a:sym typeface="Symbol" pitchFamily="18" charset="2"/>
              </a:rPr>
              <a:t>Li </a:t>
            </a:r>
            <a:r>
              <a:rPr lang="en-US" altLang="zh-CN" sz="1200" b="1" i="1" dirty="0">
                <a:solidFill>
                  <a:srgbClr val="0000FF"/>
                </a:solidFill>
                <a:latin typeface="+mj-lt"/>
                <a:ea typeface="黑体" pitchFamily="49" charset="-122"/>
                <a:sym typeface="Symbol" pitchFamily="18" charset="2"/>
              </a:rPr>
              <a:t>et </a:t>
            </a:r>
            <a:r>
              <a:rPr lang="en-US" altLang="zh-CN" sz="1200" b="1" i="1" dirty="0" smtClean="0">
                <a:solidFill>
                  <a:srgbClr val="0000FF"/>
                </a:solidFill>
                <a:latin typeface="+mj-lt"/>
                <a:ea typeface="黑体" pitchFamily="49" charset="-122"/>
                <a:sym typeface="Symbol" pitchFamily="18" charset="2"/>
              </a:rPr>
              <a:t>al</a:t>
            </a:r>
          </a:p>
          <a:p>
            <a:pPr>
              <a:defRPr/>
            </a:pPr>
            <a:r>
              <a:rPr lang="en-US" altLang="zh-CN" sz="1200" b="1" dirty="0">
                <a:solidFill>
                  <a:srgbClr val="0000FF"/>
                </a:solidFill>
                <a:latin typeface="+mj-lt"/>
                <a:ea typeface="黑体" pitchFamily="49" charset="-122"/>
              </a:rPr>
              <a:t>PRD 88, 013008 (2013)</a:t>
            </a:r>
          </a:p>
        </p:txBody>
      </p:sp>
      <p:sp>
        <p:nvSpPr>
          <p:cNvPr id="14" name="内容占位符 1"/>
          <p:cNvSpPr txBox="1">
            <a:spLocks/>
          </p:cNvSpPr>
          <p:nvPr/>
        </p:nvSpPr>
        <p:spPr bwMode="auto">
          <a:xfrm>
            <a:off x="4355976" y="1021924"/>
            <a:ext cx="4824536" cy="31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JUNO</a:t>
            </a:r>
            <a:r>
              <a:rPr lang="en-US" altLang="zh-CN" sz="2200" dirty="0" smtClean="0">
                <a:ea typeface="黑体" pitchFamily="49" charset="-122"/>
              </a:rPr>
              <a:t> MH sensitivity with</a:t>
            </a:r>
            <a:r>
              <a:rPr lang="en-US" altLang="zh-CN" sz="2200" dirty="0" smtClean="0">
                <a:solidFill>
                  <a:srgbClr val="FF0000"/>
                </a:solidFill>
                <a:ea typeface="黑体" pitchFamily="49" charset="-122"/>
              </a:rPr>
              <a:t> 6 years</a:t>
            </a:r>
            <a:r>
              <a:rPr lang="en-US" altLang="zh-CN" sz="2200" dirty="0" smtClean="0">
                <a:ea typeface="黑体" pitchFamily="49" charset="-122"/>
              </a:rPr>
              <a:t>' data:</a:t>
            </a:r>
            <a:endParaRPr lang="en-US" altLang="zh-CN" sz="2000" dirty="0" smtClean="0">
              <a:ea typeface="黑体" pitchFamily="49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3779912" y="2780928"/>
            <a:ext cx="504056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29176" y="4440014"/>
            <a:ext cx="4514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itchFamily="49" charset="-122"/>
              </a:rPr>
              <a:t>(a)</a:t>
            </a:r>
            <a:r>
              <a:rPr lang="en-US" altLang="zh-CN" sz="16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itchFamily="49" charset="-122"/>
              </a:rPr>
              <a:t> </a:t>
            </a:r>
            <a:r>
              <a:rPr lang="en-US" altLang="zh-CN" sz="1600" i="1" dirty="0" smtClean="0">
                <a:solidFill>
                  <a:srgbClr val="0000CC"/>
                </a:solidFill>
                <a:latin typeface="+mj-lt"/>
                <a:ea typeface="黑体" pitchFamily="49" charset="-122"/>
              </a:rPr>
              <a:t>If accelerator </a:t>
            </a:r>
            <a:r>
              <a:rPr lang="en-US" altLang="zh-CN" sz="1600" i="1" dirty="0">
                <a:solidFill>
                  <a:srgbClr val="0000CC"/>
                </a:solidFill>
                <a:latin typeface="+mj-lt"/>
                <a:ea typeface="黑体" pitchFamily="49" charset="-122"/>
              </a:rPr>
              <a:t>experiments, </a:t>
            </a:r>
            <a:r>
              <a:rPr lang="en-US" altLang="zh-CN" sz="1600" i="1" dirty="0" err="1">
                <a:solidFill>
                  <a:srgbClr val="0000CC"/>
                </a:solidFill>
                <a:latin typeface="+mj-lt"/>
                <a:ea typeface="黑体" pitchFamily="49" charset="-122"/>
              </a:rPr>
              <a:t>e.g</a:t>
            </a:r>
            <a:r>
              <a:rPr lang="en-US" altLang="zh-CN" sz="1600" i="1" dirty="0">
                <a:solidFill>
                  <a:srgbClr val="0000CC"/>
                </a:solidFill>
                <a:latin typeface="+mj-lt"/>
                <a:ea typeface="黑体" pitchFamily="49" charset="-122"/>
              </a:rPr>
              <a:t> </a:t>
            </a:r>
            <a:r>
              <a:rPr lang="en-US" altLang="zh-CN" sz="1600" i="1" dirty="0" err="1">
                <a:solidFill>
                  <a:srgbClr val="0000CC"/>
                </a:solidFill>
                <a:latin typeface="+mj-lt"/>
                <a:ea typeface="黑体" pitchFamily="49" charset="-122"/>
              </a:rPr>
              <a:t>NOvA</a:t>
            </a:r>
            <a:r>
              <a:rPr lang="en-US" altLang="zh-CN" sz="1600" i="1" dirty="0">
                <a:solidFill>
                  <a:srgbClr val="0000CC"/>
                </a:solidFill>
                <a:latin typeface="+mj-lt"/>
                <a:ea typeface="黑体" pitchFamily="49" charset="-122"/>
              </a:rPr>
              <a:t>, T2K, can measure </a:t>
            </a:r>
            <a:r>
              <a:rPr lang="en-US" altLang="zh-CN" sz="1600" i="1" dirty="0" smtClean="0">
                <a:solidFill>
                  <a:srgbClr val="0000CC"/>
                </a:solidFill>
                <a:latin typeface="Symbol" panose="05050102010706020507" pitchFamily="18" charset="2"/>
              </a:rPr>
              <a:t>D</a:t>
            </a:r>
            <a:r>
              <a:rPr lang="en-US" altLang="zh-CN" sz="1600" i="1" dirty="0" smtClean="0">
                <a:solidFill>
                  <a:srgbClr val="0000CC"/>
                </a:solidFill>
                <a:latin typeface="+mj-lt"/>
              </a:rPr>
              <a:t>m</a:t>
            </a:r>
            <a:r>
              <a:rPr lang="en-US" altLang="zh-CN" sz="1600" i="1" baseline="30000" dirty="0" smtClean="0">
                <a:solidFill>
                  <a:srgbClr val="0000CC"/>
                </a:solidFill>
                <a:latin typeface="+mj-lt"/>
              </a:rPr>
              <a:t>2</a:t>
            </a:r>
            <a:r>
              <a:rPr lang="en-US" altLang="zh-CN" sz="1600" i="1" baseline="-25000" dirty="0" smtClean="0">
                <a:solidFill>
                  <a:srgbClr val="0000CC"/>
                </a:solidFill>
                <a:latin typeface="Symbol" panose="05050102010706020507" pitchFamily="18" charset="2"/>
              </a:rPr>
              <a:t>mm</a:t>
            </a:r>
            <a:r>
              <a:rPr lang="en-US" altLang="zh-CN" sz="1600" i="1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  <a:latin typeface="+mj-lt"/>
                <a:ea typeface="黑体" pitchFamily="49" charset="-122"/>
              </a:rPr>
              <a:t>to ~1% </a:t>
            </a:r>
            <a:r>
              <a:rPr lang="en-US" altLang="zh-CN" sz="1600" i="1" dirty="0" smtClean="0">
                <a:solidFill>
                  <a:srgbClr val="0000CC"/>
                </a:solidFill>
                <a:latin typeface="+mj-lt"/>
                <a:ea typeface="黑体" pitchFamily="49" charset="-122"/>
              </a:rPr>
              <a:t>level</a:t>
            </a:r>
          </a:p>
          <a:p>
            <a:r>
              <a:rPr lang="en-US" altLang="zh-CN" sz="1600" i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itchFamily="49" charset="-122"/>
              </a:rPr>
              <a:t>(b)</a:t>
            </a:r>
            <a:r>
              <a:rPr lang="en-US" altLang="zh-CN" sz="16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itchFamily="49" charset="-122"/>
              </a:rPr>
              <a:t> </a:t>
            </a:r>
            <a:r>
              <a:rPr lang="en-US" altLang="zh-CN" sz="1600" i="1" dirty="0" smtClean="0">
                <a:solidFill>
                  <a:srgbClr val="0000CC"/>
                </a:solidFill>
                <a:latin typeface="+mj-lt"/>
                <a:ea typeface="黑体" pitchFamily="49" charset="-122"/>
              </a:rPr>
              <a:t>Take into account multiple reactor cores, uncertainties from energy non-linearity, </a:t>
            </a:r>
            <a:r>
              <a:rPr lang="en-US" altLang="zh-CN" sz="1600" i="1" dirty="0" err="1" smtClean="0">
                <a:solidFill>
                  <a:srgbClr val="0000CC"/>
                </a:solidFill>
                <a:latin typeface="+mj-lt"/>
                <a:ea typeface="黑体" pitchFamily="49" charset="-122"/>
              </a:rPr>
              <a:t>etc</a:t>
            </a:r>
            <a:endParaRPr lang="en-US" altLang="zh-CN" sz="1600" i="1" dirty="0" smtClean="0">
              <a:solidFill>
                <a:srgbClr val="0000CC"/>
              </a:solidFill>
              <a:latin typeface="+mj-lt"/>
              <a:ea typeface="黑体" pitchFamily="49" charset="-122"/>
            </a:endParaRPr>
          </a:p>
        </p:txBody>
      </p:sp>
      <p:graphicFrame>
        <p:nvGraphicFramePr>
          <p:cNvPr id="12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113473"/>
              </p:ext>
            </p:extLst>
          </p:nvPr>
        </p:nvGraphicFramePr>
        <p:xfrm>
          <a:off x="827583" y="5661248"/>
          <a:ext cx="7776865" cy="1005858"/>
        </p:xfrm>
        <a:graphic>
          <a:graphicData uri="http://schemas.openxmlformats.org/drawingml/2006/table">
            <a:tbl>
              <a:tblPr/>
              <a:tblGrid>
                <a:gridCol w="864097"/>
                <a:gridCol w="882030"/>
                <a:gridCol w="1080120"/>
                <a:gridCol w="1224136"/>
                <a:gridCol w="720080"/>
                <a:gridCol w="1008112"/>
                <a:gridCol w="1152128"/>
                <a:gridCol w="846162"/>
              </a:tblGrid>
              <a:tr h="304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b="0" dirty="0" smtClean="0">
                        <a:ea typeface="黑体" pitchFamily="49" charset="-122"/>
                      </a:endParaRP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Ideal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Core distr.</a:t>
                      </a:r>
                      <a:endParaRPr kumimoji="1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Symbol" panose="05050102010706020507" pitchFamily="18" charset="2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DYB &amp; HZ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Shape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B/S (stat.)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B/S (shape)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  <a:cs typeface="Times New Roman" panose="02020603050405020304" pitchFamily="18" charset="0"/>
                        </a:rPr>
                        <a:t>|D</a:t>
                      </a: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1" lang="en-US" altLang="zh-CN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  <a:cs typeface="Times New Roman" panose="02020603050405020304" pitchFamily="18" charset="0"/>
                        </a:rPr>
                        <a:t>|</a:t>
                      </a:r>
                      <a:endParaRPr kumimoji="1" lang="en-US" altLang="zh-CN" sz="16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Symbol" panose="05050102010706020507" pitchFamily="18" charset="2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7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Size</a:t>
                      </a:r>
                      <a:endParaRPr kumimoji="1" lang="en-US" altLang="zh-CN" sz="16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52.5 km</a:t>
                      </a:r>
                      <a:endParaRPr kumimoji="1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</a:t>
                      </a:r>
                      <a:endParaRPr lang="zh-CN" altLang="en-US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</a:t>
                      </a:r>
                      <a:endParaRPr lang="zh-CN" altLang="en-US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1%</a:t>
                      </a:r>
                      <a:endParaRPr kumimoji="1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6.3%</a:t>
                      </a:r>
                      <a:endParaRPr kumimoji="1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0.4%</a:t>
                      </a:r>
                      <a:endParaRPr kumimoji="1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1%</a:t>
                      </a:r>
                      <a:endParaRPr kumimoji="1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19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  <a:cs typeface="Times New Roman" panose="02020603050405020304" pitchFamily="18" charset="0"/>
                        </a:rPr>
                        <a:t>Dc</a:t>
                      </a:r>
                      <a:r>
                        <a:rPr kumimoji="1" lang="en-US" altLang="zh-CN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  <a:cs typeface="Times New Roman" panose="02020603050405020304" pitchFamily="18" charset="0"/>
                        </a:rPr>
                        <a:t>MH</a:t>
                      </a: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+16</a:t>
                      </a:r>
                      <a:endParaRPr lang="zh-CN" altLang="en-US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600" b="1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zh-CN" altLang="en-US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- 1</a:t>
                      </a:r>
                      <a:endParaRPr kumimoji="1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- 0.6</a:t>
                      </a:r>
                      <a:endParaRPr kumimoji="1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- 0.1</a:t>
                      </a:r>
                      <a:endParaRPr kumimoji="1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+ (4-12)</a:t>
                      </a:r>
                      <a:endParaRPr kumimoji="1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3" name="直接箭头连接符 12"/>
          <p:cNvCxnSpPr/>
          <p:nvPr/>
        </p:nvCxnSpPr>
        <p:spPr>
          <a:xfrm>
            <a:off x="3203848" y="1905710"/>
            <a:ext cx="0" cy="80321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08671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036"/>
            <a:ext cx="9144000" cy="55163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8460432" y="6237312"/>
            <a:ext cx="144016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80528" y="183232"/>
            <a:ext cx="5975648" cy="7254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zh-CN" altLang="en-US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多目标的地下中微子望远镜</a:t>
            </a:r>
          </a:p>
        </p:txBody>
      </p:sp>
    </p:spTree>
    <p:extLst>
      <p:ext uri="{BB962C8B-B14F-4D97-AF65-F5344CB8AC3E}">
        <p14:creationId xmlns:p14="http://schemas.microsoft.com/office/powerpoint/2010/main" val="37855912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52736"/>
            <a:ext cx="9108504" cy="5544616"/>
          </a:xfrm>
          <a:prstGeom prst="rect">
            <a:avLst/>
          </a:prstGeom>
        </p:spPr>
      </p:pic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227012" y="161925"/>
            <a:ext cx="6577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地球中微子：地球内部的探针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784" y="2492896"/>
            <a:ext cx="1368152" cy="144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77710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355655" y="161925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地球中微子的实验现状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115668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First observed in 2005 by </a:t>
            </a:r>
            <a:r>
              <a:rPr lang="en-US" altLang="zh-CN" sz="2000" b="1" dirty="0" err="1" smtClean="0">
                <a:latin typeface="微软雅黑" pitchFamily="34" charset="-122"/>
                <a:ea typeface="微软雅黑" pitchFamily="34" charset="-122"/>
              </a:rPr>
              <a:t>KamLAND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, then in 2010 by </a:t>
            </a:r>
            <a:r>
              <a:rPr lang="en-US" altLang="zh-CN" sz="2000" b="1" dirty="0" err="1" smtClean="0">
                <a:latin typeface="微软雅黑" pitchFamily="34" charset="-122"/>
                <a:ea typeface="微软雅黑" pitchFamily="34" charset="-122"/>
              </a:rPr>
              <a:t>Borexino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497" y="2097683"/>
            <a:ext cx="3000375" cy="417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bx_tankmod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2139322"/>
            <a:ext cx="3072857" cy="409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5276" y="1700808"/>
            <a:ext cx="2922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KamLAND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Japan (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1kt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220072" y="1745263"/>
            <a:ext cx="2752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Borexino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(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0.6kt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295525" y="628416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946588" y="6309320"/>
            <a:ext cx="1753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~1 event/30 days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6012160" y="6258798"/>
            <a:ext cx="1753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~1 event/70 days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6807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1331640" y="6546830"/>
            <a:ext cx="6192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TNU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one </a:t>
            </a:r>
            <a:r>
              <a:rPr lang="en-US" altLang="zh-CN" sz="1600" b="1" dirty="0">
                <a:solidFill>
                  <a:srgbClr val="FF0000"/>
                </a:solidFill>
              </a:rPr>
              <a:t>event per 10</a:t>
            </a:r>
            <a:r>
              <a:rPr lang="en-US" altLang="zh-CN" sz="1600" b="1" baseline="30000" dirty="0">
                <a:solidFill>
                  <a:srgbClr val="FF0000"/>
                </a:solidFill>
              </a:rPr>
              <a:t>32</a:t>
            </a:r>
            <a:r>
              <a:rPr lang="en-US" altLang="zh-CN" sz="1600" b="1" dirty="0">
                <a:solidFill>
                  <a:srgbClr val="FF0000"/>
                </a:solidFill>
              </a:rPr>
              <a:t> free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protons (~ a </a:t>
            </a:r>
            <a:r>
              <a:rPr lang="en-US" altLang="zh-CN" sz="1600" b="1" dirty="0">
                <a:solidFill>
                  <a:srgbClr val="FF0000"/>
                </a:solidFill>
              </a:rPr>
              <a:t>kiloton) per year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27013" y="161925"/>
            <a:ext cx="80173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32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Borexino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实验结果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(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2019)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arXiv</a:t>
            </a:r>
            <a:r>
              <a:rPr lang="en-US" altLang="zh-CN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1909.02257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643" y="1124744"/>
            <a:ext cx="3744416" cy="27363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124744"/>
            <a:ext cx="3699876" cy="27363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643" y="3933056"/>
            <a:ext cx="3740773" cy="25922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976431"/>
            <a:ext cx="3699876" cy="26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0748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227013" y="161925"/>
            <a:ext cx="54222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32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KamLAND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实验结果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(2019)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74355"/>
            <a:ext cx="3640362" cy="28587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074355"/>
            <a:ext cx="3744416" cy="285870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940153" y="188640"/>
            <a:ext cx="2664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16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From Hiroko Watanabe</a:t>
            </a:r>
          </a:p>
          <a:p>
            <a:pPr defTabSz="457200"/>
            <a:r>
              <a:rPr lang="en-US" altLang="zh-CN" sz="16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Nu-Geoscience (2019)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05064"/>
            <a:ext cx="3672408" cy="25922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5" y="4005064"/>
            <a:ext cx="374441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128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227013" y="161925"/>
            <a:ext cx="50744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32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KamLAND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v.s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Borexino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665467" cy="388843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23928" y="1124744"/>
            <a:ext cx="45365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16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From Hiroko Watanabe Nu-Geoscience (2019) </a:t>
            </a:r>
          </a:p>
        </p:txBody>
      </p:sp>
      <p:sp>
        <p:nvSpPr>
          <p:cNvPr id="7" name="矩形 6"/>
          <p:cNvSpPr/>
          <p:nvPr/>
        </p:nvSpPr>
        <p:spPr>
          <a:xfrm>
            <a:off x="539551" y="5085184"/>
            <a:ext cx="78488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altLang="zh-CN" b="1" i="1" dirty="0" smtClean="0">
                <a:latin typeface="Arial" panose="020B0604020202020204" pitchFamily="34" charset="0"/>
              </a:rPr>
              <a:t>Experimental uncertainty: </a:t>
            </a:r>
            <a:r>
              <a:rPr lang="en-US" altLang="zh-CN" b="1" i="1" dirty="0" err="1" smtClean="0">
                <a:latin typeface="Arial" panose="020B0604020202020204" pitchFamily="34" charset="0"/>
              </a:rPr>
              <a:t>KamLAND</a:t>
            </a:r>
            <a:r>
              <a:rPr lang="en-US" altLang="zh-CN" b="1" i="1" dirty="0" smtClean="0">
                <a:latin typeface="Arial" panose="020B0604020202020204" pitchFamily="34" charset="0"/>
              </a:rPr>
              <a:t> 15% </a:t>
            </a:r>
            <a:r>
              <a:rPr lang="en-US" altLang="zh-CN" b="1" i="1" dirty="0" err="1" smtClean="0">
                <a:latin typeface="Arial" panose="020B0604020202020204" pitchFamily="34" charset="0"/>
              </a:rPr>
              <a:t>v.s</a:t>
            </a:r>
            <a:r>
              <a:rPr lang="en-US" altLang="zh-CN" b="1" i="1" dirty="0" smtClean="0">
                <a:latin typeface="Arial" panose="020B0604020202020204" pitchFamily="34" charset="0"/>
              </a:rPr>
              <a:t>. </a:t>
            </a:r>
            <a:r>
              <a:rPr lang="en-US" altLang="zh-CN" b="1" i="1" dirty="0" err="1" smtClean="0">
                <a:latin typeface="Arial" panose="020B0604020202020204" pitchFamily="34" charset="0"/>
              </a:rPr>
              <a:t>Borexino</a:t>
            </a:r>
            <a:r>
              <a:rPr lang="en-US" altLang="zh-CN" b="1" i="1" dirty="0" smtClean="0">
                <a:latin typeface="Arial" panose="020B0604020202020204" pitchFamily="34" charset="0"/>
              </a:rPr>
              <a:t> 18%</a:t>
            </a:r>
            <a:endParaRPr lang="en-US" altLang="zh-CN" b="1" i="1" dirty="0">
              <a:latin typeface="Arial" panose="020B0604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endParaRPr lang="en-US" altLang="zh-CN" b="1" i="1" dirty="0">
              <a:latin typeface="Arial" panose="020B0604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altLang="zh-CN" b="1" i="1" dirty="0" smtClean="0">
                <a:latin typeface="Arial" panose="020B0604020202020204" pitchFamily="34" charset="0"/>
              </a:rPr>
              <a:t>Crustal model uncertainty: </a:t>
            </a:r>
            <a:r>
              <a:rPr lang="en-US" altLang="zh-CN" b="1" i="1" dirty="0" err="1">
                <a:latin typeface="Arial" panose="020B0604020202020204" pitchFamily="34" charset="0"/>
              </a:rPr>
              <a:t>KamLAND</a:t>
            </a:r>
            <a:r>
              <a:rPr lang="en-US" altLang="zh-CN" b="1" i="1" dirty="0">
                <a:latin typeface="Arial" panose="020B0604020202020204" pitchFamily="34" charset="0"/>
              </a:rPr>
              <a:t> </a:t>
            </a:r>
            <a:r>
              <a:rPr lang="en-US" altLang="zh-CN" b="1" i="1" dirty="0" smtClean="0">
                <a:latin typeface="Arial" panose="020B0604020202020204" pitchFamily="34" charset="0"/>
              </a:rPr>
              <a:t>10% </a:t>
            </a:r>
            <a:r>
              <a:rPr lang="en-US" altLang="zh-CN" b="1" i="1" dirty="0" err="1">
                <a:latin typeface="Arial" panose="020B0604020202020204" pitchFamily="34" charset="0"/>
              </a:rPr>
              <a:t>v.s</a:t>
            </a:r>
            <a:r>
              <a:rPr lang="en-US" altLang="zh-CN" b="1" i="1" dirty="0">
                <a:latin typeface="Arial" panose="020B0604020202020204" pitchFamily="34" charset="0"/>
              </a:rPr>
              <a:t>. </a:t>
            </a:r>
            <a:r>
              <a:rPr lang="en-US" altLang="zh-CN" b="1" i="1" dirty="0" err="1">
                <a:latin typeface="Arial" panose="020B0604020202020204" pitchFamily="34" charset="0"/>
              </a:rPr>
              <a:t>Borexino</a:t>
            </a:r>
            <a:r>
              <a:rPr lang="en-US" altLang="zh-CN" b="1" i="1" dirty="0">
                <a:latin typeface="Arial" panose="020B0604020202020204" pitchFamily="34" charset="0"/>
              </a:rPr>
              <a:t> </a:t>
            </a:r>
            <a:r>
              <a:rPr lang="en-US" altLang="zh-CN" b="1" i="1" dirty="0" smtClean="0">
                <a:latin typeface="Arial" panose="020B0604020202020204" pitchFamily="34" charset="0"/>
              </a:rPr>
              <a:t>19% 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endParaRPr lang="en-US" altLang="zh-CN" b="1" i="1" dirty="0">
              <a:latin typeface="Arial" panose="020B0604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altLang="zh-CN" b="1" i="1" dirty="0" smtClean="0">
                <a:latin typeface="Arial" panose="020B0604020202020204" pitchFamily="34" charset="0"/>
              </a:rPr>
              <a:t>Reliable and accurate prediction of crustal signal is critical !</a:t>
            </a:r>
            <a:endParaRPr lang="en-US" altLang="zh-CN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589581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" y="1124744"/>
            <a:ext cx="9036495" cy="54006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zh-CN" altLang="en-US" sz="3200" dirty="0" smtClean="0"/>
              <a:t>中微子：作为基本粒子的角色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119400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188640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门实验的地球中微子信号</a:t>
            </a:r>
            <a:endParaRPr lang="zh-CN" altLang="en-US" sz="2000" b="1" i="1" dirty="0"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996952"/>
            <a:ext cx="5570994" cy="3537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81059"/>
            <a:ext cx="4858628" cy="19288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3529" y="1184468"/>
            <a:ext cx="34563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1600" b="1" i="1" dirty="0" smtClean="0">
                <a:latin typeface="Arial" panose="020B0604020202020204" pitchFamily="34" charset="0"/>
              </a:rPr>
              <a:t>From Han</a:t>
            </a:r>
            <a:r>
              <a:rPr lang="en-US" altLang="zh-CN" sz="1600" b="1" i="1" dirty="0">
                <a:latin typeface="Arial" panose="020B0604020202020204" pitchFamily="34" charset="0"/>
              </a:rPr>
              <a:t>, </a:t>
            </a:r>
            <a:r>
              <a:rPr lang="en-US" altLang="zh-CN" sz="16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YFL</a:t>
            </a:r>
            <a:r>
              <a:rPr lang="en-US" altLang="zh-CN" sz="1600" b="1" i="1" dirty="0" smtClean="0">
                <a:latin typeface="Arial" panose="020B0604020202020204" pitchFamily="34" charset="0"/>
              </a:rPr>
              <a:t> </a:t>
            </a:r>
            <a:r>
              <a:rPr lang="en-US" altLang="zh-CN" sz="1600" b="1" i="1" dirty="0">
                <a:latin typeface="Arial" panose="020B0604020202020204" pitchFamily="34" charset="0"/>
              </a:rPr>
              <a:t>et al. </a:t>
            </a:r>
            <a:r>
              <a:rPr lang="en-US" altLang="zh-CN" sz="1600" b="1" i="1" dirty="0" smtClean="0">
                <a:latin typeface="Arial" panose="020B0604020202020204" pitchFamily="34" charset="0"/>
              </a:rPr>
              <a:t>CPC (2016)</a:t>
            </a:r>
            <a:endParaRPr lang="en-US" altLang="zh-CN" b="1" i="1" dirty="0" smtClean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24128" y="3261752"/>
            <a:ext cx="316835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</a:rPr>
              <a:t>~400 events/year </a:t>
            </a:r>
            <a:r>
              <a:rPr lang="en-US" altLang="zh-CN" b="1" i="1" dirty="0">
                <a:latin typeface="Arial" panose="020B0604020202020204" pitchFamily="34" charset="0"/>
              </a:rPr>
              <a:t>is much larger than </a:t>
            </a:r>
            <a:r>
              <a:rPr lang="en-US" altLang="zh-CN" b="1" i="1" dirty="0" smtClean="0">
                <a:latin typeface="Arial" panose="020B0604020202020204" pitchFamily="34" charset="0"/>
              </a:rPr>
              <a:t>current measurements.</a:t>
            </a:r>
          </a:p>
          <a:p>
            <a:pPr defTabSz="457200"/>
            <a:endParaRPr lang="en-US" altLang="zh-CN" b="1" i="1" dirty="0">
              <a:latin typeface="Arial" panose="020B0604020202020204" pitchFamily="34" charset="0"/>
            </a:endParaRPr>
          </a:p>
          <a:p>
            <a:pPr defTabSz="457200"/>
            <a:r>
              <a:rPr lang="en-US" altLang="zh-CN" b="1" i="1" dirty="0">
                <a:solidFill>
                  <a:srgbClr val="0000FF"/>
                </a:solidFill>
                <a:latin typeface="Arial" panose="020B0604020202020204" pitchFamily="34" charset="0"/>
              </a:rPr>
              <a:t>Reactor </a:t>
            </a:r>
            <a:r>
              <a:rPr lang="en-US" altLang="zh-CN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neutrinos !</a:t>
            </a:r>
          </a:p>
          <a:p>
            <a:pPr defTabSz="457200"/>
            <a:endParaRPr lang="en-US" altLang="zh-CN" b="1" i="1" dirty="0">
              <a:latin typeface="Arial" panose="020B0604020202020204" pitchFamily="34" charset="0"/>
            </a:endParaRPr>
          </a:p>
          <a:p>
            <a:pPr defTabSz="457200"/>
            <a:r>
              <a:rPr lang="en-US" altLang="zh-CN" b="1" i="1" dirty="0" smtClean="0">
                <a:latin typeface="Arial" panose="020B0604020202020204" pitchFamily="34" charset="0"/>
              </a:rPr>
              <a:t>Need better understanding the spectral shape. </a:t>
            </a:r>
          </a:p>
          <a:p>
            <a:pPr defTabSz="457200"/>
            <a:endParaRPr lang="en-US" altLang="zh-CN" b="1" i="1" dirty="0">
              <a:latin typeface="Arial" panose="020B0604020202020204" pitchFamily="34" charset="0"/>
            </a:endParaRPr>
          </a:p>
          <a:p>
            <a:pPr defTabSz="457200"/>
            <a:r>
              <a:rPr lang="en-US" altLang="zh-CN" sz="1600" b="1" i="1" dirty="0" err="1" smtClean="0">
                <a:latin typeface="Arial" panose="020B0604020202020204" pitchFamily="34" charset="0"/>
              </a:rPr>
              <a:t>Daya</a:t>
            </a:r>
            <a:r>
              <a:rPr lang="en-US" altLang="zh-CN" sz="1600" b="1" i="1" dirty="0" smtClean="0">
                <a:latin typeface="Arial" panose="020B0604020202020204" pitchFamily="34" charset="0"/>
              </a:rPr>
              <a:t> Bay &amp; JUNO-TAO</a:t>
            </a:r>
            <a:endParaRPr lang="zh-CN" altLang="en-US" sz="16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25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188640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门实验地球中微子的测量精度</a:t>
            </a:r>
            <a:endParaRPr lang="zh-CN" altLang="en-US" sz="2000" b="1" i="1" dirty="0"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97844"/>
            <a:ext cx="3888432" cy="29072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97843"/>
            <a:ext cx="3600400" cy="29072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35697" y="1184468"/>
            <a:ext cx="1656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1600" b="1" i="1" dirty="0" smtClean="0">
                <a:latin typeface="Arial" panose="020B0604020202020204" pitchFamily="34" charset="0"/>
              </a:rPr>
              <a:t>Fix </a:t>
            </a:r>
            <a:r>
              <a:rPr lang="en-US" altLang="zh-CN" sz="1600" b="1" i="1" dirty="0" err="1" smtClean="0">
                <a:latin typeface="Arial" panose="020B0604020202020204" pitchFamily="34" charset="0"/>
              </a:rPr>
              <a:t>Th</a:t>
            </a:r>
            <a:r>
              <a:rPr lang="en-US" altLang="zh-CN" sz="1600" b="1" i="1" dirty="0" smtClean="0">
                <a:latin typeface="Arial" panose="020B0604020202020204" pitchFamily="34" charset="0"/>
              </a:rPr>
              <a:t>/U ratio</a:t>
            </a:r>
            <a:endParaRPr lang="en-US" altLang="zh-CN" b="1" i="1" dirty="0" smtClean="0">
              <a:latin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8105" y="1124744"/>
            <a:ext cx="1656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1600" b="1" i="1" dirty="0" smtClean="0">
                <a:latin typeface="Arial" panose="020B0604020202020204" pitchFamily="34" charset="0"/>
              </a:rPr>
              <a:t>Free </a:t>
            </a:r>
            <a:r>
              <a:rPr lang="en-US" altLang="zh-CN" sz="1600" b="1" i="1" dirty="0" err="1" smtClean="0">
                <a:latin typeface="Arial" panose="020B0604020202020204" pitchFamily="34" charset="0"/>
              </a:rPr>
              <a:t>Th</a:t>
            </a:r>
            <a:r>
              <a:rPr lang="en-US" altLang="zh-CN" sz="1600" b="1" i="1" dirty="0" smtClean="0">
                <a:latin typeface="Arial" panose="020B0604020202020204" pitchFamily="34" charset="0"/>
              </a:rPr>
              <a:t>/U ratio</a:t>
            </a:r>
            <a:endParaRPr lang="en-US" altLang="zh-CN" b="1" i="1" dirty="0" smtClean="0">
              <a:latin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077073"/>
            <a:ext cx="3600400" cy="25202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5497" y="4149080"/>
            <a:ext cx="4608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altLang="zh-CN" b="1" i="1" dirty="0" smtClean="0">
                <a:latin typeface="Arial" panose="020B0604020202020204" pitchFamily="34" charset="0"/>
              </a:rPr>
              <a:t>Total signal 14% (1 year), 5% (10 year)</a:t>
            </a:r>
            <a:endParaRPr lang="en-US" altLang="zh-CN" b="1" i="1" dirty="0">
              <a:latin typeface="Arial" panose="020B0604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endParaRPr lang="en-US" altLang="zh-CN" b="1" i="1" dirty="0">
              <a:latin typeface="Arial" panose="020B0604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altLang="zh-CN" b="1" i="1" dirty="0" smtClean="0">
                <a:latin typeface="Arial" panose="020B0604020202020204" pitchFamily="34" charset="0"/>
              </a:rPr>
              <a:t>U signal: 15%; </a:t>
            </a:r>
            <a:r>
              <a:rPr lang="en-US" altLang="zh-CN" b="1" i="1" dirty="0" err="1" smtClean="0">
                <a:latin typeface="Arial" panose="020B0604020202020204" pitchFamily="34" charset="0"/>
              </a:rPr>
              <a:t>Th</a:t>
            </a:r>
            <a:r>
              <a:rPr lang="en-US" altLang="zh-CN" b="1" i="1" dirty="0" smtClean="0">
                <a:latin typeface="Arial" panose="020B0604020202020204" pitchFamily="34" charset="0"/>
              </a:rPr>
              <a:t> signal: 30%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endParaRPr lang="en-US" altLang="zh-CN" b="1" i="1" dirty="0">
              <a:latin typeface="Arial" panose="020B0604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altLang="zh-CN" b="1" i="1" dirty="0" smtClean="0">
                <a:latin typeface="Arial" panose="020B0604020202020204" pitchFamily="34" charset="0"/>
              </a:rPr>
              <a:t>An accurate crustal model is needed for the mantle signal measurement!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endParaRPr lang="en-US" altLang="zh-CN" b="1" i="1" dirty="0">
              <a:latin typeface="Arial" panose="020B0604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altLang="zh-CN" b="1" i="1" dirty="0" smtClean="0">
                <a:latin typeface="Arial" panose="020B0604020202020204" pitchFamily="34" charset="0"/>
              </a:rPr>
              <a:t>See the next talk by Ran Han </a:t>
            </a:r>
            <a:endParaRPr lang="en-US" altLang="zh-CN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95649"/>
      </p:ext>
    </p:extLst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856984" cy="544838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15616" y="3140968"/>
            <a:ext cx="2069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</a:rPr>
              <a:t>Strati </a:t>
            </a:r>
            <a:r>
              <a:rPr lang="en-US" altLang="zh-CN" b="1" dirty="0">
                <a:latin typeface="Arial" panose="020B0604020202020204" pitchFamily="34" charset="0"/>
              </a:rPr>
              <a:t>et al. (2015)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39552" y="188640"/>
            <a:ext cx="7542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构造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精确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可靠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局域地壳模型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86315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7"/>
            <a:ext cx="9144000" cy="55446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8388424" y="6309320"/>
            <a:ext cx="2880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3200" dirty="0" smtClean="0"/>
              <a:t>JUNO</a:t>
            </a:r>
            <a:r>
              <a:rPr lang="zh-CN" altLang="en-US" sz="3200" dirty="0" smtClean="0"/>
              <a:t>时间表</a:t>
            </a:r>
            <a:endParaRPr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2699792" y="389298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2021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右箭头 2"/>
          <p:cNvSpPr/>
          <p:nvPr/>
        </p:nvSpPr>
        <p:spPr bwMode="auto">
          <a:xfrm>
            <a:off x="2339752" y="4005064"/>
            <a:ext cx="288032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420020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42339" name="Picture 2" descr="http://ly.sz.bendibao.com/upload/20110420/634389085556093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0" name="标题 1"/>
          <p:cNvSpPr>
            <a:spLocks noGrp="1"/>
          </p:cNvSpPr>
          <p:nvPr>
            <p:ph type="ctrTitle"/>
          </p:nvPr>
        </p:nvSpPr>
        <p:spPr>
          <a:xfrm>
            <a:off x="-180528" y="-243408"/>
            <a:ext cx="3600400" cy="1470025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    </a:t>
            </a:r>
            <a:r>
              <a:rPr lang="en-US" altLang="zh-CN" dirty="0" smtClean="0">
                <a:solidFill>
                  <a:srgbClr val="0000FF"/>
                </a:solidFill>
              </a:rPr>
              <a:t>Thanks</a:t>
            </a:r>
            <a:endParaRPr lang="zh-CN" altLang="en-US" dirty="0" smtClean="0">
              <a:solidFill>
                <a:srgbClr val="0000FF"/>
              </a:solidFill>
            </a:endParaRPr>
          </a:p>
        </p:txBody>
      </p:sp>
      <p:sp>
        <p:nvSpPr>
          <p:cNvPr id="142341" name="标题 3"/>
          <p:cNvSpPr txBox="1">
            <a:spLocks/>
          </p:cNvSpPr>
          <p:nvPr/>
        </p:nvSpPr>
        <p:spPr bwMode="auto">
          <a:xfrm>
            <a:off x="3419872" y="476672"/>
            <a:ext cx="5688632" cy="140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3600" dirty="0" smtClean="0">
                <a:solidFill>
                  <a:srgbClr val="000000"/>
                </a:solidFill>
                <a:latin typeface="Calibri" pitchFamily="34" charset="0"/>
              </a:rPr>
              <a:t>Welcome </a:t>
            </a:r>
            <a:r>
              <a:rPr lang="en-US" altLang="zh-CN" sz="3600" dirty="0">
                <a:solidFill>
                  <a:srgbClr val="000000"/>
                </a:solidFill>
                <a:latin typeface="Calibri" pitchFamily="34" charset="0"/>
              </a:rPr>
              <a:t>to </a:t>
            </a:r>
            <a:endParaRPr lang="en-US" altLang="zh-CN" sz="3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altLang="zh-CN" sz="3600" dirty="0" smtClean="0">
                <a:solidFill>
                  <a:srgbClr val="000000"/>
                </a:solidFill>
                <a:latin typeface="Calibri" pitchFamily="34" charset="0"/>
              </a:rPr>
              <a:t>JUNO@</a:t>
            </a:r>
            <a:r>
              <a:rPr lang="zh-CN" altLang="en-US" sz="3200" b="1" dirty="0">
                <a:solidFill>
                  <a:srgbClr val="000000"/>
                </a:solidFill>
                <a:latin typeface="Calibri" pitchFamily="34" charset="0"/>
              </a:rPr>
              <a:t>广东省江门市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itchFamily="34" charset="0"/>
              </a:rPr>
              <a:t>开平</a:t>
            </a:r>
            <a:r>
              <a:rPr lang="zh-CN" altLang="en-US" sz="3200" b="1" dirty="0">
                <a:solidFill>
                  <a:srgbClr val="000000"/>
                </a:solidFill>
                <a:latin typeface="Calibri" pitchFamily="34" charset="0"/>
              </a:rPr>
              <a:t>市</a:t>
            </a:r>
            <a:endParaRPr lang="en-US" altLang="zh-CN" sz="32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en-US" altLang="zh-CN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8610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sz="6000" dirty="0" smtClean="0"/>
          </a:p>
          <a:p>
            <a:pPr marL="0" indent="0">
              <a:buNone/>
            </a:pPr>
            <a:endParaRPr lang="en-US" altLang="zh-CN" sz="6000" dirty="0"/>
          </a:p>
          <a:p>
            <a:pPr marL="0" indent="0" algn="ctr">
              <a:buNone/>
            </a:pPr>
            <a:r>
              <a:rPr lang="en-US" altLang="zh-CN" sz="6000" dirty="0" smtClean="0"/>
              <a:t>Backup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64822500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Go 700 m Underground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32953"/>
            <a:ext cx="8784077" cy="48323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03648" y="1340768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Slope tunnel</a:t>
            </a:r>
          </a:p>
          <a:p>
            <a:r>
              <a:rPr lang="en-US" altLang="zh-CN" sz="2400" b="1" dirty="0">
                <a:solidFill>
                  <a:srgbClr val="FF0000"/>
                </a:solidFill>
              </a:rPr>
              <a:t>1340m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16016" y="1373867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Vertical shaft</a:t>
            </a:r>
          </a:p>
          <a:p>
            <a:r>
              <a:rPr lang="en-US" altLang="zh-CN" sz="2400" b="1" dirty="0">
                <a:solidFill>
                  <a:srgbClr val="FF0000"/>
                </a:solidFill>
              </a:rPr>
              <a:t>581m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44008" y="2740858"/>
            <a:ext cx="4248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Groundbreaking on Jan 10,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2015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141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206876" y="4221088"/>
            <a:ext cx="3757612" cy="2549525"/>
            <a:chOff x="310332" y="4263851"/>
            <a:chExt cx="3757612" cy="2549525"/>
          </a:xfrm>
        </p:grpSpPr>
        <p:pic>
          <p:nvPicPr>
            <p:cNvPr id="21" name="Picture 15" descr="delay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332" y="4263851"/>
              <a:ext cx="3757612" cy="254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18"/>
            <p:cNvSpPr>
              <a:spLocks noChangeShapeType="1"/>
            </p:cNvSpPr>
            <p:nvPr/>
          </p:nvSpPr>
          <p:spPr bwMode="auto">
            <a:xfrm>
              <a:off x="2183507" y="4639047"/>
              <a:ext cx="0" cy="1800225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AutoShape 19"/>
            <p:cNvSpPr>
              <a:spLocks noChangeArrowheads="1"/>
            </p:cNvSpPr>
            <p:nvPr/>
          </p:nvSpPr>
          <p:spPr bwMode="auto">
            <a:xfrm>
              <a:off x="2196207" y="5177210"/>
              <a:ext cx="288925" cy="254000"/>
            </a:xfrm>
            <a:prstGeom prst="rightArrow">
              <a:avLst>
                <a:gd name="adj1" fmla="val 26250"/>
                <a:gd name="adj2" fmla="val 61251"/>
              </a:avLst>
            </a:prstGeom>
            <a:solidFill>
              <a:srgbClr val="FF9933"/>
            </a:solidFill>
            <a:ln w="9525" algn="ctr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683320" y="4796210"/>
              <a:ext cx="143986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dirty="0">
                  <a:latin typeface="+mj-lt"/>
                </a:rPr>
                <a:t>Capture on H</a:t>
              </a:r>
            </a:p>
          </p:txBody>
        </p:sp>
        <p:sp>
          <p:nvSpPr>
            <p:cNvPr id="28" name="Text Box 21"/>
            <p:cNvSpPr txBox="1">
              <a:spLocks noChangeArrowheads="1"/>
            </p:cNvSpPr>
            <p:nvPr/>
          </p:nvSpPr>
          <p:spPr bwMode="auto">
            <a:xfrm>
              <a:off x="2214017" y="5466605"/>
              <a:ext cx="17287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dirty="0">
                  <a:latin typeface="+mj-lt"/>
                </a:rPr>
                <a:t>Capture on </a:t>
              </a:r>
              <a:r>
                <a:rPr lang="en-US" altLang="zh-CN" sz="1600" dirty="0" err="1">
                  <a:latin typeface="+mj-lt"/>
                </a:rPr>
                <a:t>Gd</a:t>
              </a:r>
              <a:endParaRPr lang="en-US" altLang="zh-CN" sz="1600" dirty="0">
                <a:latin typeface="+mj-lt"/>
              </a:endParaRPr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2664769" y="5776618"/>
              <a:ext cx="1162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+mj-lt"/>
                </a:rPr>
                <a:t>0.1% </a:t>
              </a:r>
              <a:r>
                <a:rPr lang="en-US" altLang="zh-CN" dirty="0" err="1" smtClean="0">
                  <a:latin typeface="+mj-lt"/>
                </a:rPr>
                <a:t>Gd</a:t>
              </a:r>
              <a:endParaRPr lang="zh-CN" altLang="en-US" dirty="0">
                <a:latin typeface="+mj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157491" y="1124744"/>
            <a:ext cx="3806997" cy="3013439"/>
            <a:chOff x="3253" y="1701486"/>
            <a:chExt cx="3995936" cy="3301471"/>
          </a:xfrm>
        </p:grpSpPr>
        <p:grpSp>
          <p:nvGrpSpPr>
            <p:cNvPr id="23" name="组合 22"/>
            <p:cNvGrpSpPr/>
            <p:nvPr/>
          </p:nvGrpSpPr>
          <p:grpSpPr>
            <a:xfrm>
              <a:off x="3253" y="1701486"/>
              <a:ext cx="3995936" cy="3301471"/>
              <a:chOff x="3253" y="1701486"/>
              <a:chExt cx="3995936" cy="3301471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3" y="1701486"/>
                <a:ext cx="3995936" cy="3301471"/>
              </a:xfrm>
              <a:prstGeom prst="rect">
                <a:avLst/>
              </a:prstGeom>
            </p:spPr>
          </p:pic>
          <p:sp>
            <p:nvSpPr>
              <p:cNvPr id="22" name="矩形 21"/>
              <p:cNvSpPr/>
              <p:nvPr/>
            </p:nvSpPr>
            <p:spPr>
              <a:xfrm>
                <a:off x="445623" y="1712383"/>
                <a:ext cx="3168000" cy="75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dirty="0" smtClean="0">
                  <a:solidFill>
                    <a:srgbClr val="0070C0"/>
                  </a:solidFill>
                  <a:latin typeface="Calibri" pitchFamily="34" charset="0"/>
                  <a:ea typeface="楷体" pitchFamily="49" charset="-122"/>
                </a:endParaRPr>
              </a:p>
            </p:txBody>
          </p:sp>
        </p:grpSp>
        <p:graphicFrame>
          <p:nvGraphicFramePr>
            <p:cNvPr id="18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796889" y="1845502"/>
            <a:ext cx="2581313" cy="613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90" name="Equation" r:id="rId6" imgW="1015920" imgH="241200" progId="Equation.3">
                    <p:embed/>
                  </p:oleObj>
                </mc:Choice>
                <mc:Fallback>
                  <p:oleObj name="Equation" r:id="rId6" imgW="10159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6889" y="1845502"/>
                          <a:ext cx="2581313" cy="6135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177" y="1918272"/>
            <a:ext cx="5575225" cy="3598960"/>
          </a:xfrm>
          <a:prstGeom prst="rect">
            <a:avLst/>
          </a:pr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179512" y="5445224"/>
            <a:ext cx="5723988" cy="1141573"/>
            <a:chOff x="3470721" y="1605285"/>
            <a:chExt cx="6863904" cy="1368932"/>
          </a:xfrm>
        </p:grpSpPr>
        <p:graphicFrame>
          <p:nvGraphicFramePr>
            <p:cNvPr id="17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4746625" y="1635696"/>
            <a:ext cx="5588000" cy="118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91" name="公式" r:id="rId9" imgW="126720" imgH="380880" progId="Equation.3">
                    <p:embed/>
                  </p:oleObj>
                </mc:Choice>
                <mc:Fallback>
                  <p:oleObj name="公式" r:id="rId9" imgW="126720" imgH="380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6625" y="1635696"/>
                          <a:ext cx="5588000" cy="118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4956432" y="2494420"/>
              <a:ext cx="1481430" cy="47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 b="1" i="1" dirty="0">
                  <a:latin typeface="+mj-lt"/>
                </a:rPr>
                <a:t>10-40 </a:t>
              </a:r>
              <a:r>
                <a:rPr lang="en-US" altLang="zh-CN" sz="2000" b="1" i="1" dirty="0" err="1">
                  <a:latin typeface="+mj-lt"/>
                </a:rPr>
                <a:t>keV</a:t>
              </a:r>
              <a:endParaRPr lang="en-US" altLang="zh-CN" sz="2000" b="1" i="1" dirty="0">
                <a:latin typeface="+mj-lt"/>
              </a:endParaRPr>
            </a:p>
          </p:txBody>
        </p:sp>
        <p:graphicFrame>
          <p:nvGraphicFramePr>
            <p:cNvPr id="13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3470721" y="1605285"/>
            <a:ext cx="5565775" cy="682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92" name="Equation" r:id="rId11" imgW="1968480" imgH="241200" progId="Equation.DSMT4">
                    <p:embed/>
                  </p:oleObj>
                </mc:Choice>
                <mc:Fallback>
                  <p:oleObj name="Equation" r:id="rId11" imgW="196848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721" y="1605285"/>
                          <a:ext cx="5565775" cy="682625"/>
                        </a:xfrm>
                        <a:prstGeom prst="rect">
                          <a:avLst/>
                        </a:prstGeom>
                        <a:solidFill>
                          <a:srgbClr val="66FF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6945763" y="2493052"/>
              <a:ext cx="2571644" cy="47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 i="1" dirty="0">
                  <a:latin typeface="+mj-lt"/>
                </a:rPr>
                <a:t>1.8 </a:t>
              </a:r>
              <a:r>
                <a:rPr lang="en-US" altLang="zh-CN" sz="2000" b="1" i="1" dirty="0">
                  <a:latin typeface="+mj-lt"/>
                </a:rPr>
                <a:t>MeV: </a:t>
              </a:r>
              <a:r>
                <a:rPr lang="en-US" altLang="zh-CN" b="1" dirty="0" smtClean="0">
                  <a:latin typeface="+mj-lt"/>
                </a:rPr>
                <a:t>Threshold</a:t>
              </a:r>
              <a:endParaRPr lang="en-US" altLang="zh-CN" b="1" dirty="0">
                <a:latin typeface="+mj-lt"/>
              </a:endParaRPr>
            </a:p>
          </p:txBody>
        </p:sp>
        <p:graphicFrame>
          <p:nvGraphicFramePr>
            <p:cNvPr id="19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4994721" y="1684817"/>
            <a:ext cx="990600" cy="118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93" name="Equation" r:id="rId13" imgW="114120" imgH="380880" progId="Equation.3">
                    <p:embed/>
                  </p:oleObj>
                </mc:Choice>
                <mc:Fallback>
                  <p:oleObj name="Equation" r:id="rId13" imgW="114120" imgH="380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4721" y="1684817"/>
                          <a:ext cx="990600" cy="118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107504" y="1103923"/>
            <a:ext cx="4821605" cy="596885"/>
          </a:xfrm>
        </p:spPr>
        <p:txBody>
          <a:bodyPr/>
          <a:lstStyle/>
          <a:p>
            <a:pPr marL="0" indent="0">
              <a:buNone/>
            </a:pPr>
            <a:r>
              <a:rPr lang="en-US" altLang="zh-CN" kern="1200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Inverse-beta </a:t>
            </a:r>
            <a:r>
              <a:rPr lang="en-US" altLang="zh-CN" kern="1200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reaction (IBD)</a:t>
            </a:r>
          </a:p>
          <a:p>
            <a:pPr marL="0" indent="0">
              <a:buNone/>
            </a:pPr>
            <a:r>
              <a:rPr lang="en-US" altLang="zh-CN" kern="1200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Liquid scintillator technology</a:t>
            </a:r>
            <a:endParaRPr lang="zh-CN" altLang="en-US" kern="1200" dirty="0"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Reactor Neutrino</a:t>
            </a:r>
            <a:r>
              <a:rPr lang="en-US" altLang="zh-CN" sz="3200" dirty="0" smtClean="0">
                <a:latin typeface="Symbol" panose="05050102010706020507" pitchFamily="18" charset="2"/>
              </a:rPr>
              <a:t> </a:t>
            </a:r>
            <a:r>
              <a:rPr lang="en-US" altLang="zh-CN" sz="3200" dirty="0" smtClean="0">
                <a:latin typeface="+mj-lt"/>
              </a:rPr>
              <a:t>Detection</a:t>
            </a:r>
            <a:endParaRPr lang="zh-CN" altLang="en-US" sz="32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0091357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227013" y="161925"/>
            <a:ext cx="71231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Principle of neutrino tomography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35496" y="1124744"/>
            <a:ext cx="5616624" cy="54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30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n"/>
              <a:defRPr sz="240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 kern="0" dirty="0" smtClean="0"/>
              <a:t>(1) Low energy neutrinos (MeV, GeV): </a:t>
            </a:r>
            <a:r>
              <a:rPr lang="en-US" altLang="zh-CN" kern="0" dirty="0" smtClean="0">
                <a:solidFill>
                  <a:srgbClr val="FF0000"/>
                </a:solidFill>
              </a:rPr>
              <a:t>oscillation tomography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kern="0" dirty="0" smtClean="0"/>
              <a:t>Neutrino total numbers unchanged, flavor oscillates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kern="0" dirty="0" smtClean="0"/>
              <a:t>下一代大型中微子探测器</a:t>
            </a:r>
            <a:endParaRPr lang="en-US" altLang="zh-CN" sz="2000" kern="0" dirty="0" smtClean="0"/>
          </a:p>
          <a:p>
            <a:pPr marL="0" indent="0">
              <a:buFont typeface="Wingdings" pitchFamily="2" charset="2"/>
              <a:buNone/>
            </a:pPr>
            <a:r>
              <a:rPr lang="en-US" altLang="zh-CN" kern="0" dirty="0" smtClean="0"/>
              <a:t>(2) High energy neutrinos (&gt;100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GeV): </a:t>
            </a:r>
            <a:r>
              <a:rPr lang="en-US" altLang="zh-CN" kern="0" dirty="0" smtClean="0">
                <a:solidFill>
                  <a:srgbClr val="FF0000"/>
                </a:solidFill>
              </a:rPr>
              <a:t>absorption tomography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kern="0" dirty="0" smtClean="0"/>
              <a:t>Absorption effects change the total neutrino number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kern="0" dirty="0" smtClean="0"/>
              <a:t>南极冰立方  </a:t>
            </a:r>
            <a:r>
              <a:rPr lang="en-US" altLang="zh-CN" kern="0" dirty="0" smtClean="0"/>
              <a:t>(</a:t>
            </a:r>
            <a:r>
              <a:rPr lang="zh-CN" altLang="en-US" kern="0" dirty="0" smtClean="0"/>
              <a:t>地中海、贝加尔湖中微子望远镜</a:t>
            </a:r>
            <a:r>
              <a:rPr lang="en-US" altLang="zh-CN" kern="0" dirty="0" smtClean="0"/>
              <a:t>)</a:t>
            </a:r>
            <a:endParaRPr lang="en-US" altLang="zh-CN" kern="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037" y="1124744"/>
            <a:ext cx="3048160" cy="2520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036" y="3789040"/>
            <a:ext cx="3048161" cy="26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15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227013" y="161925"/>
            <a:ext cx="44438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tomography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-36512" y="1124744"/>
            <a:ext cx="8662662" cy="266429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30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n"/>
              <a:defRPr sz="240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zh-CN" altLang="en-US" sz="2400" kern="0" dirty="0"/>
              <a:t>太阳</a:t>
            </a:r>
            <a:r>
              <a:rPr lang="en-US" altLang="zh-CN" sz="2400" kern="0" dirty="0" smtClean="0"/>
              <a:t>Be7</a:t>
            </a:r>
            <a:r>
              <a:rPr lang="zh-CN" altLang="en-US" sz="2400" kern="0" dirty="0" smtClean="0"/>
              <a:t>中微子事例数</a:t>
            </a:r>
            <a:r>
              <a:rPr lang="en-US" altLang="zh-CN" sz="2400" kern="0" dirty="0" smtClean="0"/>
              <a:t>(</a:t>
            </a:r>
            <a:r>
              <a:rPr lang="en-US" altLang="zh-CN" sz="2400" i="1" kern="0" dirty="0" smtClean="0"/>
              <a:t>B8</a:t>
            </a:r>
            <a:r>
              <a:rPr lang="en-US" altLang="zh-CN" sz="2400" kern="0" dirty="0" smtClean="0"/>
              <a:t>)</a:t>
            </a:r>
            <a:r>
              <a:rPr lang="zh-CN" altLang="en-US" sz="2400" kern="0" dirty="0" smtClean="0"/>
              <a:t>：</a:t>
            </a:r>
            <a:endParaRPr lang="en-US" altLang="zh-CN" sz="2400" kern="0" dirty="0" smtClean="0"/>
          </a:p>
          <a:p>
            <a:pPr marL="0" indent="0">
              <a:buFont typeface="Wingdings" pitchFamily="2" charset="2"/>
              <a:buNone/>
            </a:pPr>
            <a:r>
              <a:rPr lang="zh-CN" altLang="en-US" sz="2400" kern="0" dirty="0" smtClean="0"/>
              <a:t>每天</a:t>
            </a:r>
            <a:r>
              <a:rPr lang="en-US" altLang="zh-CN" sz="2400" kern="0" dirty="0" smtClean="0"/>
              <a:t>5000-10000</a:t>
            </a:r>
            <a:r>
              <a:rPr lang="zh-CN" altLang="en-US" sz="2400" kern="0" dirty="0" smtClean="0"/>
              <a:t>个 </a:t>
            </a:r>
            <a:r>
              <a:rPr lang="en-US" altLang="zh-CN" sz="2400" kern="0" dirty="0" smtClean="0"/>
              <a:t>(</a:t>
            </a:r>
            <a:r>
              <a:rPr lang="en-US" altLang="zh-CN" sz="2400" i="1" kern="0" dirty="0" smtClean="0"/>
              <a:t>50</a:t>
            </a:r>
            <a:r>
              <a:rPr lang="zh-CN" altLang="en-US" sz="2400" i="1" kern="0" dirty="0" smtClean="0"/>
              <a:t>个</a:t>
            </a:r>
            <a:r>
              <a:rPr lang="en-US" altLang="zh-CN" sz="2400" kern="0" dirty="0" smtClean="0"/>
              <a:t>)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sz="2400" kern="0" dirty="0" smtClean="0"/>
              <a:t>能量：</a:t>
            </a:r>
            <a:r>
              <a:rPr lang="en-US" altLang="zh-CN" sz="2400" kern="0" dirty="0" smtClean="0"/>
              <a:t>860</a:t>
            </a:r>
            <a:r>
              <a:rPr lang="zh-CN" altLang="en-US" sz="2400" kern="0" dirty="0" smtClean="0"/>
              <a:t> </a:t>
            </a:r>
            <a:r>
              <a:rPr lang="en-US" altLang="zh-CN" sz="2400" kern="0" dirty="0" err="1" smtClean="0"/>
              <a:t>keV</a:t>
            </a:r>
            <a:r>
              <a:rPr lang="zh-CN" altLang="en-US" sz="2400" kern="0" dirty="0" smtClean="0"/>
              <a:t> </a:t>
            </a:r>
            <a:r>
              <a:rPr lang="en-US" altLang="zh-CN" sz="2400" kern="0" dirty="0" smtClean="0"/>
              <a:t>(</a:t>
            </a:r>
            <a:r>
              <a:rPr lang="en-US" altLang="zh-CN" sz="2400" i="1" kern="0" dirty="0" smtClean="0"/>
              <a:t>10 MeV</a:t>
            </a:r>
            <a:r>
              <a:rPr lang="en-US" altLang="zh-CN" sz="2400" kern="0" dirty="0" smtClean="0"/>
              <a:t>)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sz="2400" kern="0" dirty="0" smtClean="0"/>
              <a:t>信号大小：</a:t>
            </a:r>
            <a:r>
              <a:rPr lang="en-US" altLang="zh-CN" sz="2400" kern="0" dirty="0" smtClean="0"/>
              <a:t>0.1%-0.3%  (</a:t>
            </a:r>
            <a:r>
              <a:rPr lang="en-US" altLang="zh-CN" sz="2400" i="1" kern="0" dirty="0" smtClean="0"/>
              <a:t>5%</a:t>
            </a:r>
            <a:r>
              <a:rPr lang="en-US" altLang="zh-CN" sz="2400" kern="0" dirty="0" smtClean="0"/>
              <a:t>)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sz="2400" kern="0" dirty="0" smtClean="0"/>
              <a:t>分辨区域范围：</a:t>
            </a:r>
            <a:r>
              <a:rPr lang="en-US" altLang="zh-CN" sz="2400" kern="0" dirty="0" smtClean="0"/>
              <a:t>30-50</a:t>
            </a:r>
            <a:r>
              <a:rPr lang="zh-CN" altLang="en-US" sz="2400" kern="0" dirty="0" smtClean="0"/>
              <a:t> </a:t>
            </a:r>
            <a:r>
              <a:rPr lang="en-US" altLang="zh-CN" sz="2400" kern="0" dirty="0" smtClean="0"/>
              <a:t>km (</a:t>
            </a:r>
            <a:r>
              <a:rPr lang="en-US" altLang="zh-CN" sz="2400" i="1" kern="0" dirty="0" smtClean="0"/>
              <a:t>200 km</a:t>
            </a:r>
            <a:r>
              <a:rPr lang="en-US" altLang="zh-CN" sz="2400" kern="0" dirty="0" smtClean="0"/>
              <a:t>)</a:t>
            </a:r>
            <a:endParaRPr lang="zh-CN" altLang="en-US" sz="2400" kern="0" dirty="0"/>
          </a:p>
        </p:txBody>
      </p:sp>
      <p:pic>
        <p:nvPicPr>
          <p:cNvPr id="4" name="图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673676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124744"/>
            <a:ext cx="4032448" cy="25042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223453" y="1052736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0" dirty="0" smtClean="0"/>
              <a:t>JUNO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932040" y="4139788"/>
            <a:ext cx="1757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kern="0" dirty="0" err="1" smtClean="0"/>
              <a:t>Ioannisian</a:t>
            </a:r>
            <a:r>
              <a:rPr lang="en-US" altLang="zh-CN" sz="1400" i="1" kern="0" dirty="0"/>
              <a:t>, </a:t>
            </a:r>
            <a:r>
              <a:rPr lang="en-US" altLang="zh-CN" sz="1400" i="1" kern="0" dirty="0" smtClean="0"/>
              <a:t>Smirnov</a:t>
            </a:r>
            <a:endParaRPr lang="zh-CN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206474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80728"/>
            <a:ext cx="9084937" cy="561662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zh-CN" altLang="en-US" sz="3200" dirty="0" smtClean="0"/>
              <a:t>中微子：作为宇宙信使的角色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4730976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251520" y="1196753"/>
            <a:ext cx="8640960" cy="21602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事例数：每天</a:t>
            </a:r>
            <a:r>
              <a:rPr lang="en-US" altLang="zh-CN" dirty="0" smtClean="0"/>
              <a:t>50</a:t>
            </a:r>
            <a:r>
              <a:rPr lang="zh-CN" altLang="en-US" dirty="0" smtClean="0"/>
              <a:t>个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能量</a:t>
            </a:r>
            <a:r>
              <a:rPr lang="zh-CN" altLang="en-US" dirty="0" smtClean="0"/>
              <a:t>：</a:t>
            </a:r>
            <a:r>
              <a:rPr lang="en-US" altLang="zh-CN" dirty="0" smtClean="0"/>
              <a:t>5-15</a:t>
            </a:r>
            <a:r>
              <a:rPr lang="zh-CN" altLang="en-US" dirty="0" smtClean="0"/>
              <a:t> </a:t>
            </a:r>
            <a:r>
              <a:rPr lang="en-US" altLang="zh-CN" dirty="0" smtClean="0"/>
              <a:t>MeV</a:t>
            </a:r>
          </a:p>
          <a:p>
            <a:pPr marL="0" indent="0">
              <a:buNone/>
            </a:pPr>
            <a:r>
              <a:rPr lang="zh-CN" altLang="en-US" dirty="0" smtClean="0"/>
              <a:t>信号</a:t>
            </a:r>
            <a:r>
              <a:rPr lang="zh-CN" altLang="en-US" dirty="0"/>
              <a:t>大小</a:t>
            </a:r>
            <a:r>
              <a:rPr lang="zh-CN" altLang="en-US" dirty="0" smtClean="0"/>
              <a:t>：</a:t>
            </a:r>
            <a:r>
              <a:rPr lang="en-US" altLang="zh-CN" dirty="0"/>
              <a:t>5</a:t>
            </a:r>
            <a:r>
              <a:rPr lang="en-US" altLang="zh-CN" dirty="0" smtClean="0"/>
              <a:t>% 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分辨</a:t>
            </a:r>
            <a:r>
              <a:rPr lang="zh-CN" altLang="en-US" dirty="0" smtClean="0"/>
              <a:t>区域范围：</a:t>
            </a:r>
            <a:r>
              <a:rPr lang="en-US" altLang="zh-CN" dirty="0" smtClean="0"/>
              <a:t>~200</a:t>
            </a:r>
            <a:r>
              <a:rPr lang="zh-CN" altLang="en-US" dirty="0" smtClean="0"/>
              <a:t> </a:t>
            </a:r>
            <a:r>
              <a:rPr lang="en-US" altLang="zh-CN" dirty="0"/>
              <a:t>km</a:t>
            </a:r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7056784" cy="268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145263"/>
            <a:ext cx="3744416" cy="2571769"/>
          </a:xfrm>
          <a:prstGeom prst="rect">
            <a:avLst/>
          </a:prstGeom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27013" y="161925"/>
            <a:ext cx="66492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tomography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8521959"/>
      </p:ext>
    </p:extLst>
  </p:cSld>
  <p:clrMapOvr>
    <a:masterClrMapping/>
  </p:clrMapOvr>
  <p:transition spd="med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8717" y="116632"/>
            <a:ext cx="4575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Absorption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tomography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87" y="1124744"/>
            <a:ext cx="4893011" cy="30243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052736"/>
            <a:ext cx="4392488" cy="40999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222584"/>
            <a:ext cx="4719307" cy="2374768"/>
          </a:xfrm>
          <a:prstGeom prst="rect">
            <a:avLst/>
          </a:prstGeom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4860032" y="5445224"/>
            <a:ext cx="4283968" cy="93610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30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n"/>
              <a:defRPr sz="240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 sz="2400" kern="0" dirty="0" smtClean="0"/>
              <a:t>An interesting start for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sz="2400" kern="0" dirty="0" smtClean="0"/>
              <a:t>Absorption tomography </a:t>
            </a:r>
          </a:p>
        </p:txBody>
      </p:sp>
    </p:spTree>
    <p:extLst>
      <p:ext uri="{BB962C8B-B14F-4D97-AF65-F5344CB8AC3E}">
        <p14:creationId xmlns:p14="http://schemas.microsoft.com/office/powerpoint/2010/main" val="34029786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中微子</a:t>
            </a:r>
            <a:r>
              <a:rPr lang="zh-CN" altLang="en-US" sz="3200" dirty="0" smtClean="0"/>
              <a:t>振荡</a:t>
            </a:r>
            <a:r>
              <a:rPr lang="en-US" altLang="zh-CN" sz="3200" dirty="0" smtClean="0"/>
              <a:t>-I</a:t>
            </a:r>
            <a:endParaRPr lang="zh-CN" altLang="en-US" sz="3200" dirty="0"/>
          </a:p>
        </p:txBody>
      </p:sp>
      <p:grpSp>
        <p:nvGrpSpPr>
          <p:cNvPr id="7" name="组合 6"/>
          <p:cNvGrpSpPr/>
          <p:nvPr/>
        </p:nvGrpSpPr>
        <p:grpSpPr>
          <a:xfrm>
            <a:off x="0" y="1052737"/>
            <a:ext cx="9144000" cy="5589272"/>
            <a:chOff x="0" y="1052737"/>
            <a:chExt cx="9144000" cy="558927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2737"/>
              <a:ext cx="9144000" cy="555215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645024"/>
              <a:ext cx="5976664" cy="223224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5" y="5877272"/>
              <a:ext cx="5040559" cy="764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1720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中微子</a:t>
            </a:r>
            <a:r>
              <a:rPr lang="zh-CN" altLang="en-US" sz="3200" dirty="0" smtClean="0"/>
              <a:t>振荡</a:t>
            </a:r>
            <a:r>
              <a:rPr lang="en-US" altLang="zh-CN" sz="3200" dirty="0" smtClean="0"/>
              <a:t>-II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4" y="1060515"/>
            <a:ext cx="7649489" cy="553683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7864704" y="973177"/>
            <a:ext cx="1099784" cy="5359618"/>
            <a:chOff x="7864704" y="973177"/>
            <a:chExt cx="1099784" cy="5359618"/>
          </a:xfrm>
        </p:grpSpPr>
        <p:pic>
          <p:nvPicPr>
            <p:cNvPr id="9" name="Picture 2" descr="https://encrypted-tbn3.gstatic.com/images?q=tbn:ANd9GcSIDeplpCLd7-rmUhyXJB-hxnSSVBLHdCaXz6yX5BTRtTTwRB9cY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4704" y="2060848"/>
              <a:ext cx="1027776" cy="710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1304">
              <a:off x="7973611" y="5436852"/>
              <a:ext cx="767951" cy="895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9"/>
            <p:cNvSpPr txBox="1"/>
            <p:nvPr/>
          </p:nvSpPr>
          <p:spPr>
            <a:xfrm>
              <a:off x="7980886" y="973177"/>
              <a:ext cx="9836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6000" dirty="0" smtClean="0"/>
                <a:t>ν</a:t>
              </a:r>
              <a:r>
                <a:rPr lang="en-US" sz="6000" baseline="-25000" dirty="0" smtClean="0"/>
                <a:t>e</a:t>
              </a:r>
              <a:endParaRPr lang="en-US" sz="6000" dirty="0"/>
            </a:p>
          </p:txBody>
        </p:sp>
        <p:sp>
          <p:nvSpPr>
            <p:cNvPr id="15" name="TextBox 20"/>
            <p:cNvSpPr txBox="1"/>
            <p:nvPr/>
          </p:nvSpPr>
          <p:spPr>
            <a:xfrm>
              <a:off x="7980886" y="2636912"/>
              <a:ext cx="9115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6000" dirty="0" smtClean="0">
                  <a:solidFill>
                    <a:srgbClr val="0000FF"/>
                  </a:solidFill>
                </a:rPr>
                <a:t>ν</a:t>
              </a:r>
              <a:r>
                <a:rPr lang="el-GR" sz="6000" baseline="-25000" dirty="0" smtClean="0">
                  <a:solidFill>
                    <a:srgbClr val="0000FF"/>
                  </a:solidFill>
                </a:rPr>
                <a:t>μ</a:t>
              </a:r>
              <a:endParaRPr lang="en-US" sz="6000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Box 21"/>
            <p:cNvSpPr txBox="1"/>
            <p:nvPr/>
          </p:nvSpPr>
          <p:spPr>
            <a:xfrm>
              <a:off x="8052894" y="4365104"/>
              <a:ext cx="8707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6000" dirty="0" smtClean="0">
                  <a:solidFill>
                    <a:srgbClr val="FF0000"/>
                  </a:solidFill>
                </a:rPr>
                <a:t>ν</a:t>
              </a:r>
              <a:r>
                <a:rPr lang="el-GR" sz="6000" baseline="-25000" dirty="0" smtClean="0">
                  <a:solidFill>
                    <a:srgbClr val="FF0000"/>
                  </a:solidFill>
                </a:rPr>
                <a:t>τ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64705" y="3819457"/>
              <a:ext cx="1027776" cy="808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397908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52736"/>
            <a:ext cx="9073008" cy="5579739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zh-CN" altLang="en-US" sz="3200" dirty="0"/>
              <a:t>太阳</a:t>
            </a:r>
            <a:r>
              <a:rPr lang="zh-CN" altLang="en-US" sz="3200" dirty="0" smtClean="0"/>
              <a:t>中微子振荡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7903632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大气中微子振荡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3999" cy="55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0668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zh-CN" altLang="en-US" sz="3200" dirty="0"/>
              <a:t>反应堆</a:t>
            </a:r>
            <a:r>
              <a:rPr lang="zh-CN" altLang="en-US" sz="3200" dirty="0" smtClean="0"/>
              <a:t>中微子</a:t>
            </a:r>
            <a:r>
              <a:rPr lang="zh-CN" altLang="en-US" sz="3200" dirty="0"/>
              <a:t>振荡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45054"/>
      </p:ext>
    </p:extLst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3648" y="296722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cs typeface="+mj-cs"/>
                <a:sym typeface="Symbol"/>
              </a:rPr>
              <a:t>大气</a:t>
            </a:r>
            <a:r>
              <a:rPr lang="zh-CN" altLang="en-US" b="1" dirty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cs typeface="+mj-cs"/>
                <a:sym typeface="Symbol"/>
              </a:rPr>
              <a:t>中微子</a:t>
            </a:r>
            <a:r>
              <a:rPr lang="en-US" altLang="zh-CN" b="1" dirty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cs typeface="+mj-cs"/>
                <a:sym typeface="Symbol"/>
              </a:rPr>
              <a:t> </a:t>
            </a:r>
          </a:p>
          <a:p>
            <a:r>
              <a:rPr lang="zh-CN" altLang="en-US" b="1" dirty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cs typeface="+mj-cs"/>
                <a:sym typeface="Symbol"/>
              </a:rPr>
              <a:t>加速器中微子</a:t>
            </a:r>
            <a:endParaRPr lang="zh-CN" altLang="en-US" b="1" dirty="0">
              <a:solidFill>
                <a:srgbClr val="00800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296722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  <a:sym typeface="Symbol"/>
              </a:rPr>
              <a:t>太阳中微子</a:t>
            </a:r>
            <a:endParaRPr lang="en-US" altLang="zh-CN" b="1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+mj-cs"/>
              <a:sym typeface="Symbol"/>
            </a:endParaRPr>
          </a:p>
          <a:p>
            <a:r>
              <a:rPr lang="zh-CN" altLang="en-US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  <a:sym typeface="Symbol"/>
              </a:rPr>
              <a:t>反应堆</a:t>
            </a:r>
            <a:r>
              <a:rPr lang="zh-CN" altLang="en-US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  <a:sym typeface="Symbol"/>
              </a:rPr>
              <a:t>中微子</a:t>
            </a:r>
            <a:endParaRPr lang="zh-CN" altLang="en-US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967220"/>
            <a:ext cx="167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Symbol"/>
              </a:rPr>
              <a:t>反应堆</a:t>
            </a: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Symbol"/>
              </a:rPr>
              <a:t>中微子加速器中微子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1" b="1579"/>
          <a:stretch/>
        </p:blipFill>
        <p:spPr>
          <a:xfrm>
            <a:off x="4467324" y="3789040"/>
            <a:ext cx="2855431" cy="2664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7450486" y="4456540"/>
                <a:ext cx="1658018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𝐞𝐕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486" y="4456540"/>
                <a:ext cx="1658018" cy="314766"/>
              </a:xfrm>
              <a:prstGeom prst="rect">
                <a:avLst/>
              </a:prstGeom>
              <a:blipFill rotWithShape="0">
                <a:blip r:embed="rId4"/>
                <a:stretch>
                  <a:fillRect l="-2941" r="-1471" b="-9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7452320" y="5341930"/>
                <a:ext cx="1658018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𝐞𝐕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5341930"/>
                <a:ext cx="1658018" cy="319318"/>
              </a:xfrm>
              <a:prstGeom prst="rect">
                <a:avLst/>
              </a:prstGeom>
              <a:blipFill rotWithShape="0">
                <a:blip r:embed="rId5"/>
                <a:stretch>
                  <a:fillRect l="-2941" t="-1887" r="-1471" b="-75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zh-CN" altLang="en-US" sz="3200" dirty="0" smtClean="0"/>
              <a:t>中微子质量和轻</a:t>
            </a:r>
            <a:r>
              <a:rPr lang="zh-CN" altLang="en-US" sz="3200" dirty="0" smtClean="0"/>
              <a:t>子味混合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1124744"/>
            <a:ext cx="8136904" cy="18227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789040"/>
            <a:ext cx="405600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0692"/>
      </p:ext>
    </p:extLst>
  </p:cSld>
  <p:clrMapOvr>
    <a:masterClrMapping/>
  </p:clrMapOvr>
  <p:transition spd="med" advClick="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13006</TotalTime>
  <Words>874</Words>
  <Application>Microsoft Office PowerPoint</Application>
  <PresentationFormat>全屏显示(4:3)</PresentationFormat>
  <Paragraphs>233</Paragraphs>
  <Slides>31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黑体</vt:lpstr>
      <vt:lpstr>华文新魏</vt:lpstr>
      <vt:lpstr>楷体</vt:lpstr>
      <vt:lpstr>宋体</vt:lpstr>
      <vt:lpstr>微软雅黑</vt:lpstr>
      <vt:lpstr>Arial</vt:lpstr>
      <vt:lpstr>Calibri</vt:lpstr>
      <vt:lpstr>Cambria Math</vt:lpstr>
      <vt:lpstr>Symbol</vt:lpstr>
      <vt:lpstr>Times New Roman</vt:lpstr>
      <vt:lpstr>Wingdings</vt:lpstr>
      <vt:lpstr>默认设计模板</vt:lpstr>
      <vt:lpstr>Equation</vt:lpstr>
      <vt:lpstr>公式</vt:lpstr>
      <vt:lpstr>JUNO and Neutrino Geo-Science 江门中微子实验和中微子地球科学</vt:lpstr>
      <vt:lpstr>中微子：作为基本粒子的角色</vt:lpstr>
      <vt:lpstr>中微子：作为宇宙信使的角色</vt:lpstr>
      <vt:lpstr>中微子振荡-I</vt:lpstr>
      <vt:lpstr>中微子振荡-II</vt:lpstr>
      <vt:lpstr>太阳中微子振荡</vt:lpstr>
      <vt:lpstr>大气中微子振荡</vt:lpstr>
      <vt:lpstr>反应堆中微子振荡</vt:lpstr>
      <vt:lpstr>中微子质量和轻子味混合</vt:lpstr>
      <vt:lpstr>江门中微子实验</vt:lpstr>
      <vt:lpstr>江门中微子实验</vt:lpstr>
      <vt:lpstr>JUNO 探测器</vt:lpstr>
      <vt:lpstr>质量顺序的灵敏度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JUNO时间表</vt:lpstr>
      <vt:lpstr>    Thanks</vt:lpstr>
      <vt:lpstr>PowerPoint 演示文稿</vt:lpstr>
      <vt:lpstr>Go 700 m Underground</vt:lpstr>
      <vt:lpstr>Reactor Neutrino Detection</vt:lpstr>
      <vt:lpstr>PowerPoint 演示文稿</vt:lpstr>
      <vt:lpstr>PowerPoint 演示文稿</vt:lpstr>
      <vt:lpstr>PowerPoint 演示文稿</vt:lpstr>
      <vt:lpstr>PowerPoint 演示文稿</vt:lpstr>
    </vt:vector>
  </TitlesOfParts>
  <Company>soft.netnest.com.cn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软件仓库</dc:creator>
  <cp:lastModifiedBy>IHEP</cp:lastModifiedBy>
  <cp:revision>2314</cp:revision>
  <cp:lastPrinted>2015-06-23T02:46:37Z</cp:lastPrinted>
  <dcterms:created xsi:type="dcterms:W3CDTF">2011-04-13T06:46:14Z</dcterms:created>
  <dcterms:modified xsi:type="dcterms:W3CDTF">2019-12-19T17:23:56Z</dcterms:modified>
</cp:coreProperties>
</file>