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9"/>
  </p:notesMasterIdLst>
  <p:handoutMasterIdLst>
    <p:handoutMasterId r:id="rId20"/>
  </p:handoutMasterIdLst>
  <p:sldIdLst>
    <p:sldId id="550" r:id="rId2"/>
    <p:sldId id="431" r:id="rId3"/>
    <p:sldId id="561" r:id="rId4"/>
    <p:sldId id="280" r:id="rId5"/>
    <p:sldId id="492" r:id="rId6"/>
    <p:sldId id="558" r:id="rId7"/>
    <p:sldId id="295" r:id="rId8"/>
    <p:sldId id="499" r:id="rId9"/>
    <p:sldId id="531" r:id="rId10"/>
    <p:sldId id="411" r:id="rId11"/>
    <p:sldId id="514" r:id="rId12"/>
    <p:sldId id="541" r:id="rId13"/>
    <p:sldId id="519" r:id="rId14"/>
    <p:sldId id="560" r:id="rId15"/>
    <p:sldId id="553" r:id="rId16"/>
    <p:sldId id="559" r:id="rId17"/>
    <p:sldId id="548"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B7E"/>
    <a:srgbClr val="03BA0F"/>
    <a:srgbClr val="06D214"/>
    <a:srgbClr val="09EB1A"/>
    <a:srgbClr val="FF8187"/>
    <a:srgbClr val="08A415"/>
    <a:srgbClr val="A4710A"/>
    <a:srgbClr val="A4D6E3"/>
    <a:srgbClr val="D1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47" autoAdjust="0"/>
  </p:normalViewPr>
  <p:slideViewPr>
    <p:cSldViewPr snapToGrid="0" snapToObjects="1">
      <p:cViewPr>
        <p:scale>
          <a:sx n="94" d="100"/>
          <a:sy n="94" d="100"/>
        </p:scale>
        <p:origin x="-1048" y="-208"/>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2DDBEE4-74A9-FF4F-B86A-4DA6D6AE7FB2}" type="datetimeFigureOut">
              <a:rPr lang="en-US" smtClean="0"/>
              <a:pPr/>
              <a:t>6/5/15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023191-DB06-5848-8389-EB4846028233}" type="slidenum">
              <a:rPr lang="en-US" smtClean="0"/>
              <a:pPr/>
              <a:t>‹#›</a:t>
            </a:fld>
            <a:endParaRPr lang="en-US"/>
          </a:p>
        </p:txBody>
      </p:sp>
    </p:spTree>
    <p:extLst>
      <p:ext uri="{BB962C8B-B14F-4D97-AF65-F5344CB8AC3E}">
        <p14:creationId xmlns:p14="http://schemas.microsoft.com/office/powerpoint/2010/main" val="496443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73AB52-CC81-2B4E-A135-29566F24FC95}" type="datetimeFigureOut">
              <a:rPr lang="en-US" smtClean="0"/>
              <a:pPr/>
              <a:t>6/5/15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8651184-382E-C240-BCE4-73D196CE83D5}" type="slidenum">
              <a:rPr lang="en-US" smtClean="0"/>
              <a:pPr/>
              <a:t>‹#›</a:t>
            </a:fld>
            <a:endParaRPr lang="en-US"/>
          </a:p>
        </p:txBody>
      </p:sp>
    </p:spTree>
    <p:extLst>
      <p:ext uri="{BB962C8B-B14F-4D97-AF65-F5344CB8AC3E}">
        <p14:creationId xmlns:p14="http://schemas.microsoft.com/office/powerpoint/2010/main" val="24658892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60D098-F3AD-7849-8541-C87CB81DE161}" type="slidenum">
              <a:rPr lang="en-US">
                <a:solidFill>
                  <a:prstClr val="black"/>
                </a:solidFill>
              </a:rPr>
              <a:pPr/>
              <a:t>1</a:t>
            </a:fld>
            <a:endParaRPr lang="en-US">
              <a:solidFill>
                <a:prstClr val="black"/>
              </a:solidFill>
            </a:endParaRPr>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The </a:t>
            </a:r>
            <a:r>
              <a:rPr lang="en-US" dirty="0" err="1" smtClean="0"/>
              <a:t>kTon</a:t>
            </a:r>
            <a:r>
              <a:rPr lang="en-US" dirty="0" smtClean="0"/>
              <a:t>-scale, underground, liquid scintillation detectors at </a:t>
            </a:r>
            <a:r>
              <a:rPr lang="en-US" dirty="0" err="1" smtClean="0"/>
              <a:t>KamLAND</a:t>
            </a:r>
            <a:r>
              <a:rPr lang="en-US" dirty="0" smtClean="0"/>
              <a:t> and </a:t>
            </a:r>
            <a:r>
              <a:rPr lang="en-US" dirty="0" err="1" smtClean="0"/>
              <a:t>Borexino</a:t>
            </a:r>
            <a:r>
              <a:rPr lang="en-US" dirty="0" smtClean="0"/>
              <a:t>, which measure the flux of electron antineutrino from the Earth (i.e., geoneutrino) and nuclear reactors, reveal that radiogenic heat from the decay of </a:t>
            </a:r>
            <a:r>
              <a:rPr lang="en-US" dirty="0" err="1" smtClean="0"/>
              <a:t>Th</a:t>
            </a:r>
            <a:r>
              <a:rPr lang="en-US" dirty="0" smtClean="0"/>
              <a:t> and U (only detectable signal) contributes between 20% and 50% of the Earth’s present-day power (46±3 TW).  This year the SNO+ (Canada) detector comes on line and later this decade China's JUNO experiment, which is 20 times larger than the largest existing detectors, will likely begin counting. These particle physics experiments</a:t>
            </a:r>
          </a:p>
          <a:p>
            <a:pPr eaLnBrk="1" hangingPunct="1"/>
            <a:r>
              <a:rPr lang="en-US" dirty="0" smtClean="0"/>
              <a:t>are now establishing limits on acceptable compositional models for the Earth and defining the amount of nuclear power inside the Earth available to drive plate tectonics, mantle convection, and the </a:t>
            </a:r>
            <a:r>
              <a:rPr lang="en-US" dirty="0" err="1" smtClean="0"/>
              <a:t>geodynamo</a:t>
            </a:r>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2999C3-EBA4-8E48-906E-949FDD172B77}" type="slidenum">
              <a:rPr lang="en-US">
                <a:solidFill>
                  <a:prstClr val="black"/>
                </a:solidFill>
              </a:rPr>
              <a:pPr/>
              <a:t>2</a:t>
            </a:fld>
            <a:endParaRPr lang="en-US">
              <a:solidFill>
                <a:prstClr val="black"/>
              </a:solidFill>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6A1B157-6575-8149-BED7-6CE2C280C7F2}" type="slidenum">
              <a:rPr lang="en-US">
                <a:solidFill>
                  <a:prstClr val="black"/>
                </a:solidFill>
              </a:rPr>
              <a:pPr/>
              <a:t>4</a:t>
            </a:fld>
            <a:endParaRPr lang="en-US">
              <a:solidFill>
                <a:prstClr val="black"/>
              </a:solidFill>
            </a:endParaRPr>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49067FA-0F02-6A41-9E39-FC13883923B3}" type="slidenum">
              <a:rPr lang="en-US">
                <a:solidFill>
                  <a:prstClr val="black"/>
                </a:solidFill>
                <a:latin typeface="Calibri"/>
              </a:rPr>
              <a:pPr/>
              <a:t>5</a:t>
            </a:fld>
            <a:endParaRPr lang="en-US">
              <a:solidFill>
                <a:prstClr val="black"/>
              </a:solidFill>
              <a:latin typeface="Calibri"/>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12448AA-3E32-6A49-815C-59DE1F9EB604}" type="slidenum">
              <a:rPr lang="en-US">
                <a:solidFill>
                  <a:prstClr val="black"/>
                </a:solidFill>
              </a:rPr>
              <a:pPr/>
              <a:t>7</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xfrm>
            <a:off x="731520" y="4560570"/>
            <a:ext cx="5852160" cy="4320540"/>
          </a:xfrm>
          <a:solidFill>
            <a:srgbClr val="FFFFFF"/>
          </a:solidFill>
          <a:ln>
            <a:solidFill>
              <a:srgbClr val="000000"/>
            </a:solidFill>
          </a:ln>
        </p:spPr>
        <p:txBody>
          <a:bodyPr lIns="94651" tIns="47325" rIns="94651" bIns="47325"/>
          <a:lstStyle/>
          <a:p>
            <a:pPr eaLnBrk="1" hangingPunct="1"/>
            <a:r>
              <a:rPr lang="en-US"/>
              <a:t>KamLAND was designed to detect reactor antineutrinos to measure the neutrino oscillation parameters. The picture shows the locations of KamLAND and all the nearby nuclear reactors. Nuclear reactors are indicated by the red-green dots. Naturally, the most significant background for geoneutrino detection is the antineutrinos from these reactors. The right plot shows the expected energy distributions of the geoneutrino spectrum and reactor background.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FC87C11-6077-FC49-AA5A-3D9EC40B409F}"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437EA7B8-A5EA-4B44-9BCC-CB228EE846A9}"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20AF1B4-798C-7F4B-BEAF-DC8C93D9ECEB}"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086A01AD-1268-6F43-94C1-3634C323755C}"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0D65026-2AB2-5F40-A362-4F1FAE9B8EDE}"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0105AC11-9C61-CE46-B7FD-44D6A4A8B3ED}"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3" r:id="rId2"/>
    <p:sldLayoutId id="2147483675" r:id="rId3"/>
    <p:sldLayoutId id="2147483677" r:id="rId4"/>
    <p:sldLayoutId id="2147483704" r:id="rId5"/>
  </p:sldLayoutIdLst>
  <p:transition xmlns:p14="http://schemas.microsoft.com/office/powerpoint/2010/mai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gif"/><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oleObject" Target="../embeddings/oleObject1.bin"/><Relationship Id="rId5"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 Id="rId3" Type="http://schemas.openxmlformats.org/officeDocument/2006/relationships/hyperlink" Target="file://localhost/doi/10.1002:ggge.2012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a:srcRect/>
          <a:stretch>
            <a:fillRect/>
          </a:stretch>
        </p:blipFill>
        <p:spPr bwMode="auto">
          <a:xfrm>
            <a:off x="4848769" y="2245657"/>
            <a:ext cx="4886869" cy="4586943"/>
          </a:xfrm>
          <a:prstGeom prst="rect">
            <a:avLst/>
          </a:prstGeom>
          <a:noFill/>
          <a:ln w="9525">
            <a:noFill/>
            <a:miter lim="800000"/>
            <a:headEnd/>
            <a:tailEnd/>
          </a:ln>
        </p:spPr>
      </p:pic>
      <p:pic>
        <p:nvPicPr>
          <p:cNvPr id="25602" name="Picture 9" descr="nsf4c"/>
          <p:cNvPicPr>
            <a:picLocks noChangeAspect="1" noChangeArrowheads="1"/>
          </p:cNvPicPr>
          <p:nvPr/>
        </p:nvPicPr>
        <p:blipFill>
          <a:blip r:embed="rId4"/>
          <a:srcRect/>
          <a:stretch>
            <a:fillRect/>
          </a:stretch>
        </p:blipFill>
        <p:spPr bwMode="auto">
          <a:xfrm>
            <a:off x="37719" y="5827180"/>
            <a:ext cx="994140" cy="994140"/>
          </a:xfrm>
          <a:prstGeom prst="rect">
            <a:avLst/>
          </a:prstGeom>
          <a:noFill/>
          <a:ln w="9525">
            <a:noFill/>
            <a:miter lim="800000"/>
            <a:headEnd/>
            <a:tailEnd/>
          </a:ln>
        </p:spPr>
      </p:pic>
      <p:sp>
        <p:nvSpPr>
          <p:cNvPr id="25604" name="Rectangle 3"/>
          <p:cNvSpPr>
            <a:spLocks noChangeArrowheads="1"/>
          </p:cNvSpPr>
          <p:nvPr/>
        </p:nvSpPr>
        <p:spPr bwMode="auto">
          <a:xfrm>
            <a:off x="335487" y="104775"/>
            <a:ext cx="8379539" cy="1523921"/>
          </a:xfrm>
          <a:prstGeom prst="rect">
            <a:avLst/>
          </a:prstGeom>
          <a:noFill/>
          <a:ln w="9525">
            <a:noFill/>
            <a:miter lim="800000"/>
            <a:headEnd/>
            <a:tailEnd/>
          </a:ln>
        </p:spPr>
        <p:txBody>
          <a:bodyPr wrap="square">
            <a:prstTxWarp prst="textNoShape">
              <a:avLst/>
            </a:prstTxWarp>
            <a:spAutoFit/>
          </a:bodyPr>
          <a:lstStyle/>
          <a:p>
            <a:pPr algn="ctr" defTabSz="914400" eaLnBrk="0" fontAlgn="base" hangingPunct="0">
              <a:lnSpc>
                <a:spcPts val="5500"/>
              </a:lnSpc>
              <a:spcBef>
                <a:spcPct val="0"/>
              </a:spcBef>
              <a:spcAft>
                <a:spcPct val="0"/>
              </a:spcAft>
            </a:pPr>
            <a:r>
              <a:rPr lang="en-US" sz="5400" b="1" dirty="0"/>
              <a:t> </a:t>
            </a:r>
            <a:r>
              <a:rPr lang="en-US" sz="5400" b="1" dirty="0" err="1" smtClean="0"/>
              <a:t>Geoneutrinos</a:t>
            </a:r>
            <a:r>
              <a:rPr lang="en-US" sz="5400" b="1" dirty="0" smtClean="0"/>
              <a:t>, </a:t>
            </a:r>
            <a:r>
              <a:rPr lang="en-US" sz="5400" b="1" dirty="0" err="1" smtClean="0"/>
              <a:t>JinPing</a:t>
            </a:r>
            <a:r>
              <a:rPr lang="en-US" sz="5400" b="1" dirty="0" smtClean="0"/>
              <a:t> and the Earth </a:t>
            </a:r>
            <a:endParaRPr lang="en-US" sz="5400" b="1" dirty="0">
              <a:solidFill>
                <a:srgbClr val="000000"/>
              </a:solidFill>
            </a:endParaRPr>
          </a:p>
        </p:txBody>
      </p:sp>
      <p:pic>
        <p:nvPicPr>
          <p:cNvPr id="25605" name="Picture 4" descr="informal"/>
          <p:cNvPicPr>
            <a:picLocks noChangeAspect="1" noChangeArrowheads="1"/>
          </p:cNvPicPr>
          <p:nvPr/>
        </p:nvPicPr>
        <p:blipFill>
          <a:blip r:embed="rId5"/>
          <a:srcRect/>
          <a:stretch>
            <a:fillRect/>
          </a:stretch>
        </p:blipFill>
        <p:spPr bwMode="auto">
          <a:xfrm>
            <a:off x="1109124" y="5840410"/>
            <a:ext cx="990600" cy="977900"/>
          </a:xfrm>
          <a:prstGeom prst="rect">
            <a:avLst/>
          </a:prstGeom>
          <a:noFill/>
          <a:ln w="9525">
            <a:noFill/>
            <a:miter lim="800000"/>
            <a:headEnd/>
            <a:tailEnd/>
          </a:ln>
        </p:spPr>
      </p:pic>
      <p:pic>
        <p:nvPicPr>
          <p:cNvPr id="10" name="Picture 9" descr="hpu_logo.jpg"/>
          <p:cNvPicPr>
            <a:picLocks noChangeAspect="1"/>
          </p:cNvPicPr>
          <p:nvPr/>
        </p:nvPicPr>
        <p:blipFill>
          <a:blip r:embed="rId6"/>
          <a:stretch>
            <a:fillRect/>
          </a:stretch>
        </p:blipFill>
        <p:spPr>
          <a:xfrm>
            <a:off x="2723699" y="6082716"/>
            <a:ext cx="817385" cy="817385"/>
          </a:xfrm>
          <a:prstGeom prst="rect">
            <a:avLst/>
          </a:prstGeom>
        </p:spPr>
      </p:pic>
      <p:pic>
        <p:nvPicPr>
          <p:cNvPr id="11" name="Picture 10" descr="image.jpeg"/>
          <p:cNvPicPr>
            <a:picLocks noChangeAspect="1"/>
          </p:cNvPicPr>
          <p:nvPr/>
        </p:nvPicPr>
        <p:blipFill>
          <a:blip r:embed="rId7"/>
          <a:stretch>
            <a:fillRect/>
          </a:stretch>
        </p:blipFill>
        <p:spPr>
          <a:xfrm>
            <a:off x="4191893" y="4902863"/>
            <a:ext cx="739380" cy="1035847"/>
          </a:xfrm>
          <a:prstGeom prst="rect">
            <a:avLst/>
          </a:prstGeom>
        </p:spPr>
      </p:pic>
      <p:sp>
        <p:nvSpPr>
          <p:cNvPr id="25610" name="TextBox 12"/>
          <p:cNvSpPr txBox="1">
            <a:spLocks noChangeArrowheads="1"/>
          </p:cNvSpPr>
          <p:nvPr/>
        </p:nvSpPr>
        <p:spPr bwMode="auto">
          <a:xfrm>
            <a:off x="140968" y="1737604"/>
            <a:ext cx="5640346" cy="347787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000" u="sng" dirty="0" smtClean="0">
                <a:solidFill>
                  <a:srgbClr val="000000"/>
                </a:solidFill>
              </a:rPr>
              <a:t>Bill McDonough</a:t>
            </a:r>
            <a:r>
              <a:rPr lang="en-US" sz="2000" dirty="0">
                <a:solidFill>
                  <a:srgbClr val="000000"/>
                </a:solidFill>
              </a:rPr>
              <a:t>, *</a:t>
            </a:r>
            <a:r>
              <a:rPr lang="en-US" sz="2000" u="sng" dirty="0">
                <a:solidFill>
                  <a:srgbClr val="000000"/>
                </a:solidFill>
              </a:rPr>
              <a:t>Scott </a:t>
            </a:r>
            <a:r>
              <a:rPr lang="en-US" sz="2000" u="sng" dirty="0" err="1">
                <a:solidFill>
                  <a:srgbClr val="000000"/>
                </a:solidFill>
              </a:rPr>
              <a:t>Wipperfurth</a:t>
            </a:r>
            <a:r>
              <a:rPr lang="en-US" sz="2000" dirty="0" smtClean="0">
                <a:solidFill>
                  <a:srgbClr val="000000"/>
                </a:solidFill>
              </a:rPr>
              <a:t> *</a:t>
            </a:r>
            <a:r>
              <a:rPr lang="en-US" sz="2000" u="sng" dirty="0" smtClean="0">
                <a:solidFill>
                  <a:srgbClr val="000000"/>
                </a:solidFill>
              </a:rPr>
              <a:t>Yu Huang </a:t>
            </a:r>
            <a:r>
              <a:rPr lang="en-US" sz="2000" dirty="0" smtClean="0">
                <a:solidFill>
                  <a:srgbClr val="000000"/>
                </a:solidFill>
              </a:rPr>
              <a:t>and </a:t>
            </a:r>
            <a:r>
              <a:rPr lang="en-US" sz="2000" baseline="30000" dirty="0">
                <a:solidFill>
                  <a:srgbClr val="000000"/>
                </a:solidFill>
              </a:rPr>
              <a:t>+</a:t>
            </a:r>
            <a:r>
              <a:rPr lang="en-US" sz="2000" u="sng" dirty="0" err="1">
                <a:solidFill>
                  <a:srgbClr val="000000"/>
                </a:solidFill>
              </a:rPr>
              <a:t>Ondřej</a:t>
            </a:r>
            <a:r>
              <a:rPr lang="en-US" sz="2000" u="sng" dirty="0">
                <a:solidFill>
                  <a:srgbClr val="000000"/>
                </a:solidFill>
              </a:rPr>
              <a:t> </a:t>
            </a:r>
            <a:r>
              <a:rPr lang="en-US" sz="2000" u="sng" dirty="0" err="1" smtClean="0">
                <a:solidFill>
                  <a:srgbClr val="000000"/>
                </a:solidFill>
              </a:rPr>
              <a:t>Šrámek</a:t>
            </a:r>
            <a:endParaRPr lang="en-US" sz="2000" u="sng" dirty="0" smtClean="0">
              <a:solidFill>
                <a:srgbClr val="000000"/>
              </a:solidFill>
            </a:endParaRPr>
          </a:p>
          <a:p>
            <a:pPr defTabSz="914400" eaLnBrk="0" fontAlgn="base" hangingPunct="0">
              <a:spcBef>
                <a:spcPct val="0"/>
              </a:spcBef>
              <a:spcAft>
                <a:spcPct val="0"/>
              </a:spcAft>
            </a:pPr>
            <a:r>
              <a:rPr lang="en-US" i="1" dirty="0" smtClean="0">
                <a:solidFill>
                  <a:srgbClr val="000000"/>
                </a:solidFill>
              </a:rPr>
              <a:t>Geology, U Maryland</a:t>
            </a:r>
          </a:p>
          <a:p>
            <a:pPr defTabSz="914400" eaLnBrk="0" fontAlgn="base" hangingPunct="0">
              <a:spcBef>
                <a:spcPct val="0"/>
              </a:spcBef>
              <a:spcAft>
                <a:spcPct val="0"/>
              </a:spcAft>
            </a:pPr>
            <a:endParaRPr lang="en-US" sz="2000" dirty="0" smtClean="0">
              <a:solidFill>
                <a:srgbClr val="000000"/>
              </a:solidFill>
            </a:endParaRPr>
          </a:p>
          <a:p>
            <a:pPr defTabSz="914400" eaLnBrk="0" fontAlgn="base" hangingPunct="0">
              <a:spcBef>
                <a:spcPct val="0"/>
              </a:spcBef>
              <a:spcAft>
                <a:spcPct val="0"/>
              </a:spcAft>
            </a:pPr>
            <a:r>
              <a:rPr lang="en-US" sz="2000" u="sng" dirty="0">
                <a:solidFill>
                  <a:srgbClr val="000000"/>
                </a:solidFill>
              </a:rPr>
              <a:t>Fabio </a:t>
            </a:r>
            <a:r>
              <a:rPr lang="en-US" sz="2000" u="sng" dirty="0" err="1" smtClean="0">
                <a:solidFill>
                  <a:srgbClr val="000000"/>
                </a:solidFill>
              </a:rPr>
              <a:t>Mantovani</a:t>
            </a:r>
            <a:r>
              <a:rPr lang="en-US" sz="2000" u="sng" dirty="0" smtClean="0">
                <a:solidFill>
                  <a:srgbClr val="000000"/>
                </a:solidFill>
              </a:rPr>
              <a:t> and </a:t>
            </a:r>
            <a:r>
              <a:rPr lang="en-US" sz="2000" dirty="0" smtClean="0">
                <a:solidFill>
                  <a:srgbClr val="000000"/>
                </a:solidFill>
              </a:rPr>
              <a:t>*</a:t>
            </a:r>
            <a:r>
              <a:rPr lang="en-US" sz="2000" u="sng" dirty="0" smtClean="0">
                <a:solidFill>
                  <a:srgbClr val="000000"/>
                </a:solidFill>
              </a:rPr>
              <a:t>Virginia Strati</a:t>
            </a:r>
            <a:r>
              <a:rPr lang="en-US" sz="2000" dirty="0" smtClean="0">
                <a:solidFill>
                  <a:srgbClr val="000000"/>
                </a:solidFill>
              </a:rPr>
              <a:t>, </a:t>
            </a:r>
          </a:p>
          <a:p>
            <a:pPr defTabSz="914400" eaLnBrk="0" fontAlgn="base" hangingPunct="0">
              <a:spcBef>
                <a:spcPct val="0"/>
              </a:spcBef>
              <a:spcAft>
                <a:spcPct val="0"/>
              </a:spcAft>
            </a:pPr>
            <a:r>
              <a:rPr lang="en-US" i="1" dirty="0" smtClean="0">
                <a:solidFill>
                  <a:srgbClr val="000000"/>
                </a:solidFill>
              </a:rPr>
              <a:t>Physics</a:t>
            </a:r>
            <a:r>
              <a:rPr lang="en-US" i="1" dirty="0">
                <a:solidFill>
                  <a:srgbClr val="000000"/>
                </a:solidFill>
              </a:rPr>
              <a:t>, U </a:t>
            </a:r>
            <a:r>
              <a:rPr lang="en-US" i="1" dirty="0" smtClean="0">
                <a:solidFill>
                  <a:srgbClr val="000000"/>
                </a:solidFill>
              </a:rPr>
              <a:t>Ferrara and INFN, </a:t>
            </a:r>
            <a:r>
              <a:rPr lang="en-US" i="1" dirty="0">
                <a:solidFill>
                  <a:srgbClr val="000000"/>
                </a:solidFill>
              </a:rPr>
              <a:t>Italy</a:t>
            </a:r>
            <a:r>
              <a:rPr lang="en-US" dirty="0">
                <a:solidFill>
                  <a:srgbClr val="000000"/>
                </a:solidFill>
              </a:rPr>
              <a:t> </a:t>
            </a:r>
            <a:endParaRPr lang="en-US" dirty="0" smtClean="0">
              <a:solidFill>
                <a:srgbClr val="000000"/>
              </a:solidFill>
            </a:endParaRPr>
          </a:p>
          <a:p>
            <a:pPr defTabSz="914400" eaLnBrk="0" fontAlgn="base" hangingPunct="0">
              <a:spcBef>
                <a:spcPct val="0"/>
              </a:spcBef>
              <a:spcAft>
                <a:spcPct val="0"/>
              </a:spcAft>
            </a:pPr>
            <a:endParaRPr lang="en-US" sz="2000" dirty="0">
              <a:solidFill>
                <a:srgbClr val="000000"/>
              </a:solidFill>
            </a:endParaRPr>
          </a:p>
          <a:p>
            <a:pPr defTabSz="914400" eaLnBrk="0" fontAlgn="base" hangingPunct="0">
              <a:spcBef>
                <a:spcPct val="0"/>
              </a:spcBef>
              <a:spcAft>
                <a:spcPct val="0"/>
              </a:spcAft>
            </a:pPr>
            <a:r>
              <a:rPr lang="en-US" sz="2000" u="sng" dirty="0" smtClean="0">
                <a:solidFill>
                  <a:srgbClr val="000000"/>
                </a:solidFill>
              </a:rPr>
              <a:t>Steve Dye</a:t>
            </a:r>
            <a:r>
              <a:rPr lang="en-US" sz="2000" dirty="0" smtClean="0">
                <a:solidFill>
                  <a:srgbClr val="000000"/>
                </a:solidFill>
              </a:rPr>
              <a:t>, </a:t>
            </a:r>
            <a:r>
              <a:rPr lang="en-US" i="1" dirty="0" smtClean="0">
                <a:solidFill>
                  <a:srgbClr val="000000"/>
                </a:solidFill>
              </a:rPr>
              <a:t>Natural Science</a:t>
            </a:r>
            <a:r>
              <a:rPr lang="en-US" sz="2000" i="1" dirty="0" smtClean="0">
                <a:solidFill>
                  <a:srgbClr val="000000"/>
                </a:solidFill>
              </a:rPr>
              <a:t>,</a:t>
            </a:r>
          </a:p>
          <a:p>
            <a:pPr defTabSz="914400" eaLnBrk="0" fontAlgn="base" hangingPunct="0">
              <a:spcBef>
                <a:spcPct val="0"/>
              </a:spcBef>
              <a:spcAft>
                <a:spcPct val="0"/>
              </a:spcAft>
            </a:pPr>
            <a:r>
              <a:rPr lang="en-US" i="1" dirty="0" smtClean="0">
                <a:solidFill>
                  <a:srgbClr val="000000"/>
                </a:solidFill>
              </a:rPr>
              <a:t>Hawaii Pacific U and Physics, U Hawaii</a:t>
            </a:r>
          </a:p>
          <a:p>
            <a:pPr defTabSz="914400" eaLnBrk="0" fontAlgn="base" hangingPunct="0">
              <a:spcBef>
                <a:spcPct val="0"/>
              </a:spcBef>
              <a:spcAft>
                <a:spcPct val="0"/>
              </a:spcAft>
            </a:pPr>
            <a:endParaRPr lang="en-US" dirty="0">
              <a:solidFill>
                <a:srgbClr val="000000"/>
              </a:solidFill>
            </a:endParaRPr>
          </a:p>
          <a:p>
            <a:pPr defTabSz="914400" eaLnBrk="0" fontAlgn="base" hangingPunct="0">
              <a:spcBef>
                <a:spcPct val="0"/>
              </a:spcBef>
              <a:spcAft>
                <a:spcPct val="0"/>
              </a:spcAft>
            </a:pPr>
            <a:r>
              <a:rPr lang="en-US" sz="2000" u="sng" dirty="0" smtClean="0">
                <a:solidFill>
                  <a:srgbClr val="000000"/>
                </a:solidFill>
              </a:rPr>
              <a:t>John Learned</a:t>
            </a:r>
            <a:r>
              <a:rPr lang="en-US" sz="2000" dirty="0" smtClean="0">
                <a:solidFill>
                  <a:srgbClr val="000000"/>
                </a:solidFill>
              </a:rPr>
              <a:t>, </a:t>
            </a:r>
            <a:r>
              <a:rPr lang="en-US" i="1" dirty="0">
                <a:solidFill>
                  <a:srgbClr val="000000"/>
                </a:solidFill>
              </a:rPr>
              <a:t>Physics, U </a:t>
            </a:r>
            <a:r>
              <a:rPr lang="en-US" i="1" dirty="0" smtClean="0">
                <a:solidFill>
                  <a:srgbClr val="000000"/>
                </a:solidFill>
              </a:rPr>
              <a:t>Hawaii</a:t>
            </a:r>
            <a:endParaRPr lang="en-US" sz="2000" dirty="0" smtClean="0">
              <a:solidFill>
                <a:srgbClr val="000000"/>
              </a:solidFill>
            </a:endParaRPr>
          </a:p>
        </p:txBody>
      </p:sp>
      <p:sp>
        <p:nvSpPr>
          <p:cNvPr id="12" name="TextBox 11"/>
          <p:cNvSpPr txBox="1"/>
          <p:nvPr/>
        </p:nvSpPr>
        <p:spPr>
          <a:xfrm>
            <a:off x="122575" y="5221419"/>
            <a:ext cx="1618263" cy="523220"/>
          </a:xfrm>
          <a:prstGeom prst="rect">
            <a:avLst/>
          </a:prstGeom>
          <a:noFill/>
        </p:spPr>
        <p:txBody>
          <a:bodyPr wrap="none" rtlCol="0">
            <a:spAutoFit/>
          </a:bodyPr>
          <a:lstStyle/>
          <a:p>
            <a:r>
              <a:rPr lang="en-US" sz="1400" i="1" baseline="30000" dirty="0" smtClean="0">
                <a:solidFill>
                  <a:srgbClr val="000000"/>
                </a:solidFill>
              </a:rPr>
              <a:t>*</a:t>
            </a:r>
            <a:r>
              <a:rPr lang="en-US" sz="1400" i="1" dirty="0" smtClean="0"/>
              <a:t>graduate student</a:t>
            </a:r>
          </a:p>
          <a:p>
            <a:r>
              <a:rPr lang="en-US" sz="1400" i="1" baseline="30000" dirty="0" smtClean="0">
                <a:solidFill>
                  <a:srgbClr val="000000"/>
                </a:solidFill>
              </a:rPr>
              <a:t>+</a:t>
            </a:r>
            <a:r>
              <a:rPr lang="en-US" sz="1400" i="1" dirty="0" smtClean="0"/>
              <a:t>post-doc</a:t>
            </a:r>
            <a:endParaRPr lang="en-US" sz="1400" i="1" dirty="0"/>
          </a:p>
        </p:txBody>
      </p:sp>
      <p:cxnSp>
        <p:nvCxnSpPr>
          <p:cNvPr id="18" name="Straight Connector 17"/>
          <p:cNvCxnSpPr/>
          <p:nvPr/>
        </p:nvCxnSpPr>
        <p:spPr bwMode="auto">
          <a:xfrm>
            <a:off x="224175" y="5246819"/>
            <a:ext cx="14395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8"/>
          <a:stretch>
            <a:fillRect/>
          </a:stretch>
        </p:blipFill>
        <p:spPr>
          <a:xfrm>
            <a:off x="2099724" y="5487635"/>
            <a:ext cx="753238" cy="753238"/>
          </a:xfrm>
          <a:prstGeom prst="rect">
            <a:avLst/>
          </a:prstGeom>
        </p:spPr>
      </p:pic>
      <p:pic>
        <p:nvPicPr>
          <p:cNvPr id="9" name="Picture 8" descr="Colorado.gif"/>
          <p:cNvPicPr>
            <a:picLocks noChangeAspect="1"/>
          </p:cNvPicPr>
          <p:nvPr/>
        </p:nvPicPr>
        <p:blipFill>
          <a:blip r:embed="rId9"/>
          <a:stretch>
            <a:fillRect/>
          </a:stretch>
        </p:blipFill>
        <p:spPr>
          <a:xfrm>
            <a:off x="3359068" y="5432398"/>
            <a:ext cx="797498" cy="789563"/>
          </a:xfrm>
          <a:prstGeom prst="rect">
            <a:avLst/>
          </a:prstGeom>
        </p:spPr>
      </p:pic>
      <p:pic>
        <p:nvPicPr>
          <p:cNvPr id="3" name="Picture 2"/>
          <p:cNvPicPr>
            <a:picLocks noChangeAspect="1"/>
          </p:cNvPicPr>
          <p:nvPr/>
        </p:nvPicPr>
        <p:blipFill>
          <a:blip r:embed="rId10"/>
          <a:stretch>
            <a:fillRect/>
          </a:stretch>
        </p:blipFill>
        <p:spPr>
          <a:xfrm>
            <a:off x="4129130" y="5905286"/>
            <a:ext cx="1449815" cy="922609"/>
          </a:xfrm>
          <a:prstGeom prst="rect">
            <a:avLst/>
          </a:prstGeom>
        </p:spPr>
      </p:pic>
    </p:spTree>
    <p:extLst>
      <p:ext uri="{BB962C8B-B14F-4D97-AF65-F5344CB8AC3E}">
        <p14:creationId xmlns:p14="http://schemas.microsoft.com/office/powerpoint/2010/main" val="7747804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ueearth.jpg"/>
          <p:cNvPicPr>
            <a:picLocks noChangeAspect="1"/>
          </p:cNvPicPr>
          <p:nvPr/>
        </p:nvPicPr>
        <p:blipFill>
          <a:blip r:embed="rId2"/>
          <a:stretch>
            <a:fillRect/>
          </a:stretch>
        </p:blipFill>
        <p:spPr>
          <a:xfrm>
            <a:off x="5865632" y="-31883"/>
            <a:ext cx="3278368" cy="3331032"/>
          </a:xfrm>
          <a:prstGeom prst="rect">
            <a:avLst/>
          </a:prstGeom>
        </p:spPr>
      </p:pic>
      <p:pic>
        <p:nvPicPr>
          <p:cNvPr id="3" name="Picture 2" descr="sphere (1).png"/>
          <p:cNvPicPr>
            <a:picLocks noChangeAspect="1"/>
          </p:cNvPicPr>
          <p:nvPr/>
        </p:nvPicPr>
        <p:blipFill>
          <a:blip r:embed="rId3"/>
          <a:stretch>
            <a:fillRect/>
          </a:stretch>
        </p:blipFill>
        <p:spPr>
          <a:xfrm>
            <a:off x="3455452" y="3635540"/>
            <a:ext cx="2875492" cy="3210966"/>
          </a:xfrm>
          <a:prstGeom prst="rect">
            <a:avLst/>
          </a:prstGeom>
        </p:spPr>
      </p:pic>
      <p:pic>
        <p:nvPicPr>
          <p:cNvPr id="2" name="Picture 1" descr="Volume_element_spherical_coordinates.JPG"/>
          <p:cNvPicPr>
            <a:picLocks noChangeAspect="1"/>
          </p:cNvPicPr>
          <p:nvPr/>
        </p:nvPicPr>
        <p:blipFill>
          <a:blip r:embed="rId4"/>
          <a:stretch>
            <a:fillRect/>
          </a:stretch>
        </p:blipFill>
        <p:spPr>
          <a:xfrm>
            <a:off x="-1201210" y="3461622"/>
            <a:ext cx="4724400" cy="3396378"/>
          </a:xfrm>
          <a:prstGeom prst="rect">
            <a:avLst/>
          </a:prstGeom>
        </p:spPr>
      </p:pic>
      <p:pic>
        <p:nvPicPr>
          <p:cNvPr id="4" name="Picture 3" descr="sphere_interior.png"/>
          <p:cNvPicPr>
            <a:picLocks noChangeAspect="1"/>
          </p:cNvPicPr>
          <p:nvPr/>
        </p:nvPicPr>
        <p:blipFill>
          <a:blip r:embed="rId5"/>
          <a:stretch>
            <a:fillRect/>
          </a:stretch>
        </p:blipFill>
        <p:spPr>
          <a:xfrm>
            <a:off x="6398682" y="3299149"/>
            <a:ext cx="5184775" cy="3146809"/>
          </a:xfrm>
          <a:prstGeom prst="rect">
            <a:avLst/>
          </a:prstGeom>
        </p:spPr>
      </p:pic>
      <p:sp>
        <p:nvSpPr>
          <p:cNvPr id="13" name="TextBox 12"/>
          <p:cNvSpPr txBox="1"/>
          <p:nvPr/>
        </p:nvSpPr>
        <p:spPr>
          <a:xfrm>
            <a:off x="48851" y="-31883"/>
            <a:ext cx="5606882" cy="1323439"/>
          </a:xfrm>
          <a:prstGeom prst="rect">
            <a:avLst/>
          </a:prstGeom>
          <a:noFill/>
        </p:spPr>
        <p:txBody>
          <a:bodyPr wrap="square" rtlCol="0">
            <a:spAutoFit/>
          </a:bodyPr>
          <a:lstStyle/>
          <a:p>
            <a:r>
              <a:rPr lang="en-US" sz="4000" dirty="0" smtClean="0">
                <a:solidFill>
                  <a:srgbClr val="0000FF"/>
                </a:solidFill>
              </a:rPr>
              <a:t>Constructing a 3-D reference model Earth</a:t>
            </a:r>
            <a:endParaRPr lang="en-US" sz="4000" dirty="0">
              <a:solidFill>
                <a:srgbClr val="0000FF"/>
              </a:solidFill>
            </a:endParaRPr>
          </a:p>
        </p:txBody>
      </p:sp>
      <p:sp>
        <p:nvSpPr>
          <p:cNvPr id="14" name="TextBox 13"/>
          <p:cNvSpPr txBox="1"/>
          <p:nvPr/>
        </p:nvSpPr>
        <p:spPr>
          <a:xfrm>
            <a:off x="370584" y="1608667"/>
            <a:ext cx="3474339" cy="1384995"/>
          </a:xfrm>
          <a:prstGeom prst="rect">
            <a:avLst/>
          </a:prstGeom>
          <a:noFill/>
        </p:spPr>
        <p:txBody>
          <a:bodyPr wrap="square" rtlCol="0">
            <a:spAutoFit/>
          </a:bodyPr>
          <a:lstStyle/>
          <a:p>
            <a:r>
              <a:rPr lang="en-US" sz="2800" dirty="0" smtClean="0"/>
              <a:t>assigning chemical and physical states to Earth </a:t>
            </a:r>
            <a:r>
              <a:rPr lang="en-US" sz="2800" dirty="0" err="1" smtClean="0"/>
              <a:t>voxels</a:t>
            </a:r>
            <a:endParaRPr lang="en-US" sz="2800"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4011"/>
            <a:ext cx="3942974" cy="2900303"/>
          </a:xfrm>
          <a:prstGeom prst="rect">
            <a:avLst/>
          </a:prstGeom>
        </p:spPr>
      </p:pic>
      <p:pic>
        <p:nvPicPr>
          <p:cNvPr id="3" name="Picture 2"/>
          <p:cNvPicPr>
            <a:picLocks noChangeAspect="1"/>
          </p:cNvPicPr>
          <p:nvPr/>
        </p:nvPicPr>
        <p:blipFill>
          <a:blip r:embed="rId3"/>
          <a:stretch>
            <a:fillRect/>
          </a:stretch>
        </p:blipFill>
        <p:spPr>
          <a:xfrm>
            <a:off x="-34784" y="3188354"/>
            <a:ext cx="4314899" cy="3656136"/>
          </a:xfrm>
          <a:prstGeom prst="rect">
            <a:avLst/>
          </a:prstGeom>
        </p:spPr>
      </p:pic>
      <p:pic>
        <p:nvPicPr>
          <p:cNvPr id="4" name="Picture 3"/>
          <p:cNvPicPr>
            <a:picLocks noChangeAspect="1"/>
          </p:cNvPicPr>
          <p:nvPr/>
        </p:nvPicPr>
        <p:blipFill>
          <a:blip r:embed="rId4"/>
          <a:stretch>
            <a:fillRect/>
          </a:stretch>
        </p:blipFill>
        <p:spPr>
          <a:xfrm>
            <a:off x="4148298" y="1567156"/>
            <a:ext cx="4995702" cy="5348933"/>
          </a:xfrm>
          <a:prstGeom prst="rect">
            <a:avLst/>
          </a:prstGeom>
        </p:spPr>
      </p:pic>
      <p:sp>
        <p:nvSpPr>
          <p:cNvPr id="5" name="TextBox 4"/>
          <p:cNvSpPr txBox="1"/>
          <p:nvPr/>
        </p:nvSpPr>
        <p:spPr>
          <a:xfrm>
            <a:off x="4431817" y="148610"/>
            <a:ext cx="4339650" cy="1292662"/>
          </a:xfrm>
          <a:prstGeom prst="rect">
            <a:avLst/>
          </a:prstGeom>
          <a:noFill/>
        </p:spPr>
        <p:txBody>
          <a:bodyPr wrap="none" rtlCol="0">
            <a:spAutoFit/>
          </a:bodyPr>
          <a:lstStyle/>
          <a:p>
            <a:r>
              <a:rPr lang="en-US" sz="2400" dirty="0" smtClean="0"/>
              <a:t>Global Earth Reference Model </a:t>
            </a:r>
          </a:p>
          <a:p>
            <a:pPr marL="285750" indent="-285750">
              <a:buFontTx/>
              <a:buChar char="-"/>
            </a:pPr>
            <a:r>
              <a:rPr lang="en-US" dirty="0" smtClean="0"/>
              <a:t>7 layers for the top 200 km</a:t>
            </a:r>
          </a:p>
          <a:p>
            <a:pPr marL="285750" indent="-285750">
              <a:buFontTx/>
              <a:buChar char="-"/>
            </a:pPr>
            <a:r>
              <a:rPr lang="en-US" dirty="0" smtClean="0"/>
              <a:t>Integrate 3 global models for the crust</a:t>
            </a:r>
          </a:p>
          <a:p>
            <a:pPr marL="285750" indent="-285750">
              <a:buFontTx/>
              <a:buChar char="-"/>
            </a:pPr>
            <a:r>
              <a:rPr lang="en-US" dirty="0" smtClean="0"/>
              <a:t>New crust model with uncertainties</a:t>
            </a:r>
            <a:endParaRPr lang="en-US" dirty="0"/>
          </a:p>
        </p:txBody>
      </p:sp>
      <p:sp>
        <p:nvSpPr>
          <p:cNvPr id="6" name="TextBox 5"/>
          <p:cNvSpPr txBox="1"/>
          <p:nvPr/>
        </p:nvSpPr>
        <p:spPr>
          <a:xfrm>
            <a:off x="1249568" y="44871"/>
            <a:ext cx="2777195" cy="338554"/>
          </a:xfrm>
          <a:prstGeom prst="rect">
            <a:avLst/>
          </a:prstGeom>
          <a:noFill/>
        </p:spPr>
        <p:txBody>
          <a:bodyPr wrap="none" rtlCol="0">
            <a:spAutoFit/>
          </a:bodyPr>
          <a:lstStyle/>
          <a:p>
            <a:r>
              <a:rPr lang="en-US" sz="1600" i="1" dirty="0" smtClean="0">
                <a:solidFill>
                  <a:srgbClr val="0000FF"/>
                </a:solidFill>
              </a:rPr>
              <a:t>Huang et al (2013) G-cubed</a:t>
            </a:r>
            <a:endParaRPr lang="en-US" sz="1600" i="1" dirty="0">
              <a:solidFill>
                <a:srgbClr val="0000FF"/>
              </a:solidFill>
            </a:endParaRPr>
          </a:p>
        </p:txBody>
      </p:sp>
      <p:cxnSp>
        <p:nvCxnSpPr>
          <p:cNvPr id="8" name="Straight Arrow Connector 7"/>
          <p:cNvCxnSpPr/>
          <p:nvPr/>
        </p:nvCxnSpPr>
        <p:spPr bwMode="auto">
          <a:xfrm flipH="1">
            <a:off x="3831986" y="729539"/>
            <a:ext cx="632624" cy="2026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3750914" y="983263"/>
            <a:ext cx="743612" cy="24077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576338" y="1359646"/>
            <a:ext cx="125574" cy="36097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5056810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6" y="76200"/>
            <a:ext cx="9144000" cy="461665"/>
          </a:xfrm>
          <a:prstGeom prst="rect">
            <a:avLst/>
          </a:prstGeom>
          <a:noFill/>
        </p:spPr>
        <p:txBody>
          <a:bodyPr wrap="square" rtlCol="0">
            <a:spAutoFit/>
          </a:bodyPr>
          <a:lstStyle/>
          <a:p>
            <a:pPr algn="ctr" defTabSz="457200"/>
            <a:r>
              <a:rPr lang="en-US" sz="2400" b="1" dirty="0" smtClean="0">
                <a:latin typeface="Arial" pitchFamily="34" charset="0"/>
                <a:cs typeface="Arial" pitchFamily="34" charset="0"/>
              </a:rPr>
              <a:t>Uranium Abundance in Middle Continental Crust layer</a:t>
            </a:r>
            <a:endParaRPr lang="en-US" sz="2400" b="1" dirty="0">
              <a:latin typeface="Arial" pitchFamily="34" charset="0"/>
              <a:cs typeface="Arial" pitchFamily="34" charset="0"/>
            </a:endParaRPr>
          </a:p>
        </p:txBody>
      </p:sp>
      <p:pic>
        <p:nvPicPr>
          <p:cNvPr id="8194" name="Picture 2" descr="E:\publication\RRM\RRM paper\Figures for submission\Fig 8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38200"/>
            <a:ext cx="8686800" cy="4564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5558135"/>
            <a:ext cx="8408905" cy="461665"/>
          </a:xfrm>
          <a:prstGeom prst="rect">
            <a:avLst/>
          </a:prstGeom>
          <a:noFill/>
        </p:spPr>
        <p:txBody>
          <a:bodyPr wrap="none" rtlCol="0">
            <a:spAutoFit/>
          </a:bodyPr>
          <a:lstStyle/>
          <a:p>
            <a:r>
              <a:rPr lang="en-US" sz="2400" dirty="0" smtClean="0">
                <a:latin typeface="Arial" pitchFamily="34" charset="0"/>
                <a:cs typeface="Arial" pitchFamily="34" charset="0"/>
              </a:rPr>
              <a:t>Average middle Cont. Crust U abundance is                 </a:t>
            </a:r>
            <a:r>
              <a:rPr lang="en-US" sz="2400" dirty="0" smtClean="0">
                <a:latin typeface="Symbol" pitchFamily="18" charset="2"/>
                <a:cs typeface="Arial" pitchFamily="34" charset="0"/>
              </a:rPr>
              <a:t>m</a:t>
            </a:r>
            <a:r>
              <a:rPr lang="en-US" sz="2400" dirty="0" smtClean="0">
                <a:latin typeface="Arial" pitchFamily="34" charset="0"/>
                <a:cs typeface="Arial" pitchFamily="34" charset="0"/>
              </a:rPr>
              <a:t>g/g  </a:t>
            </a:r>
            <a:endParaRPr lang="en-US" sz="2400" dirty="0">
              <a:latin typeface="Arial" pitchFamily="34" charset="0"/>
              <a:cs typeface="Arial" pitchFamily="34" charset="0"/>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66848916"/>
              </p:ext>
            </p:extLst>
          </p:nvPr>
        </p:nvGraphicFramePr>
        <p:xfrm>
          <a:off x="6324600" y="5533878"/>
          <a:ext cx="1182786" cy="559135"/>
        </p:xfrm>
        <a:graphic>
          <a:graphicData uri="http://schemas.openxmlformats.org/presentationml/2006/ole">
            <mc:AlternateContent xmlns:mc="http://schemas.openxmlformats.org/markup-compatibility/2006">
              <mc:Choice xmlns:v="urn:schemas-microsoft-com:vml" Requires="v">
                <p:oleObj spid="_x0000_s1076" name="Equation" r:id="rId4" imgW="520474" imgH="241195" progId="Equation.3">
                  <p:embed/>
                </p:oleObj>
              </mc:Choice>
              <mc:Fallback>
                <p:oleObj name="Equation" r:id="rId4" imgW="520474"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533878"/>
                        <a:ext cx="1182786" cy="559135"/>
                      </a:xfrm>
                      <a:prstGeom prst="rect">
                        <a:avLst/>
                      </a:prstGeom>
                      <a:noFill/>
                    </p:spPr>
                  </p:pic>
                </p:oleObj>
              </mc:Fallback>
            </mc:AlternateContent>
          </a:graphicData>
        </a:graphic>
      </p:graphicFrame>
      <p:sp>
        <p:nvSpPr>
          <p:cNvPr id="6" name="TextBox 5"/>
          <p:cNvSpPr txBox="1"/>
          <p:nvPr/>
        </p:nvSpPr>
        <p:spPr>
          <a:xfrm>
            <a:off x="514134" y="6107668"/>
            <a:ext cx="6970253" cy="369332"/>
          </a:xfrm>
          <a:prstGeom prst="rect">
            <a:avLst/>
          </a:prstGeom>
          <a:noFill/>
        </p:spPr>
        <p:txBody>
          <a:bodyPr wrap="none" rtlCol="0">
            <a:spAutoFit/>
          </a:bodyPr>
          <a:lstStyle/>
          <a:p>
            <a:r>
              <a:rPr lang="en-US" dirty="0">
                <a:latin typeface="Arial" pitchFamily="34" charset="0"/>
                <a:cs typeface="Arial" pitchFamily="34" charset="0"/>
              </a:rPr>
              <a:t>Rudnick and </a:t>
            </a:r>
            <a:r>
              <a:rPr lang="en-US" dirty="0" err="1" smtClean="0">
                <a:latin typeface="Arial" pitchFamily="34" charset="0"/>
                <a:cs typeface="Arial" pitchFamily="34" charset="0"/>
              </a:rPr>
              <a:t>Gao</a:t>
            </a:r>
            <a:r>
              <a:rPr lang="en-US" dirty="0" smtClean="0">
                <a:latin typeface="Arial" pitchFamily="34" charset="0"/>
                <a:cs typeface="Arial" pitchFamily="34" charset="0"/>
              </a:rPr>
              <a:t> (2003) </a:t>
            </a:r>
            <a:r>
              <a:rPr lang="en-US" sz="1600" u="sng" dirty="0" smtClean="0">
                <a:latin typeface="Arial" pitchFamily="34" charset="0"/>
                <a:cs typeface="Arial" pitchFamily="34" charset="0"/>
              </a:rPr>
              <a:t>Treatise of Geochemistry</a:t>
            </a:r>
            <a:r>
              <a:rPr lang="en-US" sz="1600" dirty="0" smtClean="0">
                <a:latin typeface="Arial" pitchFamily="34" charset="0"/>
                <a:cs typeface="Arial" pitchFamily="34" charset="0"/>
              </a:rPr>
              <a:t>                 </a:t>
            </a:r>
            <a:r>
              <a:rPr lang="en-US" dirty="0" smtClean="0">
                <a:latin typeface="Arial" pitchFamily="34" charset="0"/>
                <a:cs typeface="Arial" pitchFamily="34" charset="0"/>
              </a:rPr>
              <a:t>1.3 </a:t>
            </a:r>
            <a:r>
              <a:rPr lang="en-US" dirty="0" smtClean="0">
                <a:latin typeface="Symbol" pitchFamily="18" charset="2"/>
                <a:cs typeface="Arial" pitchFamily="34" charset="0"/>
              </a:rPr>
              <a:t>m</a:t>
            </a:r>
            <a:r>
              <a:rPr lang="en-US" dirty="0" smtClean="0">
                <a:latin typeface="Arial" pitchFamily="34" charset="0"/>
                <a:cs typeface="Arial" pitchFamily="34" charset="0"/>
              </a:rPr>
              <a:t>g/g</a:t>
            </a:r>
            <a:endParaRPr lang="en-US" dirty="0">
              <a:latin typeface="Arial" pitchFamily="34" charset="0"/>
              <a:cs typeface="Arial" pitchFamily="34" charset="0"/>
            </a:endParaRPr>
          </a:p>
        </p:txBody>
      </p:sp>
      <p:sp>
        <p:nvSpPr>
          <p:cNvPr id="7" name="Rectangle 6"/>
          <p:cNvSpPr/>
          <p:nvPr/>
        </p:nvSpPr>
        <p:spPr bwMode="auto">
          <a:xfrm>
            <a:off x="3464560" y="723900"/>
            <a:ext cx="1220877" cy="477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3861710" y="537865"/>
            <a:ext cx="1792478" cy="523220"/>
          </a:xfrm>
          <a:prstGeom prst="rect">
            <a:avLst/>
          </a:prstGeom>
          <a:noFill/>
        </p:spPr>
        <p:txBody>
          <a:bodyPr wrap="none" rtlCol="0">
            <a:spAutoFit/>
          </a:bodyPr>
          <a:lstStyle/>
          <a:p>
            <a:r>
              <a:rPr lang="en-US" sz="2800" b="1" dirty="0" smtClean="0">
                <a:solidFill>
                  <a:srgbClr val="FF0000"/>
                </a:solidFill>
              </a:rPr>
              <a:t>U</a:t>
            </a:r>
            <a:r>
              <a:rPr lang="en-US" sz="2800" b="1" baseline="-25000" dirty="0" smtClean="0">
                <a:solidFill>
                  <a:srgbClr val="FF0000"/>
                </a:solidFill>
              </a:rPr>
              <a:t>MCC    </a:t>
            </a:r>
            <a:r>
              <a:rPr lang="en-US" sz="1400" b="1" dirty="0" smtClean="0">
                <a:solidFill>
                  <a:srgbClr val="FF0000"/>
                </a:solidFill>
              </a:rPr>
              <a:t> (</a:t>
            </a:r>
            <a:r>
              <a:rPr lang="en-US" sz="1400" b="1" dirty="0" smtClean="0">
                <a:solidFill>
                  <a:srgbClr val="FF0000"/>
                </a:solidFill>
                <a:latin typeface="Symbol" panose="05050102010706020507" pitchFamily="18" charset="2"/>
              </a:rPr>
              <a:t>m</a:t>
            </a:r>
            <a:r>
              <a:rPr lang="en-US" sz="1400" b="1" dirty="0" smtClean="0">
                <a:solidFill>
                  <a:srgbClr val="FF0000"/>
                </a:solidFill>
              </a:rPr>
              <a:t>g/g)</a:t>
            </a:r>
            <a:endParaRPr lang="en-US" sz="1400" b="1" dirty="0">
              <a:solidFill>
                <a:srgbClr val="FF0000"/>
              </a:solidFill>
            </a:endParaRPr>
          </a:p>
        </p:txBody>
      </p:sp>
      <p:grpSp>
        <p:nvGrpSpPr>
          <p:cNvPr id="9" name="Group 8"/>
          <p:cNvGrpSpPr/>
          <p:nvPr/>
        </p:nvGrpSpPr>
        <p:grpSpPr>
          <a:xfrm>
            <a:off x="2062328" y="1696285"/>
            <a:ext cx="5642123" cy="1483010"/>
            <a:chOff x="2062328" y="1696285"/>
            <a:chExt cx="5642123" cy="1483010"/>
          </a:xfrm>
        </p:grpSpPr>
        <p:sp>
          <p:nvSpPr>
            <p:cNvPr id="11" name="5-Point Star 10"/>
            <p:cNvSpPr/>
            <p:nvPr/>
          </p:nvSpPr>
          <p:spPr bwMode="auto">
            <a:xfrm>
              <a:off x="6177451" y="2461229"/>
              <a:ext cx="533400" cy="533400"/>
            </a:xfrm>
            <a:prstGeom prst="star5">
              <a:avLst/>
            </a:prstGeom>
            <a:solidFill>
              <a:srgbClr val="06D214"/>
            </a:solidFill>
            <a:ln>
              <a:solidFill>
                <a:srgbClr val="D1261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5-Point Star 11"/>
            <p:cNvSpPr/>
            <p:nvPr/>
          </p:nvSpPr>
          <p:spPr bwMode="auto">
            <a:xfrm>
              <a:off x="2475262" y="2051525"/>
              <a:ext cx="308135" cy="308135"/>
            </a:xfrm>
            <a:prstGeom prst="star5">
              <a:avLst/>
            </a:prstGeom>
            <a:solidFill>
              <a:srgbClr val="0000FF">
                <a:alpha val="6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5-Point Star 12"/>
            <p:cNvSpPr/>
            <p:nvPr/>
          </p:nvSpPr>
          <p:spPr bwMode="auto">
            <a:xfrm>
              <a:off x="4431350" y="2307161"/>
              <a:ext cx="308135" cy="308135"/>
            </a:xfrm>
            <a:prstGeom prst="star5">
              <a:avLst/>
            </a:prstGeom>
            <a:solidFill>
              <a:srgbClr val="0000FF">
                <a:alpha val="6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5-Point Star 13"/>
            <p:cNvSpPr/>
            <p:nvPr/>
          </p:nvSpPr>
          <p:spPr bwMode="auto">
            <a:xfrm>
              <a:off x="6937875" y="2309575"/>
              <a:ext cx="308135" cy="308135"/>
            </a:xfrm>
            <a:prstGeom prst="star5">
              <a:avLst/>
            </a:prstGeom>
            <a:solidFill>
              <a:srgbClr val="0000FF">
                <a:alpha val="6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62328" y="1696285"/>
              <a:ext cx="825867" cy="369332"/>
            </a:xfrm>
            <a:prstGeom prst="rect">
              <a:avLst/>
            </a:prstGeom>
            <a:solidFill>
              <a:schemeClr val="bg1"/>
            </a:solidFill>
          </p:spPr>
          <p:txBody>
            <a:bodyPr wrap="none" rtlCol="0">
              <a:spAutoFit/>
            </a:bodyPr>
            <a:lstStyle/>
            <a:p>
              <a:pPr algn="ctr"/>
              <a:r>
                <a:rPr lang="en-US" dirty="0" smtClean="0"/>
                <a:t>SNO+</a:t>
              </a:r>
              <a:endParaRPr lang="en-US" dirty="0"/>
            </a:p>
          </p:txBody>
        </p:sp>
        <p:sp>
          <p:nvSpPr>
            <p:cNvPr id="15" name="TextBox 14"/>
            <p:cNvSpPr txBox="1"/>
            <p:nvPr/>
          </p:nvSpPr>
          <p:spPr>
            <a:xfrm>
              <a:off x="7246010" y="2028677"/>
              <a:ext cx="458441" cy="369332"/>
            </a:xfrm>
            <a:prstGeom prst="rect">
              <a:avLst/>
            </a:prstGeom>
            <a:solidFill>
              <a:schemeClr val="bg1"/>
            </a:solidFill>
          </p:spPr>
          <p:txBody>
            <a:bodyPr wrap="none" rtlCol="0">
              <a:spAutoFit/>
            </a:bodyPr>
            <a:lstStyle/>
            <a:p>
              <a:pPr algn="ctr"/>
              <a:r>
                <a:rPr lang="en-US" dirty="0" smtClean="0"/>
                <a:t>KL</a:t>
              </a:r>
              <a:endParaRPr lang="en-US" dirty="0"/>
            </a:p>
          </p:txBody>
        </p:sp>
        <p:sp>
          <p:nvSpPr>
            <p:cNvPr id="16" name="TextBox 15"/>
            <p:cNvSpPr txBox="1"/>
            <p:nvPr/>
          </p:nvSpPr>
          <p:spPr>
            <a:xfrm>
              <a:off x="4722409" y="2084516"/>
              <a:ext cx="492593" cy="369332"/>
            </a:xfrm>
            <a:prstGeom prst="rect">
              <a:avLst/>
            </a:prstGeom>
            <a:solidFill>
              <a:schemeClr val="bg1"/>
            </a:solidFill>
          </p:spPr>
          <p:txBody>
            <a:bodyPr wrap="none" rtlCol="0">
              <a:spAutoFit/>
            </a:bodyPr>
            <a:lstStyle/>
            <a:p>
              <a:pPr algn="ctr"/>
              <a:r>
                <a:rPr lang="en-US" dirty="0" smtClean="0"/>
                <a:t>BX</a:t>
              </a:r>
              <a:endParaRPr lang="en-US" dirty="0"/>
            </a:p>
          </p:txBody>
        </p:sp>
        <p:sp>
          <p:nvSpPr>
            <p:cNvPr id="17" name="TextBox 16"/>
            <p:cNvSpPr txBox="1"/>
            <p:nvPr/>
          </p:nvSpPr>
          <p:spPr>
            <a:xfrm>
              <a:off x="5842617" y="2809963"/>
              <a:ext cx="449875" cy="369332"/>
            </a:xfrm>
            <a:prstGeom prst="rect">
              <a:avLst/>
            </a:prstGeom>
            <a:solidFill>
              <a:schemeClr val="bg1"/>
            </a:solidFill>
          </p:spPr>
          <p:txBody>
            <a:bodyPr wrap="none" rtlCol="0">
              <a:spAutoFit/>
            </a:bodyPr>
            <a:lstStyle/>
            <a:p>
              <a:pPr algn="ctr"/>
              <a:r>
                <a:rPr lang="en-US" dirty="0" smtClean="0"/>
                <a:t>JP</a:t>
              </a:r>
              <a:endParaRPr lang="en-US" dirty="0"/>
            </a:p>
          </p:txBody>
        </p:sp>
      </p:grpSp>
    </p:spTree>
    <p:extLst>
      <p:ext uri="{BB962C8B-B14F-4D97-AF65-F5344CB8AC3E}">
        <p14:creationId xmlns:p14="http://schemas.microsoft.com/office/powerpoint/2010/main" val="354887563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e_geonu_flux_yuhua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557" y="1532741"/>
            <a:ext cx="5993732" cy="4980707"/>
          </a:xfrm>
          <a:prstGeom prst="rect">
            <a:avLst/>
          </a:prstGeom>
        </p:spPr>
      </p:pic>
      <p:sp>
        <p:nvSpPr>
          <p:cNvPr id="4" name="TextBox 3"/>
          <p:cNvSpPr txBox="1"/>
          <p:nvPr/>
        </p:nvSpPr>
        <p:spPr>
          <a:xfrm>
            <a:off x="710714" y="277127"/>
            <a:ext cx="7807863" cy="1200329"/>
          </a:xfrm>
          <a:prstGeom prst="rect">
            <a:avLst/>
          </a:prstGeom>
          <a:noFill/>
        </p:spPr>
        <p:txBody>
          <a:bodyPr wrap="square" rtlCol="0">
            <a:spAutoFit/>
          </a:bodyPr>
          <a:lstStyle/>
          <a:p>
            <a:pPr algn="ctr"/>
            <a:r>
              <a:rPr lang="en-US" sz="3600" dirty="0" smtClean="0"/>
              <a:t>Predicted Global geoneutrino flux based on our new Reference Model</a:t>
            </a:r>
            <a:endParaRPr lang="en-US" sz="3600" dirty="0"/>
          </a:p>
        </p:txBody>
      </p:sp>
      <p:sp>
        <p:nvSpPr>
          <p:cNvPr id="6" name="TextBox 5"/>
          <p:cNvSpPr txBox="1"/>
          <p:nvPr/>
        </p:nvSpPr>
        <p:spPr>
          <a:xfrm>
            <a:off x="157969" y="6461757"/>
            <a:ext cx="5108370" cy="307777"/>
          </a:xfrm>
          <a:prstGeom prst="rect">
            <a:avLst/>
          </a:prstGeom>
          <a:noFill/>
        </p:spPr>
        <p:txBody>
          <a:bodyPr wrap="none" rtlCol="0">
            <a:spAutoFit/>
          </a:bodyPr>
          <a:lstStyle/>
          <a:p>
            <a:r>
              <a:rPr lang="en-US" sz="1400" i="1" dirty="0" smtClean="0"/>
              <a:t> </a:t>
            </a:r>
            <a:r>
              <a:rPr lang="en-US" sz="1400" i="1" dirty="0" smtClean="0">
                <a:solidFill>
                  <a:srgbClr val="000000"/>
                </a:solidFill>
              </a:rPr>
              <a:t>Huang </a:t>
            </a:r>
            <a:r>
              <a:rPr lang="en-US" sz="1400" i="1" dirty="0" smtClean="0"/>
              <a:t>et </a:t>
            </a:r>
            <a:r>
              <a:rPr lang="en-US" sz="1400" i="1" dirty="0"/>
              <a:t>al (</a:t>
            </a:r>
            <a:r>
              <a:rPr lang="en-US" sz="1400" i="1" dirty="0" smtClean="0"/>
              <a:t>2013) G-cubed, 14:6, </a:t>
            </a:r>
            <a:r>
              <a:rPr lang="fr-FR" sz="1400" b="1" i="1" dirty="0" smtClean="0">
                <a:hlinkClick r:id="rId3" action="ppaction://hlinkfile"/>
              </a:rPr>
              <a:t>doi:10.1002/ggge.20129</a:t>
            </a:r>
            <a:r>
              <a:rPr lang="en-US" sz="1400" b="1" i="1" dirty="0"/>
              <a:t> </a:t>
            </a:r>
            <a:endParaRPr lang="en-US" sz="1400" i="1" dirty="0"/>
          </a:p>
        </p:txBody>
      </p:sp>
    </p:spTree>
    <p:extLst>
      <p:ext uri="{BB962C8B-B14F-4D97-AF65-F5344CB8AC3E}">
        <p14:creationId xmlns:p14="http://schemas.microsoft.com/office/powerpoint/2010/main" val="38613371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arge_and_detector"/>
          <p:cNvPicPr>
            <a:picLocks noChangeAspect="1" noChangeArrowheads="1"/>
          </p:cNvPicPr>
          <p:nvPr/>
        </p:nvPicPr>
        <p:blipFill>
          <a:blip r:embed="rId2"/>
          <a:srcRect/>
          <a:stretch>
            <a:fillRect/>
          </a:stretch>
        </p:blipFill>
        <p:spPr bwMode="auto">
          <a:xfrm>
            <a:off x="930324" y="4429178"/>
            <a:ext cx="5431378" cy="2428821"/>
          </a:xfrm>
          <a:prstGeom prst="rect">
            <a:avLst/>
          </a:prstGeom>
          <a:noFill/>
          <a:ln w="9525">
            <a:noFill/>
            <a:miter lim="800000"/>
            <a:headEnd/>
            <a:tailEnd/>
          </a:ln>
        </p:spPr>
      </p:pic>
      <p:sp>
        <p:nvSpPr>
          <p:cNvPr id="3" name="Rectangle 10"/>
          <p:cNvSpPr>
            <a:spLocks noChangeArrowheads="1"/>
          </p:cNvSpPr>
          <p:nvPr/>
        </p:nvSpPr>
        <p:spPr bwMode="auto">
          <a:xfrm>
            <a:off x="343303" y="3909664"/>
            <a:ext cx="2479540" cy="1815882"/>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800" b="1" dirty="0" err="1" smtClean="0">
                <a:solidFill>
                  <a:srgbClr val="000000"/>
                </a:solidFill>
              </a:rPr>
              <a:t>Hanohano</a:t>
            </a:r>
            <a:endParaRPr lang="en-US" sz="2800" b="1" dirty="0">
              <a:solidFill>
                <a:srgbClr val="000000"/>
              </a:solidFill>
            </a:endParaRPr>
          </a:p>
          <a:p>
            <a:pPr defTabSz="914400" fontAlgn="base">
              <a:spcBef>
                <a:spcPct val="0"/>
              </a:spcBef>
              <a:spcAft>
                <a:spcPct val="0"/>
              </a:spcAft>
            </a:pPr>
            <a:r>
              <a:rPr lang="en-US" sz="2800" b="1" dirty="0" smtClean="0">
                <a:solidFill>
                  <a:srgbClr val="FF0000"/>
                </a:solidFill>
              </a:rPr>
              <a:t>International </a:t>
            </a:r>
            <a:endParaRPr lang="en-US" sz="2800" b="1" dirty="0">
              <a:solidFill>
                <a:srgbClr val="FF0000"/>
              </a:solidFill>
            </a:endParaRPr>
          </a:p>
          <a:p>
            <a:pPr defTabSz="914400" fontAlgn="base">
              <a:spcBef>
                <a:spcPct val="0"/>
              </a:spcBef>
              <a:spcAft>
                <a:spcPct val="0"/>
              </a:spcAft>
            </a:pPr>
            <a:r>
              <a:rPr lang="en-US" sz="2800" b="1" dirty="0">
                <a:solidFill>
                  <a:srgbClr val="000000"/>
                </a:solidFill>
              </a:rPr>
              <a:t> ocean-based </a:t>
            </a:r>
            <a:endParaRPr lang="en-US" sz="2800" b="1" dirty="0" smtClean="0">
              <a:solidFill>
                <a:srgbClr val="000000"/>
              </a:solidFill>
            </a:endParaRPr>
          </a:p>
          <a:p>
            <a:pPr defTabSz="914400" fontAlgn="base">
              <a:spcBef>
                <a:spcPct val="0"/>
              </a:spcBef>
              <a:spcAft>
                <a:spcPct val="0"/>
              </a:spcAft>
            </a:pPr>
            <a:r>
              <a:rPr lang="en-US" sz="2800" b="1" dirty="0" smtClean="0">
                <a:solidFill>
                  <a:srgbClr val="000000"/>
                </a:solidFill>
              </a:rPr>
              <a:t>(</a:t>
            </a:r>
            <a:r>
              <a:rPr lang="en-US" sz="2800" b="1" dirty="0">
                <a:solidFill>
                  <a:srgbClr val="0000FF"/>
                </a:solidFill>
              </a:rPr>
              <a:t>1</a:t>
            </a:r>
            <a:r>
              <a:rPr lang="en-US" sz="2800" b="1" dirty="0" smtClean="0">
                <a:solidFill>
                  <a:srgbClr val="0000FF"/>
                </a:solidFill>
              </a:rPr>
              <a:t>0kt</a:t>
            </a:r>
            <a:r>
              <a:rPr lang="en-US" sz="2800" b="1" dirty="0">
                <a:solidFill>
                  <a:srgbClr val="000000"/>
                </a:solidFill>
              </a:rPr>
              <a:t>)</a:t>
            </a:r>
          </a:p>
        </p:txBody>
      </p:sp>
      <p:pic>
        <p:nvPicPr>
          <p:cNvPr id="4" name="Picture 11" descr="LENA"/>
          <p:cNvPicPr>
            <a:picLocks noChangeAspect="1" noChangeArrowheads="1"/>
          </p:cNvPicPr>
          <p:nvPr/>
        </p:nvPicPr>
        <p:blipFill>
          <a:blip r:embed="rId3"/>
          <a:srcRect/>
          <a:stretch>
            <a:fillRect/>
          </a:stretch>
        </p:blipFill>
        <p:spPr bwMode="auto">
          <a:xfrm>
            <a:off x="227715" y="228206"/>
            <a:ext cx="2758479" cy="3514056"/>
          </a:xfrm>
          <a:prstGeom prst="rect">
            <a:avLst/>
          </a:prstGeom>
          <a:noFill/>
          <a:ln w="9525">
            <a:noFill/>
            <a:miter lim="800000"/>
            <a:headEnd/>
            <a:tailEnd/>
          </a:ln>
        </p:spPr>
      </p:pic>
      <p:sp>
        <p:nvSpPr>
          <p:cNvPr id="5" name="Rectangle 12"/>
          <p:cNvSpPr>
            <a:spLocks noChangeArrowheads="1"/>
          </p:cNvSpPr>
          <p:nvPr/>
        </p:nvSpPr>
        <p:spPr bwMode="auto">
          <a:xfrm>
            <a:off x="3100474" y="229557"/>
            <a:ext cx="1261884" cy="1384995"/>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800" b="1" dirty="0" smtClean="0">
                <a:solidFill>
                  <a:srgbClr val="000000"/>
                </a:solidFill>
              </a:rPr>
              <a:t>LENA,</a:t>
            </a:r>
          </a:p>
          <a:p>
            <a:pPr algn="ctr" defTabSz="914400" fontAlgn="base">
              <a:spcBef>
                <a:spcPct val="0"/>
              </a:spcBef>
              <a:spcAft>
                <a:spcPct val="0"/>
              </a:spcAft>
            </a:pPr>
            <a:r>
              <a:rPr lang="en-US" sz="2800" b="1" dirty="0" smtClean="0">
                <a:solidFill>
                  <a:srgbClr val="000000"/>
                </a:solidFill>
              </a:rPr>
              <a:t>EU</a:t>
            </a:r>
          </a:p>
          <a:p>
            <a:pPr algn="ctr" defTabSz="914400" fontAlgn="base">
              <a:spcBef>
                <a:spcPct val="0"/>
              </a:spcBef>
              <a:spcAft>
                <a:spcPct val="0"/>
              </a:spcAft>
            </a:pPr>
            <a:r>
              <a:rPr lang="en-US" sz="2800" b="1" dirty="0" smtClean="0">
                <a:solidFill>
                  <a:srgbClr val="000000"/>
                </a:solidFill>
              </a:rPr>
              <a:t>(</a:t>
            </a:r>
            <a:r>
              <a:rPr lang="en-US" sz="2800" b="1" dirty="0" smtClean="0">
                <a:solidFill>
                  <a:srgbClr val="0000FF"/>
                </a:solidFill>
              </a:rPr>
              <a:t>50kt</a:t>
            </a:r>
            <a:r>
              <a:rPr lang="en-US" sz="2800" b="1" dirty="0" smtClean="0">
                <a:solidFill>
                  <a:srgbClr val="000000"/>
                </a:solidFill>
              </a:rPr>
              <a:t>)</a:t>
            </a:r>
          </a:p>
        </p:txBody>
      </p:sp>
      <p:sp>
        <p:nvSpPr>
          <p:cNvPr id="6" name="Rectangle 12"/>
          <p:cNvSpPr>
            <a:spLocks noChangeArrowheads="1"/>
          </p:cNvSpPr>
          <p:nvPr/>
        </p:nvSpPr>
        <p:spPr bwMode="auto">
          <a:xfrm>
            <a:off x="3961589" y="2140017"/>
            <a:ext cx="1183337" cy="1384995"/>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800" b="1" dirty="0" smtClean="0">
                <a:solidFill>
                  <a:srgbClr val="000000"/>
                </a:solidFill>
              </a:rPr>
              <a:t>JUNO</a:t>
            </a:r>
          </a:p>
          <a:p>
            <a:pPr algn="ctr" defTabSz="914400" fontAlgn="base">
              <a:spcBef>
                <a:spcPct val="0"/>
              </a:spcBef>
              <a:spcAft>
                <a:spcPct val="0"/>
              </a:spcAft>
            </a:pPr>
            <a:r>
              <a:rPr lang="en-US" sz="2800" b="1" dirty="0" smtClean="0">
                <a:solidFill>
                  <a:srgbClr val="000000"/>
                </a:solidFill>
              </a:rPr>
              <a:t>China</a:t>
            </a:r>
          </a:p>
          <a:p>
            <a:pPr algn="ctr" defTabSz="914400" fontAlgn="base">
              <a:spcBef>
                <a:spcPct val="0"/>
              </a:spcBef>
              <a:spcAft>
                <a:spcPct val="0"/>
              </a:spcAft>
            </a:pPr>
            <a:r>
              <a:rPr lang="en-US" sz="2800" b="1" dirty="0" smtClean="0">
                <a:solidFill>
                  <a:srgbClr val="000000"/>
                </a:solidFill>
              </a:rPr>
              <a:t>(</a:t>
            </a:r>
            <a:r>
              <a:rPr lang="en-US" sz="2800" b="1" dirty="0" smtClean="0">
                <a:solidFill>
                  <a:srgbClr val="0000FF"/>
                </a:solidFill>
              </a:rPr>
              <a:t>20kt</a:t>
            </a:r>
            <a:r>
              <a:rPr lang="en-US" sz="2800" b="1" dirty="0" smtClean="0">
                <a:solidFill>
                  <a:srgbClr val="000000"/>
                </a:solidFill>
              </a:rPr>
              <a:t>)</a:t>
            </a:r>
          </a:p>
        </p:txBody>
      </p:sp>
      <p:sp>
        <p:nvSpPr>
          <p:cNvPr id="8" name="TextBox 7"/>
          <p:cNvSpPr txBox="1"/>
          <p:nvPr/>
        </p:nvSpPr>
        <p:spPr>
          <a:xfrm>
            <a:off x="4908703" y="29244"/>
            <a:ext cx="3069320" cy="1446550"/>
          </a:xfrm>
          <a:prstGeom prst="rect">
            <a:avLst/>
          </a:prstGeom>
          <a:noFill/>
        </p:spPr>
        <p:txBody>
          <a:bodyPr wrap="none" rtlCol="0">
            <a:spAutoFit/>
          </a:bodyPr>
          <a:lstStyle/>
          <a:p>
            <a:pPr algn="ctr"/>
            <a:r>
              <a:rPr lang="en-US" sz="4400" b="1" dirty="0" smtClean="0">
                <a:solidFill>
                  <a:srgbClr val="3366FF"/>
                </a:solidFill>
              </a:rPr>
              <a:t>Future</a:t>
            </a:r>
          </a:p>
          <a:p>
            <a:pPr algn="ctr"/>
            <a:r>
              <a:rPr lang="en-US" sz="4400" b="1" dirty="0" smtClean="0">
                <a:solidFill>
                  <a:srgbClr val="3366FF"/>
                </a:solidFill>
              </a:rPr>
              <a:t>detectors?</a:t>
            </a:r>
            <a:endParaRPr lang="en-US" sz="4400" b="1" dirty="0">
              <a:solidFill>
                <a:srgbClr val="3366FF"/>
              </a:solidFill>
            </a:endParaRPr>
          </a:p>
        </p:txBody>
      </p:sp>
      <p:pic>
        <p:nvPicPr>
          <p:cNvPr id="9"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927" y="1614553"/>
            <a:ext cx="3994788" cy="411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5591" y="458600"/>
            <a:ext cx="3277506" cy="2800767"/>
          </a:xfrm>
          <a:prstGeom prst="rect">
            <a:avLst/>
          </a:prstGeom>
          <a:solidFill>
            <a:srgbClr val="FFFFFF"/>
          </a:solidFill>
          <a:ln>
            <a:solidFill>
              <a:srgbClr val="0000FF"/>
            </a:solidFill>
          </a:ln>
        </p:spPr>
        <p:txBody>
          <a:bodyPr wrap="none" rtlCol="0">
            <a:spAutoFit/>
          </a:bodyPr>
          <a:lstStyle/>
          <a:p>
            <a:r>
              <a:rPr lang="en-US" sz="1200" dirty="0">
                <a:solidFill>
                  <a:srgbClr val="FF0000"/>
                </a:solidFill>
              </a:rPr>
              <a:t> </a:t>
            </a:r>
            <a:r>
              <a:rPr lang="en-US" sz="7200" dirty="0" err="1" smtClean="0">
                <a:solidFill>
                  <a:srgbClr val="FF0000"/>
                </a:solidFill>
              </a:rPr>
              <a:t>JinPing</a:t>
            </a:r>
            <a:endParaRPr lang="en-US" sz="7200" dirty="0" smtClean="0">
              <a:solidFill>
                <a:srgbClr val="FF0000"/>
              </a:solidFill>
            </a:endParaRPr>
          </a:p>
          <a:p>
            <a:r>
              <a:rPr lang="en-US" sz="3200" i="1" dirty="0" smtClean="0">
                <a:solidFill>
                  <a:srgbClr val="FF0000"/>
                </a:solidFill>
              </a:rPr>
              <a:t> next generation</a:t>
            </a:r>
          </a:p>
          <a:p>
            <a:pPr indent="1588"/>
            <a:endParaRPr lang="en-US" sz="2400" dirty="0">
              <a:solidFill>
                <a:srgbClr val="FF0000"/>
              </a:solidFill>
            </a:endParaRPr>
          </a:p>
          <a:p>
            <a:pPr indent="1588">
              <a:buFontTx/>
              <a:buChar char="-"/>
            </a:pPr>
            <a:r>
              <a:rPr lang="en-US" sz="2400" dirty="0" smtClean="0">
                <a:solidFill>
                  <a:srgbClr val="FF0000"/>
                </a:solidFill>
              </a:rPr>
              <a:t> many small detectors</a:t>
            </a:r>
          </a:p>
          <a:p>
            <a:pPr indent="1588">
              <a:buFontTx/>
              <a:buChar char="-"/>
            </a:pPr>
            <a:r>
              <a:rPr lang="en-US" sz="2400" dirty="0" smtClean="0">
                <a:solidFill>
                  <a:srgbClr val="FF0000"/>
                </a:solidFill>
              </a:rPr>
              <a:t> one big one?</a:t>
            </a:r>
            <a:endParaRPr lang="en-US" sz="2400" dirty="0">
              <a:solidFill>
                <a:srgbClr val="FF0000"/>
              </a:solidFill>
            </a:endParaRPr>
          </a:p>
        </p:txBody>
      </p:sp>
    </p:spTree>
    <p:extLst>
      <p:ext uri="{BB962C8B-B14F-4D97-AF65-F5344CB8AC3E}">
        <p14:creationId xmlns:p14="http://schemas.microsoft.com/office/powerpoint/2010/main" val="381011695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613720" y="3688223"/>
            <a:ext cx="3842137" cy="2950761"/>
          </a:xfrm>
          <a:prstGeom prst="rect">
            <a:avLst/>
          </a:prstGeom>
        </p:spPr>
      </p:pic>
      <p:sp>
        <p:nvSpPr>
          <p:cNvPr id="4" name="TextBox 3"/>
          <p:cNvSpPr txBox="1"/>
          <p:nvPr/>
        </p:nvSpPr>
        <p:spPr>
          <a:xfrm>
            <a:off x="698146" y="-68177"/>
            <a:ext cx="7609776" cy="769441"/>
          </a:xfrm>
          <a:prstGeom prst="rect">
            <a:avLst/>
          </a:prstGeom>
          <a:noFill/>
        </p:spPr>
        <p:txBody>
          <a:bodyPr wrap="none" rtlCol="0">
            <a:spAutoFit/>
          </a:bodyPr>
          <a:lstStyle/>
          <a:p>
            <a:r>
              <a:rPr lang="en-US" sz="4400" dirty="0" err="1" smtClean="0"/>
              <a:t>JinPing</a:t>
            </a:r>
            <a:r>
              <a:rPr lang="en-US" sz="4400" dirty="0" smtClean="0"/>
              <a:t> </a:t>
            </a:r>
            <a:r>
              <a:rPr lang="en-US" sz="4400" dirty="0" err="1" smtClean="0"/>
              <a:t>Geoneutrino</a:t>
            </a:r>
            <a:r>
              <a:rPr lang="en-US" sz="4400" dirty="0" smtClean="0"/>
              <a:t> Detector</a:t>
            </a:r>
            <a:endParaRPr lang="en-US" sz="4400" dirty="0"/>
          </a:p>
        </p:txBody>
      </p:sp>
      <p:pic>
        <p:nvPicPr>
          <p:cNvPr id="3" name="Picture 2"/>
          <p:cNvPicPr>
            <a:picLocks noChangeAspect="1"/>
          </p:cNvPicPr>
          <p:nvPr/>
        </p:nvPicPr>
        <p:blipFill>
          <a:blip r:embed="rId3"/>
          <a:stretch>
            <a:fillRect/>
          </a:stretch>
        </p:blipFill>
        <p:spPr>
          <a:xfrm>
            <a:off x="4228199" y="701264"/>
            <a:ext cx="4514704" cy="3340476"/>
          </a:xfrm>
          <a:prstGeom prst="rect">
            <a:avLst/>
          </a:prstGeom>
        </p:spPr>
      </p:pic>
      <p:grpSp>
        <p:nvGrpSpPr>
          <p:cNvPr id="18" name="Group 17"/>
          <p:cNvGrpSpPr/>
          <p:nvPr/>
        </p:nvGrpSpPr>
        <p:grpSpPr>
          <a:xfrm>
            <a:off x="4559639" y="2839509"/>
            <a:ext cx="4478657" cy="3977961"/>
            <a:chOff x="4559639" y="2839509"/>
            <a:chExt cx="4478657" cy="3977961"/>
          </a:xfrm>
        </p:grpSpPr>
        <p:pic>
          <p:nvPicPr>
            <p:cNvPr id="2" name="Picture 1"/>
            <p:cNvPicPr>
              <a:picLocks noChangeAspect="1"/>
            </p:cNvPicPr>
            <p:nvPr/>
          </p:nvPicPr>
          <p:blipFill>
            <a:blip r:embed="rId4"/>
            <a:stretch>
              <a:fillRect/>
            </a:stretch>
          </p:blipFill>
          <p:spPr>
            <a:xfrm>
              <a:off x="4559639" y="3593653"/>
              <a:ext cx="4478657" cy="3223817"/>
            </a:xfrm>
            <a:prstGeom prst="rect">
              <a:avLst/>
            </a:prstGeom>
          </p:spPr>
        </p:pic>
        <p:sp>
          <p:nvSpPr>
            <p:cNvPr id="13" name="5-Point Star 12"/>
            <p:cNvSpPr/>
            <p:nvPr/>
          </p:nvSpPr>
          <p:spPr bwMode="auto">
            <a:xfrm>
              <a:off x="7774522" y="2839509"/>
              <a:ext cx="533400" cy="533400"/>
            </a:xfrm>
            <a:prstGeom prst="star5">
              <a:avLst/>
            </a:prstGeom>
            <a:solidFill>
              <a:srgbClr val="06D214"/>
            </a:solidFill>
            <a:ln>
              <a:solidFill>
                <a:srgbClr val="D1261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5" name="Straight Connector 14"/>
            <p:cNvCxnSpPr>
              <a:stCxn id="13" idx="1"/>
            </p:cNvCxnSpPr>
            <p:nvPr/>
          </p:nvCxnSpPr>
          <p:spPr bwMode="auto">
            <a:xfrm flipH="1">
              <a:off x="4559639" y="3043249"/>
              <a:ext cx="3214884" cy="5504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13" idx="4"/>
            </p:cNvCxnSpPr>
            <p:nvPr/>
          </p:nvCxnSpPr>
          <p:spPr bwMode="auto">
            <a:xfrm>
              <a:off x="8307921" y="3043249"/>
              <a:ext cx="596247" cy="64497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9" name="Picture 18"/>
          <p:cNvPicPr>
            <a:picLocks noChangeAspect="1"/>
          </p:cNvPicPr>
          <p:nvPr/>
        </p:nvPicPr>
        <p:blipFill>
          <a:blip r:embed="rId5"/>
          <a:stretch>
            <a:fillRect/>
          </a:stretch>
        </p:blipFill>
        <p:spPr>
          <a:xfrm>
            <a:off x="-67560" y="1389316"/>
            <a:ext cx="4681280" cy="3967186"/>
          </a:xfrm>
          <a:prstGeom prst="rect">
            <a:avLst/>
          </a:prstGeom>
        </p:spPr>
      </p:pic>
      <p:sp>
        <p:nvSpPr>
          <p:cNvPr id="22" name="TextBox 21"/>
          <p:cNvSpPr txBox="1"/>
          <p:nvPr/>
        </p:nvSpPr>
        <p:spPr>
          <a:xfrm>
            <a:off x="135148" y="5383522"/>
            <a:ext cx="4467890" cy="1200329"/>
          </a:xfrm>
          <a:prstGeom prst="rect">
            <a:avLst/>
          </a:prstGeom>
          <a:noFill/>
        </p:spPr>
        <p:txBody>
          <a:bodyPr wrap="none" rtlCol="0">
            <a:spAutoFit/>
          </a:bodyPr>
          <a:lstStyle/>
          <a:p>
            <a:r>
              <a:rPr lang="en-US" dirty="0" smtClean="0"/>
              <a:t>Understanding the Earth</a:t>
            </a:r>
          </a:p>
          <a:p>
            <a:pPr marL="285750" indent="-285750">
              <a:buFontTx/>
              <a:buChar char="-"/>
            </a:pPr>
            <a:r>
              <a:rPr lang="en-US" dirty="0" smtClean="0"/>
              <a:t>How the </a:t>
            </a:r>
            <a:r>
              <a:rPr lang="en-US" dirty="0" smtClean="0">
                <a:solidFill>
                  <a:srgbClr val="3366FF"/>
                </a:solidFill>
              </a:rPr>
              <a:t>continents grow</a:t>
            </a:r>
          </a:p>
          <a:p>
            <a:pPr marL="285750" indent="-285750">
              <a:buFontTx/>
              <a:buChar char="-"/>
            </a:pPr>
            <a:r>
              <a:rPr lang="en-US" dirty="0" smtClean="0"/>
              <a:t>How mountains move</a:t>
            </a:r>
          </a:p>
          <a:p>
            <a:pPr marL="285750" indent="-285750">
              <a:buFontTx/>
              <a:buChar char="-"/>
            </a:pPr>
            <a:r>
              <a:rPr lang="en-US" dirty="0" smtClean="0"/>
              <a:t>Distribution of </a:t>
            </a:r>
            <a:r>
              <a:rPr lang="en-US" dirty="0" smtClean="0">
                <a:solidFill>
                  <a:srgbClr val="3366FF"/>
                </a:solidFill>
              </a:rPr>
              <a:t>heat producing elements</a:t>
            </a:r>
            <a:endParaRPr lang="en-US" dirty="0">
              <a:solidFill>
                <a:srgbClr val="3366FF"/>
              </a:solidFill>
            </a:endParaRPr>
          </a:p>
        </p:txBody>
      </p:sp>
      <p:sp>
        <p:nvSpPr>
          <p:cNvPr id="23" name="TextBox 22"/>
          <p:cNvSpPr txBox="1"/>
          <p:nvPr/>
        </p:nvSpPr>
        <p:spPr>
          <a:xfrm>
            <a:off x="581001" y="896132"/>
            <a:ext cx="2685048" cy="400110"/>
          </a:xfrm>
          <a:prstGeom prst="rect">
            <a:avLst/>
          </a:prstGeom>
          <a:noFill/>
        </p:spPr>
        <p:txBody>
          <a:bodyPr wrap="none" rtlCol="0">
            <a:spAutoFit/>
          </a:bodyPr>
          <a:lstStyle/>
          <a:p>
            <a:r>
              <a:rPr lang="en-US" sz="2000" i="1" dirty="0" smtClean="0">
                <a:solidFill>
                  <a:srgbClr val="3366FF"/>
                </a:solidFill>
              </a:rPr>
              <a:t>Location is important!</a:t>
            </a:r>
            <a:endParaRPr lang="en-US" sz="2000" i="1" dirty="0">
              <a:solidFill>
                <a:srgbClr val="3366FF"/>
              </a:solidFill>
            </a:endParaRPr>
          </a:p>
        </p:txBody>
      </p:sp>
    </p:spTree>
    <p:extLst>
      <p:ext uri="{BB962C8B-B14F-4D97-AF65-F5344CB8AC3E}">
        <p14:creationId xmlns:p14="http://schemas.microsoft.com/office/powerpoint/2010/main" val="54558448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L_BX_p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04" y="183826"/>
            <a:ext cx="5427042" cy="6540481"/>
          </a:xfrm>
          <a:prstGeom prst="rect">
            <a:avLst/>
          </a:prstGeom>
        </p:spPr>
      </p:pic>
      <p:sp>
        <p:nvSpPr>
          <p:cNvPr id="7" name="TextBox 6"/>
          <p:cNvSpPr txBox="1"/>
          <p:nvPr/>
        </p:nvSpPr>
        <p:spPr>
          <a:xfrm>
            <a:off x="85538" y="2517948"/>
            <a:ext cx="3078766" cy="3416320"/>
          </a:xfrm>
          <a:prstGeom prst="rect">
            <a:avLst/>
          </a:prstGeom>
          <a:noFill/>
        </p:spPr>
        <p:txBody>
          <a:bodyPr wrap="square" rtlCol="0">
            <a:spAutoFit/>
          </a:bodyPr>
          <a:lstStyle/>
          <a:p>
            <a:r>
              <a:rPr lang="en-US" sz="2400" dirty="0" smtClean="0">
                <a:solidFill>
                  <a:srgbClr val="FF0000"/>
                </a:solidFill>
              </a:rPr>
              <a:t>Y-axis </a:t>
            </a:r>
            <a:r>
              <a:rPr lang="en-US" sz="2400" dirty="0" smtClean="0"/>
              <a:t>data is strictly from </a:t>
            </a:r>
            <a:r>
              <a:rPr lang="en-US" sz="2400" dirty="0" smtClean="0">
                <a:solidFill>
                  <a:srgbClr val="FF0000"/>
                </a:solidFill>
              </a:rPr>
              <a:t>physics</a:t>
            </a:r>
          </a:p>
          <a:p>
            <a:endParaRPr lang="en-US" sz="2400" dirty="0"/>
          </a:p>
          <a:p>
            <a:r>
              <a:rPr lang="en-US" sz="2400" dirty="0" smtClean="0">
                <a:solidFill>
                  <a:srgbClr val="0000FF"/>
                </a:solidFill>
              </a:rPr>
              <a:t>X-axis </a:t>
            </a:r>
            <a:r>
              <a:rPr lang="en-US" sz="2400" dirty="0" smtClean="0"/>
              <a:t>data is strictly from </a:t>
            </a:r>
            <a:r>
              <a:rPr lang="en-US" sz="2400" dirty="0" smtClean="0">
                <a:solidFill>
                  <a:srgbClr val="0000FF"/>
                </a:solidFill>
              </a:rPr>
              <a:t>geology</a:t>
            </a:r>
          </a:p>
          <a:p>
            <a:endParaRPr lang="en-US" sz="2400" dirty="0"/>
          </a:p>
          <a:p>
            <a:endParaRPr lang="en-US" sz="2400" dirty="0"/>
          </a:p>
          <a:p>
            <a:r>
              <a:rPr lang="en-US" sz="2400" dirty="0" smtClean="0"/>
              <a:t>Intercept is </a:t>
            </a:r>
            <a:r>
              <a:rPr lang="en-US" sz="2400" dirty="0" smtClean="0">
                <a:solidFill>
                  <a:srgbClr val="08A415"/>
                </a:solidFill>
              </a:rPr>
              <a:t>mantle </a:t>
            </a:r>
            <a:r>
              <a:rPr lang="en-US" sz="2400" dirty="0" smtClean="0"/>
              <a:t>contribution</a:t>
            </a:r>
            <a:endParaRPr lang="en-US" sz="2400" dirty="0"/>
          </a:p>
        </p:txBody>
      </p:sp>
      <p:sp>
        <p:nvSpPr>
          <p:cNvPr id="8" name="TextBox 7"/>
          <p:cNvSpPr txBox="1"/>
          <p:nvPr/>
        </p:nvSpPr>
        <p:spPr>
          <a:xfrm>
            <a:off x="119534" y="552824"/>
            <a:ext cx="2738650" cy="954107"/>
          </a:xfrm>
          <a:prstGeom prst="rect">
            <a:avLst/>
          </a:prstGeom>
          <a:noFill/>
        </p:spPr>
        <p:txBody>
          <a:bodyPr wrap="none" rtlCol="0">
            <a:spAutoFit/>
          </a:bodyPr>
          <a:lstStyle/>
          <a:p>
            <a:pPr algn="ctr"/>
            <a:r>
              <a:rPr lang="en-US" sz="3200" b="1" dirty="0" smtClean="0"/>
              <a:t>Existing data</a:t>
            </a:r>
          </a:p>
          <a:p>
            <a:pPr algn="ctr"/>
            <a:r>
              <a:rPr lang="en-US" sz="2400" i="1" dirty="0" smtClean="0"/>
              <a:t>squeezing @ limit</a:t>
            </a:r>
            <a:endParaRPr lang="en-US" sz="2000" i="1" dirty="0"/>
          </a:p>
        </p:txBody>
      </p:sp>
      <p:sp>
        <p:nvSpPr>
          <p:cNvPr id="9" name="Rectangle 8"/>
          <p:cNvSpPr/>
          <p:nvPr/>
        </p:nvSpPr>
        <p:spPr bwMode="auto">
          <a:xfrm>
            <a:off x="119534" y="552824"/>
            <a:ext cx="2738650" cy="9541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7650051" y="1963053"/>
            <a:ext cx="1239947" cy="523220"/>
          </a:xfrm>
          <a:prstGeom prst="rect">
            <a:avLst/>
          </a:prstGeom>
          <a:noFill/>
        </p:spPr>
        <p:txBody>
          <a:bodyPr wrap="square" rtlCol="0">
            <a:spAutoFit/>
          </a:bodyPr>
          <a:lstStyle/>
          <a:p>
            <a:r>
              <a:rPr lang="en-US" sz="1400" i="1" dirty="0"/>
              <a:t>c</a:t>
            </a:r>
            <a:r>
              <a:rPr lang="en-US" sz="1400" i="1" dirty="0" smtClean="0"/>
              <a:t>oincidences of intercepts</a:t>
            </a:r>
            <a:endParaRPr lang="en-US" sz="1400" i="1" dirty="0"/>
          </a:p>
        </p:txBody>
      </p:sp>
      <p:grpSp>
        <p:nvGrpSpPr>
          <p:cNvPr id="6" name="Group 5"/>
          <p:cNvGrpSpPr/>
          <p:nvPr/>
        </p:nvGrpSpPr>
        <p:grpSpPr>
          <a:xfrm>
            <a:off x="4457700" y="286124"/>
            <a:ext cx="3996152" cy="4288718"/>
            <a:chOff x="4457700" y="286124"/>
            <a:chExt cx="3996152" cy="4288718"/>
          </a:xfrm>
        </p:grpSpPr>
        <p:sp>
          <p:nvSpPr>
            <p:cNvPr id="4" name="TextBox 3"/>
            <p:cNvSpPr txBox="1"/>
            <p:nvPr/>
          </p:nvSpPr>
          <p:spPr>
            <a:xfrm>
              <a:off x="6674748" y="300608"/>
              <a:ext cx="1194107" cy="461665"/>
            </a:xfrm>
            <a:prstGeom prst="rect">
              <a:avLst/>
            </a:prstGeom>
            <a:solidFill>
              <a:schemeClr val="bg1"/>
            </a:solidFill>
          </p:spPr>
          <p:txBody>
            <a:bodyPr wrap="none" rtlCol="0">
              <a:spAutoFit/>
            </a:bodyPr>
            <a:lstStyle/>
            <a:p>
              <a:pPr algn="ctr"/>
              <a:r>
                <a:rPr lang="en-US" sz="2400" dirty="0" err="1" smtClean="0">
                  <a:solidFill>
                    <a:srgbClr val="03BA0F"/>
                  </a:solidFill>
                </a:rPr>
                <a:t>JinPing</a:t>
              </a:r>
              <a:endParaRPr lang="en-US" sz="2400" dirty="0">
                <a:solidFill>
                  <a:srgbClr val="03BA0F"/>
                </a:solidFill>
              </a:endParaRPr>
            </a:p>
          </p:txBody>
        </p:sp>
        <p:sp>
          <p:nvSpPr>
            <p:cNvPr id="12" name="TextBox 11"/>
            <p:cNvSpPr txBox="1"/>
            <p:nvPr/>
          </p:nvSpPr>
          <p:spPr>
            <a:xfrm>
              <a:off x="4896323" y="3973892"/>
              <a:ext cx="1605127" cy="461665"/>
            </a:xfrm>
            <a:prstGeom prst="rect">
              <a:avLst/>
            </a:prstGeom>
            <a:solidFill>
              <a:schemeClr val="bg1"/>
            </a:solidFill>
          </p:spPr>
          <p:txBody>
            <a:bodyPr wrap="none" rtlCol="0">
              <a:spAutoFit/>
            </a:bodyPr>
            <a:lstStyle/>
            <a:p>
              <a:pPr algn="ctr"/>
              <a:r>
                <a:rPr lang="en-US" sz="2400" dirty="0" err="1" smtClean="0"/>
                <a:t>Hanohano</a:t>
              </a:r>
              <a:endParaRPr lang="en-US" sz="2400" dirty="0"/>
            </a:p>
          </p:txBody>
        </p:sp>
        <p:grpSp>
          <p:nvGrpSpPr>
            <p:cNvPr id="2" name="Group 1"/>
            <p:cNvGrpSpPr/>
            <p:nvPr/>
          </p:nvGrpSpPr>
          <p:grpSpPr>
            <a:xfrm>
              <a:off x="4457700" y="286124"/>
              <a:ext cx="3996152" cy="4288718"/>
              <a:chOff x="4457700" y="286124"/>
              <a:chExt cx="3996152" cy="4288718"/>
            </a:xfrm>
          </p:grpSpPr>
          <p:sp>
            <p:nvSpPr>
              <p:cNvPr id="5" name="5-Point Star 4"/>
              <p:cNvSpPr/>
              <p:nvPr/>
            </p:nvSpPr>
            <p:spPr bwMode="auto">
              <a:xfrm>
                <a:off x="4457700" y="4041442"/>
                <a:ext cx="533400" cy="533400"/>
              </a:xfrm>
              <a:prstGeom prst="star5">
                <a:avLst/>
              </a:prstGeom>
              <a:solidFill>
                <a:srgbClr val="FFFF00"/>
              </a:solidFill>
              <a:ln>
                <a:solidFill>
                  <a:srgbClr val="D1261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5-Point Star 10"/>
              <p:cNvSpPr/>
              <p:nvPr/>
            </p:nvSpPr>
            <p:spPr bwMode="auto">
              <a:xfrm>
                <a:off x="7920452" y="286124"/>
                <a:ext cx="533400" cy="533400"/>
              </a:xfrm>
              <a:prstGeom prst="star5">
                <a:avLst/>
              </a:prstGeom>
              <a:solidFill>
                <a:srgbClr val="06D214"/>
              </a:solidFill>
              <a:ln>
                <a:solidFill>
                  <a:srgbClr val="D1261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spTree>
    <p:extLst>
      <p:ext uri="{BB962C8B-B14F-4D97-AF65-F5344CB8AC3E}">
        <p14:creationId xmlns:p14="http://schemas.microsoft.com/office/powerpoint/2010/main" val="138761157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88" y="161803"/>
            <a:ext cx="8953211" cy="5965737"/>
          </a:xfrm>
          <a:prstGeom prst="rect">
            <a:avLst/>
          </a:prstGeom>
          <a:noFill/>
        </p:spPr>
        <p:txBody>
          <a:bodyPr wrap="square" rtlCol="0">
            <a:spAutoFit/>
          </a:bodyPr>
          <a:lstStyle/>
          <a:p>
            <a:pPr marL="282575" indent="-282575">
              <a:lnSpc>
                <a:spcPts val="2880"/>
              </a:lnSpc>
            </a:pPr>
            <a:r>
              <a:rPr lang="en-US" sz="2800" dirty="0" smtClean="0">
                <a:solidFill>
                  <a:prstClr val="black"/>
                </a:solidFill>
                <a:latin typeface="Calibri"/>
              </a:rPr>
              <a:t>SUMMARY </a:t>
            </a:r>
          </a:p>
          <a:p>
            <a:pPr marL="282575" indent="-282575">
              <a:lnSpc>
                <a:spcPts val="2880"/>
              </a:lnSpc>
            </a:pPr>
            <a:r>
              <a:rPr lang="en-US" sz="2800" dirty="0" smtClean="0">
                <a:solidFill>
                  <a:prstClr val="black"/>
                </a:solidFill>
                <a:latin typeface="Calibri"/>
              </a:rPr>
              <a:t>Earth’s radiogenic (</a:t>
            </a:r>
            <a:r>
              <a:rPr lang="en-US" sz="2800" dirty="0" err="1" smtClean="0">
                <a:solidFill>
                  <a:srgbClr val="FF0000"/>
                </a:solidFill>
                <a:latin typeface="Calibri"/>
              </a:rPr>
              <a:t>Th</a:t>
            </a:r>
            <a:r>
              <a:rPr lang="en-US" sz="2800" dirty="0" smtClean="0">
                <a:solidFill>
                  <a:srgbClr val="FF0000"/>
                </a:solidFill>
                <a:latin typeface="Calibri"/>
              </a:rPr>
              <a:t> &amp; U</a:t>
            </a:r>
            <a:r>
              <a:rPr lang="en-US" sz="2800" dirty="0" smtClean="0">
                <a:solidFill>
                  <a:prstClr val="black"/>
                </a:solidFill>
                <a:latin typeface="Calibri"/>
              </a:rPr>
              <a:t>) power </a:t>
            </a:r>
          </a:p>
          <a:p>
            <a:pPr marL="282575" indent="-282575">
              <a:lnSpc>
                <a:spcPts val="2880"/>
              </a:lnSpc>
            </a:pPr>
            <a:r>
              <a:rPr lang="en-US" sz="2800" b="1" dirty="0">
                <a:solidFill>
                  <a:prstClr val="black"/>
                </a:solidFill>
                <a:latin typeface="Calibri"/>
              </a:rPr>
              <a:t>	</a:t>
            </a:r>
            <a:r>
              <a:rPr lang="en-US" sz="2800" b="1" dirty="0" smtClean="0">
                <a:solidFill>
                  <a:srgbClr val="FF0000"/>
                </a:solidFill>
                <a:latin typeface="Calibri"/>
              </a:rPr>
              <a:t>22 ± 12 TW </a:t>
            </a:r>
            <a:r>
              <a:rPr lang="en-US" sz="2800" dirty="0" smtClean="0">
                <a:solidFill>
                  <a:prstClr val="black"/>
                </a:solidFill>
                <a:latin typeface="Calibri"/>
              </a:rPr>
              <a:t>- </a:t>
            </a:r>
            <a:r>
              <a:rPr lang="en-US" sz="2800" dirty="0" err="1" smtClean="0">
                <a:solidFill>
                  <a:prstClr val="black"/>
                </a:solidFill>
                <a:latin typeface="Calibri"/>
              </a:rPr>
              <a:t>Borexino</a:t>
            </a:r>
            <a:r>
              <a:rPr lang="en-US" sz="2800" dirty="0" smtClean="0">
                <a:solidFill>
                  <a:prstClr val="black"/>
                </a:solidFill>
                <a:latin typeface="Calibri"/>
              </a:rPr>
              <a:t>       </a:t>
            </a:r>
            <a:r>
              <a:rPr lang="en-US" sz="2800" b="1" dirty="0" smtClean="0">
                <a:solidFill>
                  <a:prstClr val="black"/>
                </a:solidFill>
                <a:latin typeface="Calibri"/>
              </a:rPr>
              <a:t> </a:t>
            </a:r>
            <a:r>
              <a:rPr lang="en-US" sz="2800" b="1" dirty="0" smtClean="0">
                <a:solidFill>
                  <a:srgbClr val="FF0000"/>
                </a:solidFill>
                <a:latin typeface="Calibri"/>
              </a:rPr>
              <a:t>11.2        TW </a:t>
            </a:r>
            <a:r>
              <a:rPr lang="en-US" sz="2800" dirty="0">
                <a:solidFill>
                  <a:prstClr val="black"/>
                </a:solidFill>
                <a:latin typeface="Calibri"/>
              </a:rPr>
              <a:t>- </a:t>
            </a:r>
            <a:r>
              <a:rPr lang="en-US" sz="2800" dirty="0" err="1" smtClean="0">
                <a:solidFill>
                  <a:prstClr val="black"/>
                </a:solidFill>
                <a:latin typeface="Calibri"/>
              </a:rPr>
              <a:t>KamLAND</a:t>
            </a:r>
            <a:endParaRPr lang="en-US" sz="2800" dirty="0" smtClean="0">
              <a:solidFill>
                <a:srgbClr val="FF0000"/>
              </a:solidFill>
              <a:latin typeface="Calibri"/>
            </a:endParaRPr>
          </a:p>
          <a:p>
            <a:pPr marL="282575" indent="-282575">
              <a:lnSpc>
                <a:spcPts val="2880"/>
              </a:lnSpc>
            </a:pPr>
            <a:endParaRPr lang="en-US" sz="1400" dirty="0" smtClean="0">
              <a:solidFill>
                <a:prstClr val="black"/>
              </a:solidFill>
              <a:latin typeface="Calibri"/>
            </a:endParaRPr>
          </a:p>
          <a:p>
            <a:pPr marL="282575" indent="-282575">
              <a:lnSpc>
                <a:spcPts val="2880"/>
              </a:lnSpc>
            </a:pPr>
            <a:endParaRPr lang="en-US" sz="2800" u="sng" dirty="0" smtClean="0">
              <a:solidFill>
                <a:prstClr val="black"/>
              </a:solidFill>
              <a:latin typeface="Calibri"/>
            </a:endParaRPr>
          </a:p>
          <a:p>
            <a:pPr marL="282575" indent="-282575">
              <a:lnSpc>
                <a:spcPts val="2880"/>
              </a:lnSpc>
            </a:pPr>
            <a:r>
              <a:rPr lang="en-US" sz="2800" u="sng" dirty="0" smtClean="0">
                <a:solidFill>
                  <a:prstClr val="black"/>
                </a:solidFill>
                <a:latin typeface="Calibri"/>
              </a:rPr>
              <a:t>Prediction</a:t>
            </a:r>
            <a:r>
              <a:rPr lang="en-US" sz="2800" dirty="0" smtClean="0">
                <a:solidFill>
                  <a:prstClr val="black"/>
                </a:solidFill>
                <a:latin typeface="Calibri"/>
              </a:rPr>
              <a:t>: models range from </a:t>
            </a:r>
            <a:r>
              <a:rPr lang="en-US" sz="2800" b="1" dirty="0">
                <a:solidFill>
                  <a:srgbClr val="FF0000"/>
                </a:solidFill>
                <a:latin typeface="Calibri"/>
              </a:rPr>
              <a:t>8</a:t>
            </a:r>
            <a:r>
              <a:rPr lang="en-US" sz="2800" b="1" dirty="0" smtClean="0">
                <a:solidFill>
                  <a:srgbClr val="FF0000"/>
                </a:solidFill>
                <a:latin typeface="Calibri"/>
              </a:rPr>
              <a:t> to 28 TW</a:t>
            </a:r>
            <a:r>
              <a:rPr lang="en-US" sz="2800" dirty="0" smtClean="0">
                <a:solidFill>
                  <a:srgbClr val="FF0000"/>
                </a:solidFill>
                <a:latin typeface="Calibri"/>
              </a:rPr>
              <a:t> </a:t>
            </a:r>
            <a:r>
              <a:rPr lang="en-US" sz="2800" dirty="0" smtClean="0">
                <a:solidFill>
                  <a:prstClr val="black"/>
                </a:solidFill>
                <a:latin typeface="Calibri"/>
              </a:rPr>
              <a:t>(for </a:t>
            </a:r>
            <a:r>
              <a:rPr lang="en-US" sz="2800" dirty="0" err="1" smtClean="0">
                <a:solidFill>
                  <a:prstClr val="black"/>
                </a:solidFill>
                <a:latin typeface="Calibri"/>
              </a:rPr>
              <a:t>Th</a:t>
            </a:r>
            <a:r>
              <a:rPr lang="en-US" sz="2800" dirty="0" smtClean="0">
                <a:solidFill>
                  <a:prstClr val="black"/>
                </a:solidFill>
                <a:latin typeface="Calibri"/>
              </a:rPr>
              <a:t> </a:t>
            </a:r>
            <a:r>
              <a:rPr lang="en-US" sz="2800" dirty="0">
                <a:solidFill>
                  <a:prstClr val="black"/>
                </a:solidFill>
                <a:latin typeface="Calibri"/>
              </a:rPr>
              <a:t>&amp; </a:t>
            </a:r>
            <a:r>
              <a:rPr lang="en-US" sz="2800" dirty="0" smtClean="0">
                <a:solidFill>
                  <a:prstClr val="black"/>
                </a:solidFill>
                <a:latin typeface="Calibri"/>
              </a:rPr>
              <a:t>U)</a:t>
            </a:r>
            <a:endParaRPr lang="en-US" sz="2800" b="1" dirty="0" smtClean="0">
              <a:solidFill>
                <a:prstClr val="black"/>
              </a:solidFill>
              <a:latin typeface="Calibri"/>
            </a:endParaRPr>
          </a:p>
          <a:p>
            <a:pPr>
              <a:lnSpc>
                <a:spcPts val="2880"/>
              </a:lnSpc>
            </a:pPr>
            <a:endParaRPr lang="en-US" sz="1400" dirty="0" smtClean="0">
              <a:solidFill>
                <a:prstClr val="black"/>
              </a:solidFill>
              <a:latin typeface="Calibri"/>
            </a:endParaRPr>
          </a:p>
          <a:p>
            <a:pPr>
              <a:lnSpc>
                <a:spcPts val="2880"/>
              </a:lnSpc>
            </a:pPr>
            <a:endParaRPr lang="en-US" sz="1400" dirty="0" smtClean="0">
              <a:solidFill>
                <a:prstClr val="black"/>
              </a:solidFill>
              <a:latin typeface="Calibri"/>
            </a:endParaRPr>
          </a:p>
          <a:p>
            <a:pPr marL="282575" indent="-282575">
              <a:lnSpc>
                <a:spcPts val="2880"/>
              </a:lnSpc>
            </a:pPr>
            <a:r>
              <a:rPr lang="en-US" sz="2800" u="sng" dirty="0" smtClean="0">
                <a:solidFill>
                  <a:prstClr val="black"/>
                </a:solidFill>
                <a:latin typeface="Calibri"/>
              </a:rPr>
              <a:t>On-line and next generation </a:t>
            </a:r>
            <a:r>
              <a:rPr lang="en-US" sz="2800" u="sng" dirty="0" smtClean="0">
                <a:solidFill>
                  <a:srgbClr val="0000FF"/>
                </a:solidFill>
                <a:latin typeface="Calibri"/>
              </a:rPr>
              <a:t>GEO-NEUTRINO</a:t>
            </a:r>
            <a:r>
              <a:rPr lang="en-US" sz="2800" u="sng" dirty="0" smtClean="0">
                <a:solidFill>
                  <a:prstClr val="black"/>
                </a:solidFill>
                <a:latin typeface="Calibri"/>
              </a:rPr>
              <a:t> experiments</a:t>
            </a:r>
            <a:r>
              <a:rPr lang="en-US" sz="2800" dirty="0" smtClean="0">
                <a:solidFill>
                  <a:prstClr val="black"/>
                </a:solidFill>
                <a:latin typeface="Calibri"/>
              </a:rPr>
              <a:t>: </a:t>
            </a:r>
          </a:p>
          <a:p>
            <a:pPr marL="284163" indent="-284163">
              <a:lnSpc>
                <a:spcPts val="2880"/>
              </a:lnSpc>
              <a:spcBef>
                <a:spcPts val="600"/>
              </a:spcBef>
              <a:spcAft>
                <a:spcPts val="600"/>
              </a:spcAft>
              <a:buFontTx/>
              <a:buChar char="-"/>
            </a:pPr>
            <a:r>
              <a:rPr lang="en-US" sz="2800" b="1" dirty="0" smtClean="0">
                <a:solidFill>
                  <a:srgbClr val="0000FF"/>
                </a:solidFill>
                <a:latin typeface="Calibri"/>
              </a:rPr>
              <a:t>SNO+</a:t>
            </a:r>
            <a:r>
              <a:rPr lang="en-US" sz="2800" dirty="0" smtClean="0">
                <a:solidFill>
                  <a:prstClr val="black"/>
                </a:solidFill>
                <a:latin typeface="Calibri"/>
              </a:rPr>
              <a:t> online 2015  </a:t>
            </a:r>
            <a:r>
              <a:rPr lang="en-US" sz="2800" dirty="0">
                <a:solidFill>
                  <a:prstClr val="black"/>
                </a:solidFill>
                <a:latin typeface="Calibri"/>
                <a:sym typeface="Wingdings"/>
              </a:rPr>
              <a:t> </a:t>
            </a:r>
            <a:endParaRPr lang="en-US" sz="2800" dirty="0" smtClean="0">
              <a:solidFill>
                <a:prstClr val="black"/>
              </a:solidFill>
              <a:latin typeface="Calibri"/>
            </a:endParaRPr>
          </a:p>
          <a:p>
            <a:pPr marL="284163" indent="-284163">
              <a:lnSpc>
                <a:spcPts val="2880"/>
              </a:lnSpc>
              <a:spcBef>
                <a:spcPts val="600"/>
              </a:spcBef>
              <a:spcAft>
                <a:spcPts val="600"/>
              </a:spcAft>
              <a:buFontTx/>
              <a:buChar char="-"/>
            </a:pPr>
            <a:r>
              <a:rPr lang="en-US" sz="2800" b="1" dirty="0" smtClean="0">
                <a:solidFill>
                  <a:srgbClr val="0000FF"/>
                </a:solidFill>
                <a:latin typeface="Calibri"/>
              </a:rPr>
              <a:t>JUNO</a:t>
            </a:r>
            <a:r>
              <a:rPr lang="en-US" sz="2800" dirty="0" smtClean="0">
                <a:solidFill>
                  <a:prstClr val="black"/>
                </a:solidFill>
                <a:latin typeface="Calibri"/>
              </a:rPr>
              <a:t>: 2020, good experiment, big </a:t>
            </a:r>
            <a:r>
              <a:rPr lang="en-US" sz="2800" dirty="0" err="1" smtClean="0">
                <a:solidFill>
                  <a:prstClr val="black"/>
                </a:solidFill>
                <a:latin typeface="Calibri"/>
              </a:rPr>
              <a:t>bkgd</a:t>
            </a:r>
            <a:r>
              <a:rPr lang="en-US" sz="2800" dirty="0" smtClean="0">
                <a:solidFill>
                  <a:prstClr val="black"/>
                </a:solidFill>
                <a:latin typeface="Calibri"/>
              </a:rPr>
              <a:t>, </a:t>
            </a:r>
            <a:r>
              <a:rPr lang="en-US" sz="2800" dirty="0" err="1" smtClean="0">
                <a:solidFill>
                  <a:prstClr val="black"/>
                </a:solidFill>
                <a:latin typeface="Calibri"/>
              </a:rPr>
              <a:t>geonu</a:t>
            </a:r>
            <a:r>
              <a:rPr lang="en-US" sz="2800" dirty="0" smtClean="0">
                <a:solidFill>
                  <a:prstClr val="black"/>
                </a:solidFill>
                <a:latin typeface="Calibri"/>
              </a:rPr>
              <a:t> …</a:t>
            </a:r>
          </a:p>
          <a:p>
            <a:pPr marL="284163" indent="-284163">
              <a:lnSpc>
                <a:spcPts val="2880"/>
              </a:lnSpc>
              <a:spcBef>
                <a:spcPts val="600"/>
              </a:spcBef>
              <a:spcAft>
                <a:spcPts val="600"/>
              </a:spcAft>
              <a:buFontTx/>
              <a:buChar char="-"/>
            </a:pPr>
            <a:r>
              <a:rPr lang="en-US" sz="2800" b="1" dirty="0" err="1" smtClean="0">
                <a:solidFill>
                  <a:srgbClr val="0000FF"/>
                </a:solidFill>
                <a:latin typeface="Calibri"/>
              </a:rPr>
              <a:t>Hanohano</a:t>
            </a:r>
            <a:r>
              <a:rPr lang="en-US" sz="2800" dirty="0" smtClean="0">
                <a:solidFill>
                  <a:prstClr val="black"/>
                </a:solidFill>
                <a:latin typeface="Calibri"/>
              </a:rPr>
              <a:t>:  this is how to look at the mantle-only</a:t>
            </a:r>
          </a:p>
          <a:p>
            <a:pPr algn="ctr">
              <a:lnSpc>
                <a:spcPts val="2880"/>
              </a:lnSpc>
              <a:spcBef>
                <a:spcPts val="600"/>
              </a:spcBef>
              <a:spcAft>
                <a:spcPts val="600"/>
              </a:spcAft>
            </a:pPr>
            <a:r>
              <a:rPr lang="en-US" sz="2800" dirty="0" smtClean="0">
                <a:solidFill>
                  <a:prstClr val="black"/>
                </a:solidFill>
                <a:latin typeface="Calibri"/>
              </a:rPr>
              <a:t>	</a:t>
            </a:r>
            <a:r>
              <a:rPr lang="en-US" sz="2800" dirty="0" smtClean="0">
                <a:solidFill>
                  <a:srgbClr val="0000FF"/>
                </a:solidFill>
                <a:latin typeface="Calibri"/>
              </a:rPr>
              <a:t>*****</a:t>
            </a:r>
            <a:endParaRPr lang="en-US" sz="2800" dirty="0">
              <a:solidFill>
                <a:srgbClr val="0000FF"/>
              </a:solidFill>
              <a:latin typeface="Calibri"/>
            </a:endParaRPr>
          </a:p>
          <a:p>
            <a:pPr marL="284163" indent="-284163" algn="ctr">
              <a:lnSpc>
                <a:spcPts val="2880"/>
              </a:lnSpc>
              <a:spcBef>
                <a:spcPts val="600"/>
              </a:spcBef>
              <a:spcAft>
                <a:spcPts val="600"/>
              </a:spcAft>
              <a:buFontTx/>
              <a:buChar char="-"/>
            </a:pPr>
            <a:r>
              <a:rPr lang="en-US" sz="2800" b="1" dirty="0" err="1" smtClean="0">
                <a:solidFill>
                  <a:srgbClr val="FF0000"/>
                </a:solidFill>
                <a:latin typeface="Calibri"/>
              </a:rPr>
              <a:t>JinPing</a:t>
            </a:r>
            <a:r>
              <a:rPr lang="en-US" sz="2800" dirty="0">
                <a:solidFill>
                  <a:prstClr val="black"/>
                </a:solidFill>
                <a:latin typeface="Calibri"/>
              </a:rPr>
              <a:t>: </a:t>
            </a:r>
            <a:r>
              <a:rPr lang="en-US" sz="2800" dirty="0" smtClean="0">
                <a:solidFill>
                  <a:prstClr val="black"/>
                </a:solidFill>
                <a:latin typeface="Calibri"/>
              </a:rPr>
              <a:t>20XX, excellent experiment</a:t>
            </a:r>
            <a:r>
              <a:rPr lang="en-US" sz="2800" dirty="0">
                <a:solidFill>
                  <a:prstClr val="black"/>
                </a:solidFill>
                <a:latin typeface="Calibri"/>
              </a:rPr>
              <a:t>, </a:t>
            </a:r>
            <a:r>
              <a:rPr lang="en-US" sz="2800" dirty="0" smtClean="0">
                <a:solidFill>
                  <a:prstClr val="black"/>
                </a:solidFill>
                <a:latin typeface="Calibri"/>
              </a:rPr>
              <a:t>low </a:t>
            </a:r>
            <a:r>
              <a:rPr lang="en-US" sz="2800" dirty="0" err="1" smtClean="0">
                <a:solidFill>
                  <a:prstClr val="black"/>
                </a:solidFill>
                <a:latin typeface="Calibri"/>
              </a:rPr>
              <a:t>bkgd</a:t>
            </a:r>
            <a:r>
              <a:rPr lang="en-US" sz="2800" dirty="0">
                <a:solidFill>
                  <a:prstClr val="black"/>
                </a:solidFill>
                <a:latin typeface="Calibri"/>
              </a:rPr>
              <a:t>, </a:t>
            </a:r>
            <a:r>
              <a:rPr lang="en-US" sz="2800" dirty="0" smtClean="0">
                <a:solidFill>
                  <a:prstClr val="black"/>
                </a:solidFill>
                <a:latin typeface="Calibri"/>
              </a:rPr>
              <a:t>big issues</a:t>
            </a:r>
          </a:p>
        </p:txBody>
      </p:sp>
      <p:sp>
        <p:nvSpPr>
          <p:cNvPr id="2" name="TextBox 1"/>
          <p:cNvSpPr txBox="1"/>
          <p:nvPr/>
        </p:nvSpPr>
        <p:spPr>
          <a:xfrm>
            <a:off x="5010284" y="781087"/>
            <a:ext cx="646331" cy="646331"/>
          </a:xfrm>
          <a:prstGeom prst="rect">
            <a:avLst/>
          </a:prstGeom>
          <a:noFill/>
        </p:spPr>
        <p:txBody>
          <a:bodyPr wrap="none" rtlCol="0">
            <a:spAutoFit/>
          </a:bodyPr>
          <a:lstStyle/>
          <a:p>
            <a:pPr algn="r"/>
            <a:r>
              <a:rPr lang="en-US" dirty="0" smtClean="0">
                <a:solidFill>
                  <a:srgbClr val="FF0000"/>
                </a:solidFill>
                <a:latin typeface="Calibri"/>
              </a:rPr>
              <a:t>+ 7.9</a:t>
            </a:r>
          </a:p>
          <a:p>
            <a:pPr algn="r"/>
            <a:r>
              <a:rPr lang="en-US" dirty="0" smtClean="0">
                <a:solidFill>
                  <a:srgbClr val="FF0000"/>
                </a:solidFill>
                <a:latin typeface="Calibri"/>
              </a:rPr>
              <a:t>- 5.1</a:t>
            </a:r>
            <a:endParaRPr lang="en-US" dirty="0">
              <a:solidFill>
                <a:srgbClr val="FF0000"/>
              </a:solidFill>
              <a:latin typeface="Calibri"/>
            </a:endParaRPr>
          </a:p>
        </p:txBody>
      </p:sp>
      <p:sp>
        <p:nvSpPr>
          <p:cNvPr id="3" name="TextBox 2"/>
          <p:cNvSpPr txBox="1"/>
          <p:nvPr/>
        </p:nvSpPr>
        <p:spPr>
          <a:xfrm>
            <a:off x="918777" y="6318282"/>
            <a:ext cx="7225055" cy="400110"/>
          </a:xfrm>
          <a:prstGeom prst="rect">
            <a:avLst/>
          </a:prstGeom>
          <a:noFill/>
        </p:spPr>
        <p:txBody>
          <a:bodyPr wrap="none" rtlCol="0">
            <a:spAutoFit/>
          </a:bodyPr>
          <a:lstStyle/>
          <a:p>
            <a:r>
              <a:rPr lang="en-US" sz="2000" i="1" dirty="0" smtClean="0">
                <a:solidFill>
                  <a:srgbClr val="0000FF"/>
                </a:solidFill>
              </a:rPr>
              <a:t>IMPORTANT CONSIDERATIONS</a:t>
            </a:r>
            <a:r>
              <a:rPr lang="en-US" sz="2000" b="1" dirty="0" smtClean="0">
                <a:solidFill>
                  <a:srgbClr val="0000FF"/>
                </a:solidFill>
              </a:rPr>
              <a:t>:  </a:t>
            </a:r>
            <a:r>
              <a:rPr lang="en-US" sz="2000" b="1" dirty="0" err="1" smtClean="0">
                <a:solidFill>
                  <a:srgbClr val="0000FF"/>
                </a:solidFill>
              </a:rPr>
              <a:t>WbLS</a:t>
            </a:r>
            <a:r>
              <a:rPr lang="en-US" sz="2000" b="1" dirty="0" smtClean="0">
                <a:solidFill>
                  <a:srgbClr val="0000FF"/>
                </a:solidFill>
              </a:rPr>
              <a:t> and directionality</a:t>
            </a:r>
            <a:endParaRPr lang="en-US" sz="2000" b="1" dirty="0">
              <a:solidFill>
                <a:srgbClr val="0000FF"/>
              </a:solidFill>
            </a:endParaRPr>
          </a:p>
        </p:txBody>
      </p:sp>
    </p:spTree>
    <p:extLst>
      <p:ext uri="{BB962C8B-B14F-4D97-AF65-F5344CB8AC3E}">
        <p14:creationId xmlns:p14="http://schemas.microsoft.com/office/powerpoint/2010/main" val="204543436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60275" y="2240257"/>
            <a:ext cx="6294585" cy="3704346"/>
          </a:xfrm>
          <a:prstGeom prst="rect">
            <a:avLst/>
          </a:prstGeom>
          <a:noFill/>
          <a:ln w="9525">
            <a:noFill/>
            <a:miter lim="800000"/>
            <a:headEnd/>
            <a:tailEnd/>
          </a:ln>
        </p:spPr>
      </p:pic>
      <p:sp>
        <p:nvSpPr>
          <p:cNvPr id="326659" name="Rectangle 3"/>
          <p:cNvSpPr>
            <a:spLocks noChangeArrowheads="1"/>
          </p:cNvSpPr>
          <p:nvPr/>
        </p:nvSpPr>
        <p:spPr bwMode="auto">
          <a:xfrm>
            <a:off x="583695" y="381000"/>
            <a:ext cx="3953581" cy="1938992"/>
          </a:xfrm>
          <a:prstGeom prst="rect">
            <a:avLst/>
          </a:prstGeom>
          <a:noFill/>
          <a:ln w="9525">
            <a:noFill/>
            <a:miter lim="800000"/>
            <a:headEnd/>
            <a:tailEnd/>
          </a:ln>
          <a:effectLst/>
        </p:spPr>
        <p:txBody>
          <a:bodyPr wrap="square">
            <a:prstTxWarp prst="textNoShape">
              <a:avLst/>
            </a:prstTxWarp>
            <a:spAutoFit/>
          </a:bodyPr>
          <a:lstStyle/>
          <a:p>
            <a:pPr algn="ctr" defTabSz="914400" eaLnBrk="0" fontAlgn="base" hangingPunct="0">
              <a:spcBef>
                <a:spcPct val="0"/>
              </a:spcBef>
              <a:spcAft>
                <a:spcPct val="0"/>
              </a:spcAft>
              <a:defRPr/>
            </a:pPr>
            <a:r>
              <a:rPr lang="en-US" sz="4000" dirty="0">
                <a:solidFill>
                  <a:srgbClr val="000099"/>
                </a:solidFill>
                <a:effectLst>
                  <a:outerShdw blurRad="38100" dist="38100" dir="2700000" algn="tl">
                    <a:srgbClr val="DDDDDD"/>
                  </a:outerShdw>
                </a:effectLst>
              </a:rPr>
              <a:t>Plate Tectonics,</a:t>
            </a:r>
            <a:r>
              <a:rPr lang="en-US" sz="4000" dirty="0" smtClean="0">
                <a:solidFill>
                  <a:srgbClr val="000099"/>
                </a:solidFill>
                <a:effectLst>
                  <a:outerShdw blurRad="38100" dist="38100" dir="2700000" algn="tl">
                    <a:srgbClr val="DDDDDD"/>
                  </a:outerShdw>
                </a:effectLst>
              </a:rPr>
              <a:t> </a:t>
            </a:r>
          </a:p>
          <a:p>
            <a:pPr algn="ctr" defTabSz="914400" eaLnBrk="0" fontAlgn="base" hangingPunct="0">
              <a:spcBef>
                <a:spcPct val="0"/>
              </a:spcBef>
              <a:spcAft>
                <a:spcPct val="0"/>
              </a:spcAft>
              <a:defRPr/>
            </a:pPr>
            <a:r>
              <a:rPr lang="en-US" sz="4000" dirty="0" smtClean="0">
                <a:solidFill>
                  <a:srgbClr val="000099"/>
                </a:solidFill>
                <a:effectLst>
                  <a:outerShdw blurRad="38100" dist="38100" dir="2700000" algn="tl">
                    <a:srgbClr val="DDDDDD"/>
                  </a:outerShdw>
                </a:effectLst>
              </a:rPr>
              <a:t>Convection,</a:t>
            </a:r>
          </a:p>
          <a:p>
            <a:pPr algn="ctr" defTabSz="914400" eaLnBrk="0" fontAlgn="base" hangingPunct="0">
              <a:spcBef>
                <a:spcPct val="0"/>
              </a:spcBef>
              <a:spcAft>
                <a:spcPct val="0"/>
              </a:spcAft>
              <a:defRPr/>
            </a:pPr>
            <a:r>
              <a:rPr lang="en-US" sz="4000" dirty="0" err="1" smtClean="0">
                <a:solidFill>
                  <a:srgbClr val="000099"/>
                </a:solidFill>
                <a:effectLst>
                  <a:outerShdw blurRad="38100" dist="38100" dir="2700000" algn="tl">
                    <a:srgbClr val="DDDDDD"/>
                  </a:outerShdw>
                </a:effectLst>
              </a:rPr>
              <a:t>Geodynamo</a:t>
            </a:r>
            <a:endParaRPr lang="en-US" sz="4000" dirty="0">
              <a:solidFill>
                <a:srgbClr val="000099"/>
              </a:solidFill>
              <a:effectLst>
                <a:outerShdw blurRad="38100" dist="38100" dir="2700000" algn="tl">
                  <a:srgbClr val="DDDDDD"/>
                </a:outerShdw>
              </a:effectLst>
            </a:endParaRPr>
          </a:p>
        </p:txBody>
      </p:sp>
      <p:sp>
        <p:nvSpPr>
          <p:cNvPr id="38916" name="Text Box 4"/>
          <p:cNvSpPr txBox="1">
            <a:spLocks noChangeArrowheads="1"/>
          </p:cNvSpPr>
          <p:nvPr/>
        </p:nvSpPr>
        <p:spPr bwMode="auto">
          <a:xfrm>
            <a:off x="402818" y="5604616"/>
            <a:ext cx="5829300" cy="1200329"/>
          </a:xfrm>
          <a:prstGeom prst="rect">
            <a:avLst/>
          </a:prstGeom>
          <a:noFill/>
          <a:ln w="9525">
            <a:noFill/>
            <a:miter lim="800000"/>
            <a:headEnd/>
            <a:tailEnd/>
          </a:ln>
        </p:spPr>
        <p:txBody>
          <a:bodyPr wrap="square">
            <a:prstTxWarp prst="textNoShape">
              <a:avLst/>
            </a:prstTxWarp>
            <a:spAutoFit/>
          </a:bodyPr>
          <a:lstStyle/>
          <a:p>
            <a:pPr algn="ctr" defTabSz="914400" eaLnBrk="0" fontAlgn="base" hangingPunct="0">
              <a:spcBef>
                <a:spcPct val="0"/>
              </a:spcBef>
              <a:spcAft>
                <a:spcPct val="0"/>
              </a:spcAft>
            </a:pPr>
            <a:r>
              <a:rPr lang="en-US" sz="3600" dirty="0" smtClean="0">
                <a:solidFill>
                  <a:srgbClr val="FF0000"/>
                </a:solidFill>
              </a:rPr>
              <a:t>Radioactive decay driving </a:t>
            </a:r>
            <a:r>
              <a:rPr lang="en-US" sz="3600" dirty="0">
                <a:solidFill>
                  <a:srgbClr val="FF0000"/>
                </a:solidFill>
              </a:rPr>
              <a:t>the Earth’s engine!</a:t>
            </a:r>
          </a:p>
        </p:txBody>
      </p:sp>
      <p:pic>
        <p:nvPicPr>
          <p:cNvPr id="52226" name="Picture 2"/>
          <p:cNvPicPr>
            <a:picLocks noChangeAspect="1" noChangeArrowheads="1"/>
          </p:cNvPicPr>
          <p:nvPr/>
        </p:nvPicPr>
        <p:blipFill>
          <a:blip r:embed="rId4"/>
          <a:srcRect/>
          <a:stretch>
            <a:fillRect/>
          </a:stretch>
        </p:blipFill>
        <p:spPr bwMode="auto">
          <a:xfrm>
            <a:off x="5744316" y="98425"/>
            <a:ext cx="2895600" cy="31877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5"/>
          <a:srcRect/>
          <a:stretch>
            <a:fillRect/>
          </a:stretch>
        </p:blipFill>
        <p:spPr bwMode="auto">
          <a:xfrm>
            <a:off x="6838987" y="3378735"/>
            <a:ext cx="2265331" cy="2265331"/>
          </a:xfrm>
          <a:prstGeom prst="rect">
            <a:avLst/>
          </a:prstGeom>
          <a:noFill/>
          <a:ln w="9525">
            <a:noFill/>
            <a:miter lim="800000"/>
            <a:headEnd/>
            <a:tailEnd/>
          </a:ln>
          <a:effectLst/>
        </p:spPr>
      </p:pic>
      <p:sp>
        <p:nvSpPr>
          <p:cNvPr id="2" name="TextBox 1"/>
          <p:cNvSpPr txBox="1"/>
          <p:nvPr/>
        </p:nvSpPr>
        <p:spPr>
          <a:xfrm>
            <a:off x="6683932" y="6074707"/>
            <a:ext cx="2178061" cy="584776"/>
          </a:xfrm>
          <a:prstGeom prst="rect">
            <a:avLst/>
          </a:prstGeom>
          <a:noFill/>
        </p:spPr>
        <p:txBody>
          <a:bodyPr wrap="none" rtlCol="0">
            <a:spAutoFit/>
          </a:bodyPr>
          <a:lstStyle/>
          <a:p>
            <a:r>
              <a:rPr lang="en-US" sz="3200" i="1" dirty="0" smtClean="0">
                <a:solidFill>
                  <a:srgbClr val="0000FF"/>
                </a:solidFill>
              </a:rPr>
              <a:t>K, </a:t>
            </a:r>
            <a:r>
              <a:rPr lang="en-US" sz="3200" i="1" dirty="0" err="1" smtClean="0">
                <a:solidFill>
                  <a:srgbClr val="0000FF"/>
                </a:solidFill>
              </a:rPr>
              <a:t>Th</a:t>
            </a:r>
            <a:r>
              <a:rPr lang="en-US" sz="3200" i="1" dirty="0" smtClean="0">
                <a:solidFill>
                  <a:srgbClr val="0000FF"/>
                </a:solidFill>
              </a:rPr>
              <a:t> &amp; U!</a:t>
            </a:r>
            <a:endParaRPr lang="en-US" sz="3200" i="1" dirty="0">
              <a:solidFill>
                <a:srgbClr val="0000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457200" y="152400"/>
            <a:ext cx="4794250" cy="9144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a:latin typeface="Times New Roman" charset="0"/>
              </a:rPr>
              <a:t>5 Big Questions:</a:t>
            </a:r>
            <a:endParaRPr lang="en-US" sz="4000">
              <a:latin typeface="Times New Roman" charset="0"/>
            </a:endParaRPr>
          </a:p>
        </p:txBody>
      </p:sp>
      <p:sp>
        <p:nvSpPr>
          <p:cNvPr id="164867" name="Text Box 3"/>
          <p:cNvSpPr txBox="1">
            <a:spLocks noChangeArrowheads="1"/>
          </p:cNvSpPr>
          <p:nvPr/>
        </p:nvSpPr>
        <p:spPr bwMode="auto">
          <a:xfrm>
            <a:off x="228600" y="1295400"/>
            <a:ext cx="83058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10287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nSpc>
                <a:spcPct val="140000"/>
              </a:lnSpc>
              <a:buFontTx/>
              <a:buChar char="-"/>
            </a:pPr>
            <a:r>
              <a:rPr lang="en-US" sz="4000">
                <a:latin typeface="Times New Roman" charset="0"/>
              </a:rPr>
              <a:t> What is the Planetary K/U ratio?</a:t>
            </a:r>
            <a:endParaRPr lang="en-US" sz="3200" i="1">
              <a:latin typeface="Times New Roman" charset="0"/>
            </a:endParaRPr>
          </a:p>
          <a:p>
            <a:pPr>
              <a:lnSpc>
                <a:spcPct val="160000"/>
              </a:lnSpc>
              <a:buFontTx/>
              <a:buChar char="-"/>
            </a:pPr>
            <a:r>
              <a:rPr lang="en-US" sz="4000">
                <a:latin typeface="Times New Roman" charset="0"/>
              </a:rPr>
              <a:t> Radiogenic contribution to heat flow?</a:t>
            </a:r>
          </a:p>
          <a:p>
            <a:pPr>
              <a:lnSpc>
                <a:spcPct val="160000"/>
              </a:lnSpc>
              <a:buFontTx/>
              <a:buChar char="-"/>
            </a:pPr>
            <a:r>
              <a:rPr lang="en-US" sz="4000">
                <a:latin typeface="Times New Roman" charset="0"/>
              </a:rPr>
              <a:t> Distribution of reservoirs in mantle?</a:t>
            </a:r>
          </a:p>
          <a:p>
            <a:pPr>
              <a:lnSpc>
                <a:spcPct val="160000"/>
              </a:lnSpc>
              <a:buFontTx/>
              <a:buChar char="-"/>
            </a:pPr>
            <a:r>
              <a:rPr lang="en-US" sz="4000">
                <a:latin typeface="Times New Roman" charset="0"/>
              </a:rPr>
              <a:t> Radiogenic elements in the core??</a:t>
            </a:r>
          </a:p>
          <a:p>
            <a:pPr>
              <a:lnSpc>
                <a:spcPct val="160000"/>
              </a:lnSpc>
              <a:buFontTx/>
              <a:buChar char="-"/>
            </a:pPr>
            <a:r>
              <a:rPr lang="en-US" sz="4000">
                <a:latin typeface="Times New Roman" charset="0"/>
              </a:rPr>
              <a:t> Nature of the Core-Mantle Boundary?</a:t>
            </a:r>
            <a:endParaRPr lang="en-US" sz="3200">
              <a:latin typeface="Times New Roman" charset="0"/>
            </a:endParaRPr>
          </a:p>
        </p:txBody>
      </p:sp>
      <p:sp>
        <p:nvSpPr>
          <p:cNvPr id="164868" name="Rectangle 4"/>
          <p:cNvSpPr>
            <a:spLocks noChangeArrowheads="1"/>
          </p:cNvSpPr>
          <p:nvPr/>
        </p:nvSpPr>
        <p:spPr bwMode="auto">
          <a:xfrm>
            <a:off x="6521450" y="20574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FF0000"/>
                </a:solidFill>
              </a:rPr>
              <a:t>planetary volatility curve</a:t>
            </a:r>
          </a:p>
        </p:txBody>
      </p:sp>
      <p:sp>
        <p:nvSpPr>
          <p:cNvPr id="164869" name="Rectangle 5"/>
          <p:cNvSpPr>
            <a:spLocks noChangeArrowheads="1"/>
          </p:cNvSpPr>
          <p:nvPr/>
        </p:nvSpPr>
        <p:spPr bwMode="auto">
          <a:xfrm>
            <a:off x="7391400" y="2971800"/>
            <a:ext cx="170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FF0000"/>
                </a:solidFill>
              </a:rPr>
              <a:t>secular cooling</a:t>
            </a:r>
          </a:p>
        </p:txBody>
      </p:sp>
      <p:sp>
        <p:nvSpPr>
          <p:cNvPr id="164870" name="Rectangle 6"/>
          <p:cNvSpPr>
            <a:spLocks noChangeArrowheads="1"/>
          </p:cNvSpPr>
          <p:nvPr/>
        </p:nvSpPr>
        <p:spPr bwMode="auto">
          <a:xfrm>
            <a:off x="6096000" y="3900488"/>
            <a:ext cx="304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FF0000"/>
                </a:solidFill>
              </a:rPr>
              <a:t>whole vs layered convection</a:t>
            </a:r>
          </a:p>
        </p:txBody>
      </p:sp>
      <p:sp>
        <p:nvSpPr>
          <p:cNvPr id="164871" name="Rectangle 7"/>
          <p:cNvSpPr>
            <a:spLocks noChangeArrowheads="1"/>
          </p:cNvSpPr>
          <p:nvPr/>
        </p:nvSpPr>
        <p:spPr bwMode="auto">
          <a:xfrm>
            <a:off x="6813550" y="4891088"/>
            <a:ext cx="225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FF0000"/>
                </a:solidFill>
              </a:rPr>
              <a:t>Earth energy budget</a:t>
            </a:r>
          </a:p>
        </p:txBody>
      </p:sp>
      <p:sp>
        <p:nvSpPr>
          <p:cNvPr id="164872" name="Rectangle 8"/>
          <p:cNvSpPr>
            <a:spLocks noChangeArrowheads="1"/>
          </p:cNvSpPr>
          <p:nvPr/>
        </p:nvSpPr>
        <p:spPr bwMode="auto">
          <a:xfrm>
            <a:off x="7207250" y="5957888"/>
            <a:ext cx="193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i="1">
                <a:solidFill>
                  <a:srgbClr val="FF0000"/>
                </a:solidFill>
              </a:rPr>
              <a:t>hidden reservoirs</a:t>
            </a:r>
          </a:p>
        </p:txBody>
      </p:sp>
    </p:spTree>
    <p:extLst>
      <p:ext uri="{BB962C8B-B14F-4D97-AF65-F5344CB8AC3E}">
        <p14:creationId xmlns:p14="http://schemas.microsoft.com/office/powerpoint/2010/main" val="57979370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blinds(horizontal)">
                                      <p:cBhvr>
                                        <p:cTn id="7" dur="500"/>
                                        <p:tgtEl>
                                          <p:spTgt spid="164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blinds(horizontal)">
                                      <p:cBhvr>
                                        <p:cTn id="12" dur="500"/>
                                        <p:tgtEl>
                                          <p:spTgt spid="164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870"/>
                                        </p:tgtEl>
                                        <p:attrNameLst>
                                          <p:attrName>style.visibility</p:attrName>
                                        </p:attrNameLst>
                                      </p:cBhvr>
                                      <p:to>
                                        <p:strVal val="visible"/>
                                      </p:to>
                                    </p:set>
                                    <p:animEffect transition="in" filter="blinds(horizontal)">
                                      <p:cBhvr>
                                        <p:cTn id="17" dur="500"/>
                                        <p:tgtEl>
                                          <p:spTgt spid="164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871"/>
                                        </p:tgtEl>
                                        <p:attrNameLst>
                                          <p:attrName>style.visibility</p:attrName>
                                        </p:attrNameLst>
                                      </p:cBhvr>
                                      <p:to>
                                        <p:strVal val="visible"/>
                                      </p:to>
                                    </p:set>
                                    <p:animEffect transition="in" filter="blinds(horizontal)">
                                      <p:cBhvr>
                                        <p:cTn id="22" dur="500"/>
                                        <p:tgtEl>
                                          <p:spTgt spid="164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872"/>
                                        </p:tgtEl>
                                        <p:attrNameLst>
                                          <p:attrName>style.visibility</p:attrName>
                                        </p:attrNameLst>
                                      </p:cBhvr>
                                      <p:to>
                                        <p:strVal val="visible"/>
                                      </p:to>
                                    </p:set>
                                    <p:animEffect transition="in" filter="blinds(horizontal)">
                                      <p:cBhvr>
                                        <p:cTn id="27" dur="500"/>
                                        <p:tgtEl>
                                          <p:spTgt spid="164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p:bldP spid="164870" grpId="0"/>
      <p:bldP spid="164871" grpId="0"/>
      <p:bldP spid="1648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pping_Earth_engine copy"/>
          <p:cNvPicPr>
            <a:picLocks noChangeAspect="1" noChangeArrowheads="1"/>
          </p:cNvPicPr>
          <p:nvPr/>
        </p:nvPicPr>
        <p:blipFill>
          <a:blip r:embed="rId3"/>
          <a:srcRect/>
          <a:stretch>
            <a:fillRect/>
          </a:stretch>
        </p:blipFill>
        <p:spPr bwMode="auto">
          <a:xfrm>
            <a:off x="0" y="1905000"/>
            <a:ext cx="4926013" cy="5029200"/>
          </a:xfrm>
          <a:prstGeom prst="rect">
            <a:avLst/>
          </a:prstGeom>
          <a:noFill/>
          <a:ln w="9525">
            <a:noFill/>
            <a:miter lim="800000"/>
            <a:headEnd/>
            <a:tailEnd/>
          </a:ln>
        </p:spPr>
      </p:pic>
      <p:sp>
        <p:nvSpPr>
          <p:cNvPr id="31747" name="Text Box 3"/>
          <p:cNvSpPr txBox="1">
            <a:spLocks noChangeArrowheads="1"/>
          </p:cNvSpPr>
          <p:nvPr/>
        </p:nvSpPr>
        <p:spPr bwMode="auto">
          <a:xfrm>
            <a:off x="408024" y="341540"/>
            <a:ext cx="4002088" cy="762000"/>
          </a:xfrm>
          <a:prstGeom prst="rect">
            <a:avLst/>
          </a:prstGeom>
          <a:solidFill>
            <a:srgbClr val="CCFFFF"/>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4400" b="1" dirty="0">
                <a:solidFill>
                  <a:srgbClr val="000000"/>
                </a:solidFill>
              </a:rPr>
              <a:t>U in the Earth:</a:t>
            </a:r>
          </a:p>
        </p:txBody>
      </p:sp>
      <p:sp>
        <p:nvSpPr>
          <p:cNvPr id="31748" name="Text Box 4"/>
          <p:cNvSpPr txBox="1">
            <a:spLocks noChangeArrowheads="1"/>
          </p:cNvSpPr>
          <p:nvPr/>
        </p:nvSpPr>
        <p:spPr bwMode="auto">
          <a:xfrm>
            <a:off x="5054600" y="152400"/>
            <a:ext cx="4096079" cy="5909311"/>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2800" b="1" dirty="0">
                <a:solidFill>
                  <a:srgbClr val="000000"/>
                </a:solidFill>
              </a:rPr>
              <a:t>~13 </a:t>
            </a:r>
            <a:r>
              <a:rPr lang="en-US" sz="2800" b="1" dirty="0" err="1">
                <a:solidFill>
                  <a:srgbClr val="000000"/>
                </a:solidFill>
              </a:rPr>
              <a:t>ng/g</a:t>
            </a:r>
            <a:r>
              <a:rPr lang="en-US" sz="2800" b="1" dirty="0">
                <a:solidFill>
                  <a:srgbClr val="000000"/>
                </a:solidFill>
              </a:rPr>
              <a:t> U in the Earth</a:t>
            </a:r>
          </a:p>
          <a:p>
            <a:pPr defTabSz="914400" fontAlgn="base">
              <a:spcBef>
                <a:spcPct val="0"/>
              </a:spcBef>
              <a:spcAft>
                <a:spcPct val="0"/>
              </a:spcAft>
            </a:pPr>
            <a:endParaRPr lang="en-US" sz="2800" b="1" dirty="0">
              <a:solidFill>
                <a:srgbClr val="000000"/>
              </a:solidFill>
            </a:endParaRPr>
          </a:p>
          <a:p>
            <a:pPr defTabSz="914400" fontAlgn="base">
              <a:spcBef>
                <a:spcPct val="0"/>
              </a:spcBef>
              <a:spcAft>
                <a:spcPct val="0"/>
              </a:spcAft>
            </a:pPr>
            <a:r>
              <a:rPr lang="en-US" sz="2800" b="1" dirty="0">
                <a:solidFill>
                  <a:srgbClr val="000000"/>
                </a:solidFill>
              </a:rPr>
              <a:t>Metallic sphere (core)</a:t>
            </a:r>
          </a:p>
          <a:p>
            <a:pPr defTabSz="914400" fontAlgn="base">
              <a:spcBef>
                <a:spcPct val="0"/>
              </a:spcBef>
              <a:spcAft>
                <a:spcPct val="0"/>
              </a:spcAft>
            </a:pPr>
            <a:r>
              <a:rPr lang="en-US" sz="2800" b="1" dirty="0">
                <a:solidFill>
                  <a:srgbClr val="000000"/>
                </a:solidFill>
              </a:rPr>
              <a:t>      &lt;&lt;&lt;1 </a:t>
            </a:r>
            <a:r>
              <a:rPr lang="en-US" sz="2800" b="1" dirty="0" err="1">
                <a:solidFill>
                  <a:srgbClr val="000000"/>
                </a:solidFill>
              </a:rPr>
              <a:t>ng/g</a:t>
            </a:r>
            <a:r>
              <a:rPr lang="en-US" sz="2800" b="1" dirty="0">
                <a:solidFill>
                  <a:srgbClr val="000000"/>
                </a:solidFill>
              </a:rPr>
              <a:t> U</a:t>
            </a:r>
            <a:r>
              <a:rPr lang="en-US" sz="2800" dirty="0">
                <a:solidFill>
                  <a:srgbClr val="000000"/>
                </a:solidFill>
              </a:rPr>
              <a:t> </a:t>
            </a:r>
          </a:p>
          <a:p>
            <a:pPr defTabSz="914400" fontAlgn="base">
              <a:spcBef>
                <a:spcPct val="0"/>
              </a:spcBef>
              <a:spcAft>
                <a:spcPct val="0"/>
              </a:spcAft>
            </a:pPr>
            <a:endParaRPr lang="en-US" sz="1200" b="1" dirty="0">
              <a:solidFill>
                <a:srgbClr val="000000"/>
              </a:solidFill>
            </a:endParaRPr>
          </a:p>
          <a:p>
            <a:pPr defTabSz="914400" fontAlgn="base">
              <a:spcBef>
                <a:spcPct val="0"/>
              </a:spcBef>
              <a:spcAft>
                <a:spcPct val="0"/>
              </a:spcAft>
            </a:pPr>
            <a:r>
              <a:rPr lang="en-US" sz="2800" b="1" dirty="0">
                <a:solidFill>
                  <a:srgbClr val="000000"/>
                </a:solidFill>
              </a:rPr>
              <a:t>Silicate sphere</a:t>
            </a:r>
          </a:p>
          <a:p>
            <a:pPr defTabSz="914400" fontAlgn="base">
              <a:spcBef>
                <a:spcPct val="0"/>
              </a:spcBef>
              <a:spcAft>
                <a:spcPct val="0"/>
              </a:spcAft>
            </a:pPr>
            <a:r>
              <a:rPr lang="en-US" sz="2800" b="1" dirty="0">
                <a:solidFill>
                  <a:srgbClr val="000000"/>
                </a:solidFill>
              </a:rPr>
              <a:t>	 20* </a:t>
            </a:r>
            <a:r>
              <a:rPr lang="en-US" sz="2800" b="1" dirty="0" err="1">
                <a:solidFill>
                  <a:srgbClr val="000000"/>
                </a:solidFill>
              </a:rPr>
              <a:t>ng/g</a:t>
            </a:r>
            <a:r>
              <a:rPr lang="en-US" sz="2800" b="1" dirty="0">
                <a:solidFill>
                  <a:srgbClr val="000000"/>
                </a:solidFill>
              </a:rPr>
              <a:t> U</a:t>
            </a:r>
            <a:r>
              <a:rPr lang="en-US" sz="2800" dirty="0">
                <a:solidFill>
                  <a:srgbClr val="000000"/>
                </a:solidFill>
              </a:rPr>
              <a:t> </a:t>
            </a:r>
          </a:p>
          <a:p>
            <a:pPr lvl="1" defTabSz="914400" fontAlgn="base">
              <a:spcBef>
                <a:spcPct val="0"/>
              </a:spcBef>
              <a:spcAft>
                <a:spcPct val="0"/>
              </a:spcAft>
            </a:pPr>
            <a:endParaRPr lang="en-US" sz="500" dirty="0">
              <a:solidFill>
                <a:srgbClr val="000000"/>
              </a:solidFill>
            </a:endParaRPr>
          </a:p>
          <a:p>
            <a:pPr defTabSz="914400" fontAlgn="base">
              <a:spcBef>
                <a:spcPct val="0"/>
              </a:spcBef>
              <a:spcAft>
                <a:spcPct val="0"/>
              </a:spcAft>
            </a:pPr>
            <a:r>
              <a:rPr lang="en-US" i="1" dirty="0" smtClean="0">
                <a:solidFill>
                  <a:srgbClr val="000000"/>
                </a:solidFill>
              </a:rPr>
              <a:t>*O’Neill &amp; Palme </a:t>
            </a:r>
            <a:r>
              <a:rPr lang="en-US" i="1" dirty="0">
                <a:solidFill>
                  <a:srgbClr val="000000"/>
                </a:solidFill>
              </a:rPr>
              <a:t>(</a:t>
            </a:r>
            <a:r>
              <a:rPr lang="en-US" i="1" dirty="0" smtClean="0">
                <a:solidFill>
                  <a:srgbClr val="000000"/>
                </a:solidFill>
              </a:rPr>
              <a:t>2008)   </a:t>
            </a:r>
            <a:r>
              <a:rPr lang="en-US" i="1" dirty="0" smtClean="0">
                <a:solidFill>
                  <a:srgbClr val="0000FF"/>
                </a:solidFill>
              </a:rPr>
              <a:t>10 </a:t>
            </a:r>
            <a:r>
              <a:rPr lang="en-US" i="1" dirty="0" err="1">
                <a:solidFill>
                  <a:srgbClr val="0000FF"/>
                </a:solidFill>
              </a:rPr>
              <a:t>ng/g</a:t>
            </a:r>
            <a:endParaRPr lang="en-US" i="1" dirty="0">
              <a:solidFill>
                <a:srgbClr val="0000FF"/>
              </a:solidFill>
            </a:endParaRPr>
          </a:p>
          <a:p>
            <a:pPr defTabSz="914400" fontAlgn="base">
              <a:spcBef>
                <a:spcPts val="600"/>
              </a:spcBef>
              <a:spcAft>
                <a:spcPct val="0"/>
              </a:spcAft>
            </a:pPr>
            <a:r>
              <a:rPr lang="en-US" i="1" dirty="0">
                <a:solidFill>
                  <a:srgbClr val="000000"/>
                </a:solidFill>
              </a:rPr>
              <a:t>*</a:t>
            </a:r>
            <a:r>
              <a:rPr lang="en-US" i="1" dirty="0" err="1">
                <a:solidFill>
                  <a:srgbClr val="000000"/>
                </a:solidFill>
              </a:rPr>
              <a:t>Turcotte</a:t>
            </a:r>
            <a:r>
              <a:rPr lang="en-US" i="1" dirty="0">
                <a:solidFill>
                  <a:srgbClr val="000000"/>
                </a:solidFill>
              </a:rPr>
              <a:t> &amp; Schubert (2002) </a:t>
            </a:r>
            <a:r>
              <a:rPr lang="en-US" i="1" dirty="0" smtClean="0">
                <a:solidFill>
                  <a:srgbClr val="0000FF"/>
                </a:solidFill>
              </a:rPr>
              <a:t>31 </a:t>
            </a:r>
            <a:r>
              <a:rPr lang="en-US" i="1" dirty="0" err="1">
                <a:solidFill>
                  <a:srgbClr val="0000FF"/>
                </a:solidFill>
              </a:rPr>
              <a:t>ng/g</a:t>
            </a:r>
            <a:endParaRPr lang="en-US" sz="2800" dirty="0">
              <a:solidFill>
                <a:srgbClr val="0000FF"/>
              </a:solidFill>
            </a:endParaRPr>
          </a:p>
          <a:p>
            <a:pPr defTabSz="914400" fontAlgn="base">
              <a:spcBef>
                <a:spcPct val="0"/>
              </a:spcBef>
              <a:spcAft>
                <a:spcPct val="0"/>
              </a:spcAft>
            </a:pPr>
            <a:endParaRPr lang="en-US" sz="2800" dirty="0">
              <a:solidFill>
                <a:srgbClr val="000000"/>
              </a:solidFill>
            </a:endParaRPr>
          </a:p>
          <a:p>
            <a:pPr defTabSz="914400" fontAlgn="base">
              <a:spcBef>
                <a:spcPct val="0"/>
              </a:spcBef>
              <a:spcAft>
                <a:spcPct val="0"/>
              </a:spcAft>
            </a:pPr>
            <a:r>
              <a:rPr lang="en-US" sz="2800" b="1" dirty="0">
                <a:solidFill>
                  <a:srgbClr val="000000"/>
                </a:solidFill>
              </a:rPr>
              <a:t>Continental Crust</a:t>
            </a:r>
          </a:p>
          <a:p>
            <a:pPr defTabSz="914400" fontAlgn="base">
              <a:spcBef>
                <a:spcPct val="0"/>
              </a:spcBef>
              <a:spcAft>
                <a:spcPct val="0"/>
              </a:spcAft>
            </a:pPr>
            <a:r>
              <a:rPr lang="en-US" sz="2800" b="1" dirty="0">
                <a:solidFill>
                  <a:srgbClr val="000000"/>
                </a:solidFill>
              </a:rPr>
              <a:t>       1300 </a:t>
            </a:r>
            <a:r>
              <a:rPr lang="en-US" sz="2800" b="1" dirty="0" err="1">
                <a:solidFill>
                  <a:srgbClr val="000000"/>
                </a:solidFill>
              </a:rPr>
              <a:t>ng</a:t>
            </a:r>
            <a:r>
              <a:rPr lang="en-US" sz="2800" b="1" dirty="0">
                <a:solidFill>
                  <a:srgbClr val="000000"/>
                </a:solidFill>
              </a:rPr>
              <a:t>/g U</a:t>
            </a:r>
            <a:r>
              <a:rPr lang="en-US" sz="2800" dirty="0">
                <a:solidFill>
                  <a:srgbClr val="000000"/>
                </a:solidFill>
              </a:rPr>
              <a:t> </a:t>
            </a:r>
            <a:r>
              <a:rPr lang="en-US" sz="2000" b="1" dirty="0">
                <a:solidFill>
                  <a:srgbClr val="FF0000"/>
                </a:solidFill>
              </a:rPr>
              <a:t>(</a:t>
            </a:r>
            <a:r>
              <a:rPr lang="en-US" sz="2000" b="1" dirty="0" smtClean="0">
                <a:solidFill>
                  <a:srgbClr val="FF0000"/>
                </a:solidFill>
              </a:rPr>
              <a:t>~7 </a:t>
            </a:r>
            <a:r>
              <a:rPr lang="en-US" sz="2000" b="1" dirty="0">
                <a:solidFill>
                  <a:srgbClr val="FF0000"/>
                </a:solidFill>
              </a:rPr>
              <a:t>TW</a:t>
            </a:r>
            <a:r>
              <a:rPr lang="en-US" sz="2000" b="1" dirty="0" smtClean="0">
                <a:solidFill>
                  <a:srgbClr val="FF0000"/>
                </a:solidFill>
              </a:rPr>
              <a:t>)</a:t>
            </a:r>
            <a:endParaRPr lang="en-US" sz="2800" dirty="0">
              <a:solidFill>
                <a:srgbClr val="FF0000"/>
              </a:solidFill>
            </a:endParaRPr>
          </a:p>
          <a:p>
            <a:pPr defTabSz="914400" fontAlgn="base">
              <a:spcBef>
                <a:spcPct val="0"/>
              </a:spcBef>
              <a:spcAft>
                <a:spcPct val="0"/>
              </a:spcAft>
            </a:pPr>
            <a:endParaRPr lang="en-US" sz="1200" b="1" dirty="0">
              <a:solidFill>
                <a:srgbClr val="000000"/>
              </a:solidFill>
            </a:endParaRPr>
          </a:p>
          <a:p>
            <a:pPr defTabSz="914400" fontAlgn="base">
              <a:spcBef>
                <a:spcPct val="0"/>
              </a:spcBef>
              <a:spcAft>
                <a:spcPct val="0"/>
              </a:spcAft>
            </a:pPr>
            <a:r>
              <a:rPr lang="en-US" sz="2800" b="1" dirty="0" smtClean="0">
                <a:solidFill>
                  <a:srgbClr val="000000"/>
                </a:solidFill>
              </a:rPr>
              <a:t>Mantle</a:t>
            </a:r>
          </a:p>
          <a:p>
            <a:pPr defTabSz="914400" fontAlgn="base">
              <a:spcBef>
                <a:spcPct val="0"/>
              </a:spcBef>
              <a:spcAft>
                <a:spcPct val="0"/>
              </a:spcAft>
            </a:pPr>
            <a:r>
              <a:rPr lang="en-US" sz="2800" b="1" dirty="0">
                <a:solidFill>
                  <a:srgbClr val="000000"/>
                </a:solidFill>
              </a:rPr>
              <a:t> </a:t>
            </a:r>
            <a:r>
              <a:rPr lang="en-US" sz="2800" b="1" dirty="0" smtClean="0">
                <a:solidFill>
                  <a:srgbClr val="000000"/>
                </a:solidFill>
              </a:rPr>
              <a:t>  ~13</a:t>
            </a:r>
            <a:r>
              <a:rPr lang="en-US" sz="2800" b="1" dirty="0" smtClean="0">
                <a:solidFill>
                  <a:srgbClr val="FF0000"/>
                </a:solidFill>
              </a:rPr>
              <a:t>*</a:t>
            </a:r>
            <a:r>
              <a:rPr lang="en-US" sz="2800" b="1" dirty="0" smtClean="0">
                <a:solidFill>
                  <a:srgbClr val="000000"/>
                </a:solidFill>
              </a:rPr>
              <a:t> </a:t>
            </a:r>
            <a:r>
              <a:rPr lang="en-US" sz="2800" b="1" dirty="0" err="1" smtClean="0">
                <a:solidFill>
                  <a:srgbClr val="000000"/>
                </a:solidFill>
              </a:rPr>
              <a:t>ng</a:t>
            </a:r>
            <a:r>
              <a:rPr lang="en-US" sz="2800" b="1" dirty="0" smtClean="0">
                <a:solidFill>
                  <a:srgbClr val="000000"/>
                </a:solidFill>
              </a:rPr>
              <a:t>/g U </a:t>
            </a:r>
            <a:r>
              <a:rPr lang="en-US" sz="2000" b="1" dirty="0" smtClean="0">
                <a:solidFill>
                  <a:srgbClr val="FF0000"/>
                </a:solidFill>
              </a:rPr>
              <a:t>(~13 TW)</a:t>
            </a:r>
            <a:r>
              <a:rPr lang="en-US" sz="2800" dirty="0" smtClean="0">
                <a:solidFill>
                  <a:srgbClr val="000000"/>
                </a:solidFill>
              </a:rPr>
              <a:t> </a:t>
            </a:r>
            <a:endParaRPr lang="en-US" sz="2800" dirty="0">
              <a:solidFill>
                <a:srgbClr val="000000"/>
              </a:solidFill>
            </a:endParaRPr>
          </a:p>
        </p:txBody>
      </p:sp>
      <p:sp>
        <p:nvSpPr>
          <p:cNvPr id="31749" name="Line 5"/>
          <p:cNvSpPr>
            <a:spLocks noChangeShapeType="1"/>
          </p:cNvSpPr>
          <p:nvPr/>
        </p:nvSpPr>
        <p:spPr bwMode="auto">
          <a:xfrm>
            <a:off x="5257800" y="990600"/>
            <a:ext cx="3733800" cy="0"/>
          </a:xfrm>
          <a:prstGeom prst="line">
            <a:avLst/>
          </a:prstGeom>
          <a:noFill/>
          <a:ln w="28575">
            <a:solidFill>
              <a:srgbClr val="FF0000"/>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31750" name="Line 6"/>
          <p:cNvSpPr>
            <a:spLocks noChangeShapeType="1"/>
          </p:cNvSpPr>
          <p:nvPr/>
        </p:nvSpPr>
        <p:spPr bwMode="auto">
          <a:xfrm>
            <a:off x="5257800" y="3975100"/>
            <a:ext cx="3733800" cy="0"/>
          </a:xfrm>
          <a:prstGeom prst="line">
            <a:avLst/>
          </a:prstGeom>
          <a:noFill/>
          <a:ln w="28575">
            <a:solidFill>
              <a:srgbClr val="FF0000"/>
            </a:solidFill>
            <a:round/>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31752" name="Rectangle 8"/>
          <p:cNvSpPr>
            <a:spLocks noChangeArrowheads="1"/>
          </p:cNvSpPr>
          <p:nvPr/>
        </p:nvSpPr>
        <p:spPr bwMode="auto">
          <a:xfrm>
            <a:off x="5144958" y="6115050"/>
            <a:ext cx="3781853" cy="707886"/>
          </a:xfrm>
          <a:prstGeom prst="rect">
            <a:avLst/>
          </a:prstGeom>
          <a:solidFill>
            <a:srgbClr val="FFFB7E"/>
          </a:solid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000" b="1" dirty="0" smtClean="0">
                <a:solidFill>
                  <a:srgbClr val="FF0000"/>
                </a:solidFill>
              </a:rPr>
              <a:t>*</a:t>
            </a:r>
            <a:r>
              <a:rPr lang="en-US" sz="2000" b="1" i="1" dirty="0" smtClean="0">
                <a:solidFill>
                  <a:srgbClr val="FF3300"/>
                </a:solidFill>
              </a:rPr>
              <a:t>Mantle could have as little</a:t>
            </a:r>
          </a:p>
          <a:p>
            <a:pPr algn="ctr" defTabSz="914400" fontAlgn="base">
              <a:spcBef>
                <a:spcPct val="0"/>
              </a:spcBef>
              <a:spcAft>
                <a:spcPct val="0"/>
              </a:spcAft>
            </a:pPr>
            <a:r>
              <a:rPr lang="en-US" sz="2000" b="1" i="1" dirty="0" smtClean="0">
                <a:solidFill>
                  <a:srgbClr val="FF3300"/>
                </a:solidFill>
              </a:rPr>
              <a:t> 1-3 TW or as much as 28 TW</a:t>
            </a:r>
            <a:endParaRPr lang="en-US" sz="2000" b="1" i="1" dirty="0">
              <a:solidFill>
                <a:srgbClr val="FF3300"/>
              </a:solidFill>
            </a:endParaRPr>
          </a:p>
        </p:txBody>
      </p:sp>
      <p:sp>
        <p:nvSpPr>
          <p:cNvPr id="2" name="TextBox 1"/>
          <p:cNvSpPr txBox="1"/>
          <p:nvPr/>
        </p:nvSpPr>
        <p:spPr>
          <a:xfrm>
            <a:off x="851679" y="1229217"/>
            <a:ext cx="3144273" cy="369332"/>
          </a:xfrm>
          <a:prstGeom prst="rect">
            <a:avLst/>
          </a:prstGeom>
          <a:noFill/>
        </p:spPr>
        <p:txBody>
          <a:bodyPr wrap="none" rtlCol="0">
            <a:spAutoFit/>
          </a:bodyPr>
          <a:lstStyle/>
          <a:p>
            <a:r>
              <a:rPr lang="en-US" dirty="0" smtClean="0">
                <a:solidFill>
                  <a:srgbClr val="0000FF"/>
                </a:solidFill>
              </a:rPr>
              <a:t>[</a:t>
            </a:r>
            <a:r>
              <a:rPr lang="en-US" dirty="0" err="1" smtClean="0">
                <a:solidFill>
                  <a:srgbClr val="0000FF"/>
                </a:solidFill>
              </a:rPr>
              <a:t>Th</a:t>
            </a:r>
            <a:r>
              <a:rPr lang="en-US" dirty="0" smtClean="0">
                <a:solidFill>
                  <a:srgbClr val="0000FF"/>
                </a:solidFill>
              </a:rPr>
              <a:t>/U = 3.9, K//U = 1.3 x 10</a:t>
            </a:r>
            <a:r>
              <a:rPr lang="en-US" baseline="30000" dirty="0" smtClean="0">
                <a:solidFill>
                  <a:srgbClr val="0000FF"/>
                </a:solidFill>
              </a:rPr>
              <a:t>4</a:t>
            </a:r>
            <a:r>
              <a:rPr lang="en-US" dirty="0" smtClean="0">
                <a:solidFill>
                  <a:srgbClr val="0000FF"/>
                </a:solidFill>
              </a:rPr>
              <a:t>]</a:t>
            </a:r>
            <a:endParaRPr lang="en-US" dirty="0">
              <a:solidFill>
                <a:srgbClr val="0000FF"/>
              </a:solidFil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81000" y="6400800"/>
            <a:ext cx="4038600" cy="30480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50000"/>
              </a:spcBef>
              <a:spcAft>
                <a:spcPct val="0"/>
              </a:spcAft>
            </a:pPr>
            <a:r>
              <a:rPr lang="en-US" sz="1400" i="1">
                <a:solidFill>
                  <a:srgbClr val="000000"/>
                </a:solidFill>
                <a:latin typeface="Arial"/>
                <a:ea typeface="ＭＳ Ｐゴシック"/>
                <a:cs typeface="ＭＳ Ｐゴシック"/>
              </a:rPr>
              <a:t>after Jaupart et al 2008 Treatise of Geophysics</a:t>
            </a:r>
            <a:r>
              <a:rPr lang="en-US" sz="2400" i="1">
                <a:solidFill>
                  <a:srgbClr val="000000"/>
                </a:solidFill>
                <a:latin typeface="Arial"/>
                <a:ea typeface="ＭＳ Ｐゴシック"/>
                <a:cs typeface="ＭＳ Ｐゴシック"/>
              </a:rPr>
              <a:t> </a:t>
            </a:r>
          </a:p>
        </p:txBody>
      </p:sp>
      <p:pic>
        <p:nvPicPr>
          <p:cNvPr id="36867" name="Picture 8" descr="Untitled.png"/>
          <p:cNvPicPr>
            <a:picLocks noChangeAspect="1"/>
          </p:cNvPicPr>
          <p:nvPr/>
        </p:nvPicPr>
        <p:blipFill>
          <a:blip r:embed="rId3"/>
          <a:srcRect/>
          <a:stretch>
            <a:fillRect/>
          </a:stretch>
        </p:blipFill>
        <p:spPr bwMode="auto">
          <a:xfrm>
            <a:off x="0" y="550863"/>
            <a:ext cx="8261350" cy="5984875"/>
          </a:xfrm>
          <a:prstGeom prst="rect">
            <a:avLst/>
          </a:prstGeom>
          <a:noFill/>
          <a:ln w="9525">
            <a:noFill/>
            <a:miter lim="800000"/>
            <a:headEnd/>
            <a:tailEnd/>
          </a:ln>
        </p:spPr>
      </p:pic>
      <p:sp>
        <p:nvSpPr>
          <p:cNvPr id="36868" name="TextBox 9"/>
          <p:cNvSpPr txBox="1">
            <a:spLocks noChangeArrowheads="1"/>
          </p:cNvSpPr>
          <p:nvPr/>
        </p:nvSpPr>
        <p:spPr bwMode="auto">
          <a:xfrm>
            <a:off x="3598863" y="1473200"/>
            <a:ext cx="2168525" cy="83026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a:solidFill>
                  <a:srgbClr val="000000"/>
                </a:solidFill>
                <a:latin typeface="Arial"/>
                <a:ea typeface="ＭＳ Ｐゴシック"/>
                <a:cs typeface="ＭＳ Ｐゴシック"/>
              </a:rPr>
              <a:t>Mantle cooling</a:t>
            </a:r>
          </a:p>
          <a:p>
            <a:pPr algn="ctr" defTabSz="914400" eaLnBrk="0" fontAlgn="base" hangingPunct="0">
              <a:spcBef>
                <a:spcPct val="0"/>
              </a:spcBef>
              <a:spcAft>
                <a:spcPct val="0"/>
              </a:spcAft>
            </a:pPr>
            <a:r>
              <a:rPr lang="en-US" sz="2400">
                <a:solidFill>
                  <a:srgbClr val="000000"/>
                </a:solidFill>
                <a:latin typeface="Arial"/>
                <a:ea typeface="ＭＳ Ｐゴシック"/>
                <a:cs typeface="ＭＳ Ｐゴシック"/>
              </a:rPr>
              <a:t>(18 TW)</a:t>
            </a:r>
          </a:p>
        </p:txBody>
      </p:sp>
      <p:sp>
        <p:nvSpPr>
          <p:cNvPr id="36869" name="TextBox 10"/>
          <p:cNvSpPr txBox="1">
            <a:spLocks noChangeArrowheads="1"/>
          </p:cNvSpPr>
          <p:nvPr/>
        </p:nvSpPr>
        <p:spPr bwMode="auto">
          <a:xfrm>
            <a:off x="666745" y="2324984"/>
            <a:ext cx="1630374" cy="101566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Crust R*</a:t>
            </a:r>
          </a:p>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(7 ± 1 TW)</a:t>
            </a:r>
          </a:p>
          <a:p>
            <a:pPr algn="ctr" defTabSz="914400" eaLnBrk="0" fontAlgn="base" hangingPunct="0">
              <a:spcBef>
                <a:spcPct val="0"/>
              </a:spcBef>
              <a:spcAft>
                <a:spcPct val="0"/>
              </a:spcAft>
            </a:pPr>
            <a:r>
              <a:rPr lang="en-US" sz="1200" dirty="0" smtClean="0">
                <a:solidFill>
                  <a:srgbClr val="000000"/>
                </a:solidFill>
                <a:latin typeface="Arial"/>
                <a:ea typeface="ＭＳ Ｐゴシック"/>
                <a:cs typeface="ＭＳ Ｐゴシック"/>
              </a:rPr>
              <a:t>(Huang et al ‘13</a:t>
            </a:r>
            <a:r>
              <a:rPr lang="en-US" sz="1200" dirty="0">
                <a:solidFill>
                  <a:srgbClr val="000000"/>
                </a:solidFill>
                <a:latin typeface="Arial"/>
                <a:ea typeface="ＭＳ Ｐゴシック"/>
                <a:cs typeface="ＭＳ Ｐゴシック"/>
              </a:rPr>
              <a:t>)</a:t>
            </a:r>
          </a:p>
        </p:txBody>
      </p:sp>
      <p:sp>
        <p:nvSpPr>
          <p:cNvPr id="36870" name="TextBox 11"/>
          <p:cNvSpPr txBox="1">
            <a:spLocks noChangeArrowheads="1"/>
          </p:cNvSpPr>
          <p:nvPr/>
        </p:nvSpPr>
        <p:spPr bwMode="auto">
          <a:xfrm>
            <a:off x="2261510" y="3901168"/>
            <a:ext cx="1801545" cy="830997"/>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Mantle R*</a:t>
            </a:r>
          </a:p>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(13 ± 4 TW)</a:t>
            </a:r>
          </a:p>
        </p:txBody>
      </p:sp>
      <p:sp>
        <p:nvSpPr>
          <p:cNvPr id="36871" name="TextBox 12"/>
          <p:cNvSpPr txBox="1">
            <a:spLocks noChangeArrowheads="1"/>
          </p:cNvSpPr>
          <p:nvPr/>
        </p:nvSpPr>
        <p:spPr bwMode="auto">
          <a:xfrm>
            <a:off x="5701469" y="3416856"/>
            <a:ext cx="1470174" cy="830997"/>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Core</a:t>
            </a:r>
          </a:p>
          <a:p>
            <a:pPr algn="ctr" defTabSz="914400" eaLnBrk="0" fontAlgn="base" hangingPunct="0">
              <a:spcBef>
                <a:spcPct val="0"/>
              </a:spcBef>
              <a:spcAft>
                <a:spcPct val="0"/>
              </a:spcAft>
            </a:pPr>
            <a:r>
              <a:rPr lang="en-US" sz="2400" dirty="0">
                <a:solidFill>
                  <a:srgbClr val="000000"/>
                </a:solidFill>
                <a:latin typeface="Arial"/>
                <a:ea typeface="ＭＳ Ｐゴシック"/>
                <a:cs typeface="ＭＳ Ｐゴシック"/>
              </a:rPr>
              <a:t>(</a:t>
            </a:r>
            <a:r>
              <a:rPr lang="en-US" sz="2400" dirty="0" smtClean="0">
                <a:solidFill>
                  <a:srgbClr val="000000"/>
                </a:solidFill>
                <a:latin typeface="Arial"/>
                <a:ea typeface="ＭＳ Ｐゴシック"/>
                <a:cs typeface="ＭＳ Ｐゴシック"/>
              </a:rPr>
              <a:t>~15 </a:t>
            </a:r>
            <a:r>
              <a:rPr lang="en-US" sz="2400" dirty="0">
                <a:solidFill>
                  <a:srgbClr val="000000"/>
                </a:solidFill>
                <a:latin typeface="Arial"/>
                <a:ea typeface="ＭＳ Ｐゴシック"/>
                <a:cs typeface="ＭＳ Ｐゴシック"/>
              </a:rPr>
              <a:t>TW</a:t>
            </a:r>
            <a:r>
              <a:rPr lang="en-US" sz="2400" dirty="0" smtClean="0">
                <a:solidFill>
                  <a:srgbClr val="000000"/>
                </a:solidFill>
                <a:latin typeface="Arial"/>
                <a:ea typeface="ＭＳ Ｐゴシック"/>
                <a:cs typeface="ＭＳ Ｐゴシック"/>
              </a:rPr>
              <a:t>)</a:t>
            </a:r>
            <a:endParaRPr lang="en-US" sz="2400" dirty="0">
              <a:solidFill>
                <a:srgbClr val="000000"/>
              </a:solidFill>
              <a:latin typeface="Arial"/>
              <a:ea typeface="ＭＳ Ｐゴシック"/>
              <a:cs typeface="ＭＳ Ｐゴシック"/>
            </a:endParaRPr>
          </a:p>
        </p:txBody>
      </p:sp>
      <p:sp>
        <p:nvSpPr>
          <p:cNvPr id="36872" name="TextBox 13"/>
          <p:cNvSpPr txBox="1">
            <a:spLocks noChangeArrowheads="1"/>
          </p:cNvSpPr>
          <p:nvPr/>
        </p:nvSpPr>
        <p:spPr bwMode="auto">
          <a:xfrm>
            <a:off x="226309" y="161396"/>
            <a:ext cx="8699818" cy="61555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3400" dirty="0">
                <a:solidFill>
                  <a:srgbClr val="000000"/>
                </a:solidFill>
                <a:latin typeface="Arial"/>
                <a:ea typeface="ＭＳ Ｐゴシック"/>
                <a:cs typeface="ＭＳ Ｐゴシック"/>
              </a:rPr>
              <a:t>Earth’s surface heat flow 46 ± 3 (47 ± 1) TW</a:t>
            </a:r>
          </a:p>
        </p:txBody>
      </p:sp>
      <p:sp>
        <p:nvSpPr>
          <p:cNvPr id="36873" name="TextBox 14"/>
          <p:cNvSpPr txBox="1">
            <a:spLocks noChangeArrowheads="1"/>
          </p:cNvSpPr>
          <p:nvPr/>
        </p:nvSpPr>
        <p:spPr bwMode="auto">
          <a:xfrm>
            <a:off x="5494338" y="5757863"/>
            <a:ext cx="3073400" cy="708025"/>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a:solidFill>
                  <a:srgbClr val="000000"/>
                </a:solidFill>
                <a:latin typeface="Arial"/>
                <a:ea typeface="ＭＳ Ｐゴシック"/>
                <a:cs typeface="ＭＳ Ｐゴシック"/>
              </a:rPr>
              <a:t>(0.4 TW) Tidal dissipation</a:t>
            </a:r>
          </a:p>
          <a:p>
            <a:pPr defTabSz="914400" eaLnBrk="0" fontAlgn="base" hangingPunct="0">
              <a:spcBef>
                <a:spcPct val="0"/>
              </a:spcBef>
              <a:spcAft>
                <a:spcPct val="0"/>
              </a:spcAft>
            </a:pPr>
            <a:r>
              <a:rPr lang="en-US" sz="2000">
                <a:solidFill>
                  <a:srgbClr val="000000"/>
                </a:solidFill>
                <a:latin typeface="Arial"/>
                <a:ea typeface="ＭＳ Ｐゴシック"/>
                <a:cs typeface="ＭＳ Ｐゴシック"/>
              </a:rPr>
              <a:t>Chemical differentiation</a:t>
            </a:r>
          </a:p>
        </p:txBody>
      </p:sp>
      <p:sp>
        <p:nvSpPr>
          <p:cNvPr id="36874" name="TextBox 15"/>
          <p:cNvSpPr txBox="1">
            <a:spLocks noChangeArrowheads="1"/>
          </p:cNvSpPr>
          <p:nvPr/>
        </p:nvSpPr>
        <p:spPr bwMode="auto">
          <a:xfrm>
            <a:off x="256822" y="5704065"/>
            <a:ext cx="2294869" cy="584776"/>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000" dirty="0">
                <a:solidFill>
                  <a:srgbClr val="000000"/>
                </a:solidFill>
                <a:latin typeface="Arial"/>
                <a:ea typeface="ＭＳ Ｐゴシック"/>
                <a:cs typeface="ＭＳ Ｐゴシック"/>
              </a:rPr>
              <a:t>*R radiogenic heat</a:t>
            </a:r>
            <a:endParaRPr lang="en-US" sz="1200" dirty="0">
              <a:solidFill>
                <a:srgbClr val="000000"/>
              </a:solidFill>
              <a:latin typeface="Arial"/>
              <a:ea typeface="ＭＳ Ｐゴシック"/>
              <a:cs typeface="ＭＳ Ｐゴシック"/>
            </a:endParaRPr>
          </a:p>
          <a:p>
            <a:pPr defTabSz="914400" eaLnBrk="0" fontAlgn="base" hangingPunct="0">
              <a:spcBef>
                <a:spcPct val="0"/>
              </a:spcBef>
              <a:spcAft>
                <a:spcPct val="0"/>
              </a:spcAft>
            </a:pPr>
            <a:r>
              <a:rPr lang="en-US" sz="1200" dirty="0">
                <a:solidFill>
                  <a:srgbClr val="000000"/>
                </a:solidFill>
                <a:latin typeface="Arial"/>
                <a:ea typeface="ＭＳ Ｐゴシック"/>
                <a:cs typeface="ＭＳ Ｐゴシック"/>
              </a:rPr>
              <a:t>  (after McDonough &amp; Sun ’95)</a:t>
            </a:r>
          </a:p>
        </p:txBody>
      </p:sp>
      <p:sp>
        <p:nvSpPr>
          <p:cNvPr id="11" name="TextBox 10"/>
          <p:cNvSpPr txBox="1"/>
          <p:nvPr/>
        </p:nvSpPr>
        <p:spPr>
          <a:xfrm>
            <a:off x="76200" y="4882932"/>
            <a:ext cx="1015525" cy="646331"/>
          </a:xfrm>
          <a:prstGeom prst="rect">
            <a:avLst/>
          </a:prstGeom>
          <a:noFill/>
        </p:spPr>
        <p:txBody>
          <a:bodyPr wrap="none" rtlCol="0">
            <a:spAutoFit/>
          </a:bodyPr>
          <a:lstStyle/>
          <a:p>
            <a:r>
              <a:rPr lang="en-US" i="1" dirty="0">
                <a:solidFill>
                  <a:srgbClr val="000000"/>
                </a:solidFill>
                <a:latin typeface="Arial"/>
                <a:ea typeface="ＭＳ Ｐゴシック"/>
                <a:cs typeface="ＭＳ Ｐゴシック"/>
              </a:rPr>
              <a:t>total R*</a:t>
            </a:r>
          </a:p>
          <a:p>
            <a:r>
              <a:rPr lang="en-US" i="1" dirty="0">
                <a:solidFill>
                  <a:srgbClr val="000000"/>
                </a:solidFill>
                <a:latin typeface="Arial"/>
                <a:ea typeface="ＭＳ Ｐゴシック"/>
                <a:cs typeface="ＭＳ Ｐゴシック"/>
              </a:rPr>
              <a:t>20 ± 4</a:t>
            </a:r>
          </a:p>
        </p:txBody>
      </p:sp>
      <p:sp>
        <p:nvSpPr>
          <p:cNvPr id="2" name="TextBox 1"/>
          <p:cNvSpPr txBox="1"/>
          <p:nvPr/>
        </p:nvSpPr>
        <p:spPr>
          <a:xfrm>
            <a:off x="3421194" y="4667846"/>
            <a:ext cx="1438588" cy="584776"/>
          </a:xfrm>
          <a:prstGeom prst="rect">
            <a:avLst/>
          </a:prstGeom>
          <a:noFill/>
        </p:spPr>
        <p:txBody>
          <a:bodyPr wrap="none" rtlCol="0">
            <a:spAutoFit/>
          </a:bodyPr>
          <a:lstStyle/>
          <a:p>
            <a:pPr algn="ctr"/>
            <a:r>
              <a:rPr lang="en-US" sz="1600" i="1" dirty="0" smtClean="0">
                <a:solidFill>
                  <a:srgbClr val="FF0000"/>
                </a:solidFill>
              </a:rPr>
              <a:t>(alternatively, </a:t>
            </a:r>
          </a:p>
          <a:p>
            <a:pPr algn="ctr"/>
            <a:r>
              <a:rPr lang="en-US" sz="1600" i="1" dirty="0" smtClean="0">
                <a:solidFill>
                  <a:srgbClr val="FF0000"/>
                </a:solidFill>
              </a:rPr>
              <a:t>1 or 28 TW)</a:t>
            </a:r>
            <a:endParaRPr lang="en-US" sz="1600" i="1" dirty="0">
              <a:solidFill>
                <a:srgbClr val="FF0000"/>
              </a:solidFill>
            </a:endParaRPr>
          </a:p>
        </p:txBody>
      </p:sp>
    </p:spTree>
    <p:extLst>
      <p:ext uri="{BB962C8B-B14F-4D97-AF65-F5344CB8AC3E}">
        <p14:creationId xmlns:p14="http://schemas.microsoft.com/office/powerpoint/2010/main" val="322030471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nu-Energy-spectra2.bmp"/>
          <p:cNvPicPr>
            <a:picLocks noChangeAspect="1"/>
          </p:cNvPicPr>
          <p:nvPr/>
        </p:nvPicPr>
        <p:blipFill>
          <a:blip r:embed="rId2"/>
          <a:stretch>
            <a:fillRect/>
          </a:stretch>
        </p:blipFill>
        <p:spPr>
          <a:xfrm>
            <a:off x="980125" y="260832"/>
            <a:ext cx="7426896" cy="6339343"/>
          </a:xfrm>
          <a:prstGeom prst="rect">
            <a:avLst/>
          </a:prstGeom>
        </p:spPr>
      </p:pic>
    </p:spTree>
    <p:extLst>
      <p:ext uri="{BB962C8B-B14F-4D97-AF65-F5344CB8AC3E}">
        <p14:creationId xmlns:p14="http://schemas.microsoft.com/office/powerpoint/2010/main" val="17922662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sz="quarter" idx="2"/>
          </p:nvPr>
        </p:nvPicPr>
        <p:blipFill>
          <a:blip r:embed="rId3"/>
          <a:srcRect l="1709" t="1498" r="6836" b="4497"/>
          <a:stretch>
            <a:fillRect/>
          </a:stretch>
        </p:blipFill>
        <p:spPr>
          <a:xfrm>
            <a:off x="609600" y="1244600"/>
            <a:ext cx="2689225" cy="3152775"/>
          </a:xfrm>
          <a:ln w="12700">
            <a:solidFill>
              <a:srgbClr val="0000FF"/>
            </a:solidFill>
          </a:ln>
        </p:spPr>
      </p:pic>
      <p:sp>
        <p:nvSpPr>
          <p:cNvPr id="105475" name="Rectangle 3"/>
          <p:cNvSpPr>
            <a:spLocks noGrp="1" noChangeArrowheads="1"/>
          </p:cNvSpPr>
          <p:nvPr>
            <p:ph type="title"/>
          </p:nvPr>
        </p:nvSpPr>
        <p:spPr>
          <a:xfrm>
            <a:off x="0" y="0"/>
            <a:ext cx="9144000" cy="1143000"/>
          </a:xfrm>
        </p:spPr>
        <p:txBody>
          <a:bodyPr/>
          <a:lstStyle/>
          <a:p>
            <a:pPr eaLnBrk="1" hangingPunct="1">
              <a:defRPr/>
            </a:pPr>
            <a:r>
              <a:rPr lang="en-US" b="1">
                <a:solidFill>
                  <a:srgbClr val="0000FF"/>
                </a:solidFill>
                <a:effectLst>
                  <a:outerShdw blurRad="38100" dist="38100" dir="2700000" algn="tl">
                    <a:srgbClr val="DDDDDD"/>
                  </a:outerShdw>
                </a:effectLst>
              </a:rPr>
              <a:t>Reactor and Earth Signal</a:t>
            </a:r>
          </a:p>
        </p:txBody>
      </p:sp>
      <p:sp>
        <p:nvSpPr>
          <p:cNvPr id="59396" name="Rectangle 4"/>
          <p:cNvSpPr>
            <a:spLocks noGrp="1" noChangeArrowheads="1"/>
          </p:cNvSpPr>
          <p:nvPr>
            <p:ph type="body" sz="half" idx="3"/>
          </p:nvPr>
        </p:nvSpPr>
        <p:spPr>
          <a:xfrm>
            <a:off x="685800" y="4572000"/>
            <a:ext cx="8077200" cy="1752600"/>
          </a:xfrm>
        </p:spPr>
        <p:txBody>
          <a:bodyPr/>
          <a:lstStyle/>
          <a:p>
            <a:pPr eaLnBrk="1" hangingPunct="1">
              <a:lnSpc>
                <a:spcPct val="90000"/>
              </a:lnSpc>
            </a:pPr>
            <a:r>
              <a:rPr lang="en-US" sz="2800" u="sng">
                <a:solidFill>
                  <a:srgbClr val="FF0000"/>
                </a:solidFill>
              </a:rPr>
              <a:t>KamLAND</a:t>
            </a:r>
            <a:r>
              <a:rPr lang="en-US" sz="2800"/>
              <a:t> was designed to measure reactor antineutrinos.</a:t>
            </a:r>
          </a:p>
          <a:p>
            <a:pPr eaLnBrk="1" hangingPunct="1">
              <a:lnSpc>
                <a:spcPct val="90000"/>
              </a:lnSpc>
            </a:pPr>
            <a:r>
              <a:rPr lang="en-US" sz="2800"/>
              <a:t>Reactor antineutrinos are the most significant contributor to the total signal.</a:t>
            </a:r>
          </a:p>
        </p:txBody>
      </p:sp>
      <p:sp>
        <p:nvSpPr>
          <p:cNvPr id="59397" name="Text Box 5"/>
          <p:cNvSpPr txBox="1">
            <a:spLocks noChangeArrowheads="1"/>
          </p:cNvSpPr>
          <p:nvPr/>
        </p:nvSpPr>
        <p:spPr bwMode="auto">
          <a:xfrm>
            <a:off x="989013" y="2432050"/>
            <a:ext cx="1144587" cy="336550"/>
          </a:xfrm>
          <a:prstGeom prst="rect">
            <a:avLst/>
          </a:prstGeom>
          <a:solidFill>
            <a:srgbClr val="FFFFFF"/>
          </a:solidFill>
          <a:ln w="9525">
            <a:noFill/>
            <a:miter lim="800000"/>
            <a:headEnd/>
            <a:tailEnd/>
          </a:ln>
        </p:spPr>
        <p:txBody>
          <a:bodyPr wrap="none">
            <a:prstTxWarp prst="textNoShape">
              <a:avLst/>
            </a:prstTxWarp>
            <a:spAutoFit/>
          </a:bodyPr>
          <a:lstStyle/>
          <a:p>
            <a:pPr defTabSz="914400" fontAlgn="base">
              <a:spcBef>
                <a:spcPct val="0"/>
              </a:spcBef>
              <a:spcAft>
                <a:spcPct val="0"/>
              </a:spcAft>
            </a:pPr>
            <a:r>
              <a:rPr lang="en-US" sz="1600" dirty="0" err="1">
                <a:solidFill>
                  <a:srgbClr val="000000"/>
                </a:solidFill>
              </a:rPr>
              <a:t>KamLAND</a:t>
            </a:r>
            <a:endParaRPr lang="en-US" sz="1600" dirty="0">
              <a:solidFill>
                <a:srgbClr val="000000"/>
              </a:solidFill>
            </a:endParaRPr>
          </a:p>
        </p:txBody>
      </p:sp>
      <p:sp>
        <p:nvSpPr>
          <p:cNvPr id="59398" name="Line 6"/>
          <p:cNvSpPr>
            <a:spLocks noChangeShapeType="1"/>
          </p:cNvSpPr>
          <p:nvPr/>
        </p:nvSpPr>
        <p:spPr bwMode="auto">
          <a:xfrm>
            <a:off x="1729724" y="2798762"/>
            <a:ext cx="233220" cy="461389"/>
          </a:xfrm>
          <a:prstGeom prst="line">
            <a:avLst/>
          </a:prstGeom>
          <a:noFill/>
          <a:ln w="19050">
            <a:solidFill>
              <a:srgbClr val="1A1A26"/>
            </a:solidFill>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59399" name="Rectangle 7"/>
          <p:cNvSpPr>
            <a:spLocks noChangeArrowheads="1"/>
          </p:cNvSpPr>
          <p:nvPr/>
        </p:nvSpPr>
        <p:spPr bwMode="auto">
          <a:xfrm>
            <a:off x="5697538" y="2432050"/>
            <a:ext cx="184150" cy="366713"/>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pPr>
            <a:endParaRPr lang="en-US">
              <a:solidFill>
                <a:srgbClr val="000000"/>
              </a:solidFill>
            </a:endParaRPr>
          </a:p>
        </p:txBody>
      </p:sp>
      <p:grpSp>
        <p:nvGrpSpPr>
          <p:cNvPr id="2" name="Group 8"/>
          <p:cNvGrpSpPr>
            <a:grpSpLocks/>
          </p:cNvGrpSpPr>
          <p:nvPr/>
        </p:nvGrpSpPr>
        <p:grpSpPr bwMode="auto">
          <a:xfrm>
            <a:off x="3527425" y="1146175"/>
            <a:ext cx="5334000" cy="3349625"/>
            <a:chOff x="2489" y="881"/>
            <a:chExt cx="3031" cy="1903"/>
          </a:xfrm>
        </p:grpSpPr>
        <p:pic>
          <p:nvPicPr>
            <p:cNvPr id="59401" name="Picture 9" descr="plotShape1Fake"/>
            <p:cNvPicPr>
              <a:picLocks noChangeAspect="1" noChangeArrowheads="1"/>
            </p:cNvPicPr>
            <p:nvPr/>
          </p:nvPicPr>
          <p:blipFill>
            <a:blip r:embed="rId4"/>
            <a:srcRect/>
            <a:stretch>
              <a:fillRect/>
            </a:stretch>
          </p:blipFill>
          <p:spPr bwMode="auto">
            <a:xfrm>
              <a:off x="2489" y="881"/>
              <a:ext cx="3031" cy="1903"/>
            </a:xfrm>
            <a:prstGeom prst="rect">
              <a:avLst/>
            </a:prstGeom>
            <a:noFill/>
            <a:ln w="9525">
              <a:noFill/>
              <a:miter lim="800000"/>
              <a:headEnd/>
              <a:tailEnd/>
            </a:ln>
          </p:spPr>
        </p:pic>
        <p:grpSp>
          <p:nvGrpSpPr>
            <p:cNvPr id="3" name="Group 10"/>
            <p:cNvGrpSpPr>
              <a:grpSpLocks/>
            </p:cNvGrpSpPr>
            <p:nvPr/>
          </p:nvGrpSpPr>
          <p:grpSpPr bwMode="auto">
            <a:xfrm>
              <a:off x="2831" y="882"/>
              <a:ext cx="1639" cy="1530"/>
              <a:chOff x="432" y="748"/>
              <a:chExt cx="1387" cy="1530"/>
            </a:xfrm>
          </p:grpSpPr>
          <p:sp>
            <p:nvSpPr>
              <p:cNvPr id="59403" name="Text Box 11"/>
              <p:cNvSpPr txBox="1">
                <a:spLocks noChangeArrowheads="1"/>
              </p:cNvSpPr>
              <p:nvPr/>
            </p:nvSpPr>
            <p:spPr bwMode="auto">
              <a:xfrm>
                <a:off x="734" y="1948"/>
                <a:ext cx="1085" cy="33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1600">
                    <a:solidFill>
                      <a:srgbClr val="000000"/>
                    </a:solidFill>
                  </a:rPr>
                  <a:t>Reactor Background</a:t>
                </a:r>
              </a:p>
              <a:p>
                <a:pPr defTabSz="914400" fontAlgn="base">
                  <a:spcBef>
                    <a:spcPct val="0"/>
                  </a:spcBef>
                  <a:spcAft>
                    <a:spcPct val="0"/>
                  </a:spcAft>
                </a:pPr>
                <a:r>
                  <a:rPr lang="en-US" sz="1600">
                    <a:solidFill>
                      <a:srgbClr val="000000"/>
                    </a:solidFill>
                  </a:rPr>
                  <a:t>with oscillation</a:t>
                </a:r>
              </a:p>
            </p:txBody>
          </p:sp>
          <p:sp>
            <p:nvSpPr>
              <p:cNvPr id="59404" name="Text Box 12"/>
              <p:cNvSpPr txBox="1">
                <a:spLocks noChangeArrowheads="1"/>
              </p:cNvSpPr>
              <p:nvPr/>
            </p:nvSpPr>
            <p:spPr bwMode="auto">
              <a:xfrm>
                <a:off x="432" y="748"/>
                <a:ext cx="885" cy="191"/>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1600">
                    <a:solidFill>
                      <a:srgbClr val="000000"/>
                    </a:solidFill>
                  </a:rPr>
                  <a:t>Geoneutrinos</a:t>
                </a:r>
              </a:p>
            </p:txBody>
          </p:sp>
          <p:sp>
            <p:nvSpPr>
              <p:cNvPr id="59405" name="Line 13"/>
              <p:cNvSpPr>
                <a:spLocks noChangeShapeType="1"/>
              </p:cNvSpPr>
              <p:nvPr/>
            </p:nvSpPr>
            <p:spPr bwMode="auto">
              <a:xfrm>
                <a:off x="816" y="912"/>
                <a:ext cx="0" cy="480"/>
              </a:xfrm>
              <a:prstGeom prst="line">
                <a:avLst/>
              </a:prstGeom>
              <a:noFill/>
              <a:ln w="28575">
                <a:solidFill>
                  <a:srgbClr val="000000"/>
                </a:solidFill>
                <a:round/>
                <a:headEnd/>
                <a:tailEnd type="triangle" w="med" len="me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grpSp>
      </p:grpSp>
      <p:grpSp>
        <p:nvGrpSpPr>
          <p:cNvPr id="14" name="Group 13"/>
          <p:cNvGrpSpPr/>
          <p:nvPr/>
        </p:nvGrpSpPr>
        <p:grpSpPr>
          <a:xfrm>
            <a:off x="7312026" y="1265251"/>
            <a:ext cx="1549399" cy="2032482"/>
            <a:chOff x="63501" y="1805329"/>
            <a:chExt cx="3822699" cy="5014569"/>
          </a:xfrm>
        </p:grpSpPr>
        <p:pic>
          <p:nvPicPr>
            <p:cNvPr id="15" name="Picture 3" descr="KL_Nature_7-28-05_Cover"/>
            <p:cNvPicPr>
              <a:picLocks noChangeAspect="1" noChangeArrowheads="1"/>
            </p:cNvPicPr>
            <p:nvPr/>
          </p:nvPicPr>
          <p:blipFill>
            <a:blip r:embed="rId5"/>
            <a:srcRect/>
            <a:stretch>
              <a:fillRect/>
            </a:stretch>
          </p:blipFill>
          <p:spPr bwMode="auto">
            <a:xfrm>
              <a:off x="63501" y="1805329"/>
              <a:ext cx="3543299" cy="5014569"/>
            </a:xfrm>
            <a:prstGeom prst="rect">
              <a:avLst/>
            </a:prstGeom>
            <a:noFill/>
            <a:ln w="9525">
              <a:noFill/>
              <a:miter lim="800000"/>
              <a:headEnd/>
              <a:tailEnd/>
            </a:ln>
          </p:spPr>
        </p:pic>
        <p:sp>
          <p:nvSpPr>
            <p:cNvPr id="16" name="Rectangle 15"/>
            <p:cNvSpPr/>
            <p:nvPr/>
          </p:nvSpPr>
          <p:spPr bwMode="auto">
            <a:xfrm>
              <a:off x="2641600" y="5971643"/>
              <a:ext cx="1244600" cy="6417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6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45959" y="-82977"/>
            <a:ext cx="8239154" cy="830997"/>
          </a:xfrm>
          <a:prstGeom prst="rect">
            <a:avLst/>
          </a:prstGeom>
          <a:noFill/>
        </p:spPr>
        <p:txBody>
          <a:bodyPr wrap="none" rtlCol="0">
            <a:spAutoFit/>
          </a:bodyPr>
          <a:lstStyle/>
          <a:p>
            <a:r>
              <a:rPr lang="en-US" sz="4800" dirty="0" smtClean="0">
                <a:solidFill>
                  <a:srgbClr val="0000FF"/>
                </a:solidFill>
                <a:latin typeface="Calibri"/>
                <a:ea typeface="ＭＳ Ｐゴシック"/>
                <a:cs typeface="Calibri"/>
              </a:rPr>
              <a:t>Summary of geoneutrino results</a:t>
            </a:r>
            <a:endParaRPr lang="en-US" sz="4800" dirty="0">
              <a:solidFill>
                <a:srgbClr val="0000FF"/>
              </a:solidFill>
              <a:latin typeface="Calibri"/>
              <a:ea typeface="ＭＳ Ｐゴシック"/>
              <a:cs typeface="Calibri"/>
            </a:endParaRPr>
          </a:p>
        </p:txBody>
      </p:sp>
      <p:sp>
        <p:nvSpPr>
          <p:cNvPr id="5" name="TextBox 4"/>
          <p:cNvSpPr txBox="1"/>
          <p:nvPr/>
        </p:nvSpPr>
        <p:spPr>
          <a:xfrm>
            <a:off x="1995611" y="5534561"/>
            <a:ext cx="5539850" cy="1323439"/>
          </a:xfrm>
          <a:prstGeom prst="rect">
            <a:avLst/>
          </a:prstGeom>
          <a:noFill/>
        </p:spPr>
        <p:txBody>
          <a:bodyPr wrap="none" rtlCol="0">
            <a:spAutoFit/>
          </a:bodyPr>
          <a:lstStyle/>
          <a:p>
            <a:r>
              <a:rPr lang="en-US" sz="2000" cap="all" dirty="0" smtClean="0">
                <a:solidFill>
                  <a:srgbClr val="0000FF"/>
                </a:solidFill>
                <a:latin typeface="Calibri"/>
                <a:ea typeface="ＭＳ Ｐゴシック"/>
                <a:cs typeface="Calibri"/>
              </a:rPr>
              <a:t>Silicate Earth </a:t>
            </a:r>
            <a:r>
              <a:rPr lang="en-US" sz="2000" dirty="0" smtClean="0">
                <a:solidFill>
                  <a:srgbClr val="0000FF"/>
                </a:solidFill>
                <a:latin typeface="Calibri"/>
                <a:ea typeface="ＭＳ Ｐゴシック"/>
                <a:cs typeface="Calibri"/>
              </a:rPr>
              <a:t>MODELS</a:t>
            </a:r>
          </a:p>
          <a:p>
            <a:r>
              <a:rPr lang="en-US" sz="2000" u="sng" dirty="0" err="1" smtClean="0">
                <a:solidFill>
                  <a:srgbClr val="0000FF"/>
                </a:solidFill>
                <a:latin typeface="Calibri"/>
                <a:ea typeface="ＭＳ Ｐゴシック"/>
                <a:cs typeface="Calibri"/>
              </a:rPr>
              <a:t>Cosmochemical</a:t>
            </a:r>
            <a:r>
              <a:rPr lang="en-US" sz="2000" dirty="0" smtClean="0">
                <a:solidFill>
                  <a:srgbClr val="0000FF"/>
                </a:solidFill>
                <a:latin typeface="Calibri"/>
                <a:ea typeface="ＭＳ Ｐゴシック"/>
                <a:cs typeface="Calibri"/>
              </a:rPr>
              <a:t>: uses meteorites – 10 TW</a:t>
            </a:r>
          </a:p>
          <a:p>
            <a:r>
              <a:rPr lang="en-US" sz="2000" u="sng" dirty="0" smtClean="0">
                <a:solidFill>
                  <a:srgbClr val="0000FF"/>
                </a:solidFill>
                <a:latin typeface="Calibri"/>
                <a:ea typeface="ＭＳ Ｐゴシック"/>
                <a:cs typeface="Calibri"/>
              </a:rPr>
              <a:t>Geochemical</a:t>
            </a:r>
            <a:r>
              <a:rPr lang="en-US" sz="2000" dirty="0" smtClean="0">
                <a:solidFill>
                  <a:srgbClr val="0000FF"/>
                </a:solidFill>
                <a:latin typeface="Calibri"/>
                <a:ea typeface="ＭＳ Ｐゴシック"/>
                <a:cs typeface="Calibri"/>
              </a:rPr>
              <a:t>: uses terrestrial rocks </a:t>
            </a:r>
            <a:r>
              <a:rPr lang="en-US" sz="2000" dirty="0" smtClean="0">
                <a:solidFill>
                  <a:srgbClr val="0000FF"/>
                </a:solidFill>
                <a:latin typeface="Calibri"/>
                <a:cs typeface="Calibri"/>
              </a:rPr>
              <a:t>–20 </a:t>
            </a:r>
            <a:r>
              <a:rPr lang="en-US" sz="2000" dirty="0">
                <a:solidFill>
                  <a:srgbClr val="0000FF"/>
                </a:solidFill>
                <a:latin typeface="Calibri"/>
                <a:cs typeface="Calibri"/>
              </a:rPr>
              <a:t>TW</a:t>
            </a:r>
          </a:p>
          <a:p>
            <a:r>
              <a:rPr lang="en-US" sz="2000" u="sng" dirty="0" smtClean="0">
                <a:solidFill>
                  <a:srgbClr val="0000FF"/>
                </a:solidFill>
                <a:latin typeface="Calibri"/>
                <a:ea typeface="ＭＳ Ｐゴシック"/>
                <a:cs typeface="Calibri"/>
              </a:rPr>
              <a:t>Geodynamical</a:t>
            </a:r>
            <a:r>
              <a:rPr lang="en-US" sz="2000" dirty="0" smtClean="0">
                <a:solidFill>
                  <a:srgbClr val="0000FF"/>
                </a:solidFill>
                <a:latin typeface="Calibri"/>
                <a:ea typeface="ＭＳ Ｐゴシック"/>
                <a:cs typeface="Calibri"/>
              </a:rPr>
              <a:t>: parameterized convection </a:t>
            </a:r>
            <a:r>
              <a:rPr lang="en-US" sz="2000" dirty="0">
                <a:solidFill>
                  <a:srgbClr val="0000FF"/>
                </a:solidFill>
                <a:latin typeface="Calibri"/>
                <a:cs typeface="Calibri"/>
              </a:rPr>
              <a:t>– </a:t>
            </a:r>
            <a:r>
              <a:rPr lang="en-US" sz="2000" dirty="0" smtClean="0">
                <a:solidFill>
                  <a:srgbClr val="0000FF"/>
                </a:solidFill>
                <a:latin typeface="Calibri"/>
                <a:cs typeface="Calibri"/>
              </a:rPr>
              <a:t>30 TW</a:t>
            </a:r>
            <a:r>
              <a:rPr lang="en-US" sz="2000" dirty="0" smtClean="0">
                <a:solidFill>
                  <a:srgbClr val="0000FF"/>
                </a:solidFill>
                <a:latin typeface="Calibri"/>
                <a:ea typeface="ＭＳ Ｐゴシック"/>
                <a:cs typeface="Calibri"/>
              </a:rPr>
              <a:t> </a:t>
            </a:r>
            <a:endParaRPr lang="en-US" sz="2000" i="1" dirty="0" smtClean="0">
              <a:solidFill>
                <a:srgbClr val="0000FF"/>
              </a:solidFill>
              <a:latin typeface="Calibri"/>
              <a:ea typeface="ＭＳ Ｐゴシック"/>
              <a:cs typeface="Calibri"/>
            </a:endParaRPr>
          </a:p>
        </p:txBody>
      </p:sp>
    </p:spTree>
    <p:extLst>
      <p:ext uri="{BB962C8B-B14F-4D97-AF65-F5344CB8AC3E}">
        <p14:creationId xmlns:p14="http://schemas.microsoft.com/office/powerpoint/2010/main" val="10691143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p:nvPr/>
        </p:nvPicPr>
        <p:blipFill>
          <a:blip r:embed="rId2">
            <a:extLst>
              <a:ext uri="{28A0092B-C50C-407E-A947-70E740481C1C}">
                <a14:useLocalDpi xmlns:a14="http://schemas.microsoft.com/office/drawing/2010/main" val="0"/>
              </a:ext>
            </a:extLst>
          </a:blip>
          <a:srcRect/>
          <a:stretch>
            <a:fillRect/>
          </a:stretch>
        </p:blipFill>
        <p:spPr bwMode="auto">
          <a:xfrm>
            <a:off x="94781" y="1880119"/>
            <a:ext cx="8963916" cy="1421362"/>
          </a:xfrm>
          <a:prstGeom prst="rect">
            <a:avLst/>
          </a:prstGeom>
          <a:noFill/>
          <a:ln>
            <a:noFill/>
          </a:ln>
        </p:spPr>
      </p:pic>
      <p:sp>
        <p:nvSpPr>
          <p:cNvPr id="3" name="TextBox 2"/>
          <p:cNvSpPr txBox="1"/>
          <p:nvPr/>
        </p:nvSpPr>
        <p:spPr>
          <a:xfrm>
            <a:off x="0" y="-2560"/>
            <a:ext cx="9144000" cy="523220"/>
          </a:xfrm>
          <a:prstGeom prst="rect">
            <a:avLst/>
          </a:prstGeom>
          <a:noFill/>
        </p:spPr>
        <p:txBody>
          <a:bodyPr wrap="square" rtlCol="0">
            <a:spAutoFit/>
          </a:bodyPr>
          <a:lstStyle/>
          <a:p>
            <a:pPr algn="ctr"/>
            <a:r>
              <a:rPr lang="en-US" sz="2800" b="1" dirty="0" err="1" smtClean="0">
                <a:latin typeface="Arial" pitchFamily="34" charset="0"/>
                <a:cs typeface="Arial" pitchFamily="34" charset="0"/>
              </a:rPr>
              <a:t>Geoneutrino</a:t>
            </a:r>
            <a:r>
              <a:rPr lang="en-US" sz="2800" b="1" dirty="0" smtClean="0">
                <a:latin typeface="Arial" pitchFamily="34" charset="0"/>
                <a:cs typeface="Arial" pitchFamily="34" charset="0"/>
              </a:rPr>
              <a:t> Flux on Earth Surface</a:t>
            </a:r>
            <a:endParaRPr lang="en-US" sz="2800" b="1" dirty="0">
              <a:latin typeface="Arial" pitchFamily="34" charset="0"/>
              <a:cs typeface="Arial" pitchFamily="34" charset="0"/>
            </a:endParaRPr>
          </a:p>
        </p:txBody>
      </p:sp>
      <p:sp>
        <p:nvSpPr>
          <p:cNvPr id="46" name="TextBox 45"/>
          <p:cNvSpPr txBox="1"/>
          <p:nvPr/>
        </p:nvSpPr>
        <p:spPr>
          <a:xfrm>
            <a:off x="0" y="5410200"/>
            <a:ext cx="9144000" cy="461665"/>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Earth</a:t>
            </a:r>
            <a:r>
              <a:rPr lang="en-US" sz="2400"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structure</a:t>
            </a:r>
            <a:r>
              <a:rPr lang="en-US" sz="2400" dirty="0" smtClean="0">
                <a:latin typeface="Arial" pitchFamily="34" charset="0"/>
                <a:cs typeface="Arial" pitchFamily="34" charset="0"/>
              </a:rPr>
              <a:t> </a:t>
            </a:r>
            <a:r>
              <a:rPr lang="en-US" sz="2400" dirty="0" smtClean="0">
                <a:latin typeface="Times New Roman" pitchFamily="18" charset="0"/>
                <a:cs typeface="Times New Roman" pitchFamily="18" charset="0"/>
              </a:rPr>
              <a:t>(</a:t>
            </a:r>
            <a:r>
              <a:rPr lang="en-US" sz="2400" dirty="0" smtClean="0">
                <a:latin typeface="Symbol" pitchFamily="18" charset="2"/>
                <a:cs typeface="Times New Roman" pitchFamily="18" charset="0"/>
              </a:rPr>
              <a:t>r</a:t>
            </a:r>
            <a:r>
              <a:rPr lang="en-US" sz="2400" dirty="0" smtClean="0">
                <a:latin typeface="Times New Roman" pitchFamily="18" charset="0"/>
                <a:cs typeface="Times New Roman" pitchFamily="18" charset="0"/>
              </a:rPr>
              <a:t> </a:t>
            </a:r>
            <a:r>
              <a:rPr lang="en-US" sz="2400" dirty="0" smtClean="0">
                <a:latin typeface="Arial" pitchFamily="34" charset="0"/>
                <a:cs typeface="Arial" pitchFamily="34" charset="0"/>
              </a:rPr>
              <a:t>and</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a:t>
            </a:r>
            <a:r>
              <a:rPr lang="en-US" sz="2400" dirty="0" smtClean="0">
                <a:latin typeface="Arial" pitchFamily="34" charset="0"/>
                <a:cs typeface="Arial" pitchFamily="34" charset="0"/>
              </a:rPr>
              <a:t>and </a:t>
            </a:r>
            <a:r>
              <a:rPr lang="en-US" sz="2400" b="1" dirty="0" smtClean="0">
                <a:solidFill>
                  <a:srgbClr val="FF0000"/>
                </a:solidFill>
                <a:latin typeface="Arial" pitchFamily="34" charset="0"/>
                <a:cs typeface="Arial" pitchFamily="34" charset="0"/>
              </a:rPr>
              <a:t>chemical composition </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34" name="Group 33"/>
          <p:cNvGrpSpPr/>
          <p:nvPr/>
        </p:nvGrpSpPr>
        <p:grpSpPr>
          <a:xfrm>
            <a:off x="315797" y="994477"/>
            <a:ext cx="5480957" cy="1848708"/>
            <a:chOff x="315797" y="994477"/>
            <a:chExt cx="5480957" cy="1848708"/>
          </a:xfrm>
        </p:grpSpPr>
        <p:sp>
          <p:nvSpPr>
            <p:cNvPr id="12" name="TextBox 11"/>
            <p:cNvSpPr txBox="1"/>
            <p:nvPr/>
          </p:nvSpPr>
          <p:spPr>
            <a:xfrm>
              <a:off x="315797" y="994477"/>
              <a:ext cx="5480957" cy="400110"/>
            </a:xfrm>
            <a:prstGeom prst="rect">
              <a:avLst/>
            </a:prstGeom>
            <a:noFill/>
            <a:ln>
              <a:solidFill>
                <a:srgbClr val="06D214"/>
              </a:solidFill>
            </a:ln>
          </p:spPr>
          <p:txBody>
            <a:bodyPr wrap="square" rtlCol="0">
              <a:spAutoFit/>
            </a:bodyPr>
            <a:lstStyle/>
            <a:p>
              <a:r>
                <a:rPr lang="en-US" sz="2000" dirty="0" smtClean="0">
                  <a:latin typeface="Arial" pitchFamily="34" charset="0"/>
                  <a:cs typeface="Arial" pitchFamily="34" charset="0"/>
                </a:rPr>
                <a:t>Activity and number of produced </a:t>
              </a:r>
              <a:r>
                <a:rPr lang="en-US" sz="2000" dirty="0" err="1" smtClean="0">
                  <a:latin typeface="Arial" pitchFamily="34" charset="0"/>
                  <a:cs typeface="Arial" pitchFamily="34" charset="0"/>
                </a:rPr>
                <a:t>geoneutrinos</a:t>
              </a:r>
              <a:endParaRPr lang="en-US" sz="2000" dirty="0">
                <a:latin typeface="Arial" pitchFamily="34" charset="0"/>
                <a:cs typeface="Arial" pitchFamily="34" charset="0"/>
              </a:endParaRPr>
            </a:p>
          </p:txBody>
        </p:sp>
        <p:sp>
          <p:nvSpPr>
            <p:cNvPr id="31" name="Oval 30"/>
            <p:cNvSpPr/>
            <p:nvPr/>
          </p:nvSpPr>
          <p:spPr bwMode="auto">
            <a:xfrm>
              <a:off x="2066226" y="2258198"/>
              <a:ext cx="454949" cy="584987"/>
            </a:xfrm>
            <a:prstGeom prst="ellipse">
              <a:avLst/>
            </a:prstGeom>
            <a:noFill/>
            <a:ln w="9525" cap="flat" cmpd="sng" algn="ctr">
              <a:solidFill>
                <a:srgbClr val="06D21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3" name="Straight Connector 32"/>
            <p:cNvCxnSpPr>
              <a:stCxn id="31" idx="0"/>
            </p:cNvCxnSpPr>
            <p:nvPr/>
          </p:nvCxnSpPr>
          <p:spPr bwMode="auto">
            <a:xfrm flipV="1">
              <a:off x="2293701" y="1394587"/>
              <a:ext cx="9478" cy="863611"/>
            </a:xfrm>
            <a:prstGeom prst="line">
              <a:avLst/>
            </a:prstGeom>
            <a:solidFill>
              <a:schemeClr val="accent1"/>
            </a:solidFill>
            <a:ln w="9525" cap="flat" cmpd="sng" algn="ctr">
              <a:solidFill>
                <a:srgbClr val="06D214"/>
              </a:solidFill>
              <a:prstDash val="solid"/>
              <a:round/>
              <a:headEnd type="none" w="med" len="med"/>
              <a:tailEnd type="none" w="med" len="med"/>
            </a:ln>
            <a:effectLst/>
          </p:spPr>
        </p:cxnSp>
      </p:grpSp>
      <p:grpSp>
        <p:nvGrpSpPr>
          <p:cNvPr id="56" name="Group 55"/>
          <p:cNvGrpSpPr/>
          <p:nvPr/>
        </p:nvGrpSpPr>
        <p:grpSpPr>
          <a:xfrm>
            <a:off x="4113132" y="1413542"/>
            <a:ext cx="2819400" cy="1429643"/>
            <a:chOff x="4113132" y="1413542"/>
            <a:chExt cx="2819400" cy="1429643"/>
          </a:xfrm>
        </p:grpSpPr>
        <p:sp>
          <p:nvSpPr>
            <p:cNvPr id="15" name="TextBox 14"/>
            <p:cNvSpPr txBox="1"/>
            <p:nvPr/>
          </p:nvSpPr>
          <p:spPr>
            <a:xfrm>
              <a:off x="4113132" y="1413542"/>
              <a:ext cx="2819400" cy="400110"/>
            </a:xfrm>
            <a:prstGeom prst="rect">
              <a:avLst/>
            </a:prstGeom>
            <a:noFill/>
            <a:ln w="15875">
              <a:solidFill>
                <a:srgbClr val="A4710A"/>
              </a:solidFill>
            </a:ln>
          </p:spPr>
          <p:txBody>
            <a:bodyPr wrap="square" rtlCol="0">
              <a:spAutoFit/>
            </a:bodyPr>
            <a:lstStyle/>
            <a:p>
              <a:r>
                <a:rPr lang="en-US" sz="2000" dirty="0" smtClean="0">
                  <a:latin typeface="Arial" pitchFamily="34" charset="0"/>
                  <a:cs typeface="Arial" pitchFamily="34" charset="0"/>
                </a:rPr>
                <a:t>Volume of source unit</a:t>
              </a:r>
              <a:endParaRPr lang="en-US" sz="2000" dirty="0">
                <a:latin typeface="Arial" pitchFamily="34" charset="0"/>
                <a:cs typeface="Arial" pitchFamily="34" charset="0"/>
              </a:endParaRPr>
            </a:p>
          </p:txBody>
        </p:sp>
        <p:cxnSp>
          <p:nvCxnSpPr>
            <p:cNvPr id="36" name="Straight Connector 35"/>
            <p:cNvCxnSpPr>
              <a:stCxn id="37" idx="0"/>
            </p:cNvCxnSpPr>
            <p:nvPr/>
          </p:nvCxnSpPr>
          <p:spPr bwMode="auto">
            <a:xfrm flipH="1" flipV="1">
              <a:off x="4454708" y="1813654"/>
              <a:ext cx="151650" cy="444544"/>
            </a:xfrm>
            <a:prstGeom prst="line">
              <a:avLst/>
            </a:prstGeom>
            <a:solidFill>
              <a:schemeClr val="accent1"/>
            </a:solidFill>
            <a:ln w="9525" cap="flat" cmpd="sng" algn="ctr">
              <a:solidFill>
                <a:srgbClr val="A4710A"/>
              </a:solidFill>
              <a:prstDash val="solid"/>
              <a:round/>
              <a:headEnd type="none" w="med" len="med"/>
              <a:tailEnd type="none" w="med" len="med"/>
            </a:ln>
            <a:effectLst/>
          </p:spPr>
        </p:cxnSp>
        <p:sp>
          <p:nvSpPr>
            <p:cNvPr id="37" name="Oval 36"/>
            <p:cNvSpPr/>
            <p:nvPr/>
          </p:nvSpPr>
          <p:spPr bwMode="auto">
            <a:xfrm>
              <a:off x="4265146" y="2258198"/>
              <a:ext cx="682424" cy="584987"/>
            </a:xfrm>
            <a:prstGeom prst="ellipse">
              <a:avLst/>
            </a:prstGeom>
            <a:noFill/>
            <a:ln w="12700" cap="flat" cmpd="sng" algn="ctr">
              <a:solidFill>
                <a:srgbClr val="A4710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57" name="Group 56"/>
          <p:cNvGrpSpPr/>
          <p:nvPr/>
        </p:nvGrpSpPr>
        <p:grpSpPr>
          <a:xfrm>
            <a:off x="5531565" y="1980752"/>
            <a:ext cx="3429000" cy="1733702"/>
            <a:chOff x="5531565" y="1980752"/>
            <a:chExt cx="3429000" cy="1733702"/>
          </a:xfrm>
        </p:grpSpPr>
        <p:sp>
          <p:nvSpPr>
            <p:cNvPr id="7" name="TextBox 6"/>
            <p:cNvSpPr txBox="1"/>
            <p:nvPr/>
          </p:nvSpPr>
          <p:spPr>
            <a:xfrm>
              <a:off x="5531565" y="3314344"/>
              <a:ext cx="3429000" cy="400110"/>
            </a:xfrm>
            <a:prstGeom prst="rect">
              <a:avLst/>
            </a:prstGeom>
            <a:noFill/>
            <a:ln w="15875">
              <a:solidFill>
                <a:srgbClr val="ED0000"/>
              </a:solidFill>
            </a:ln>
          </p:spPr>
          <p:txBody>
            <a:bodyPr wrap="square" rtlCol="0">
              <a:spAutoFit/>
            </a:bodyPr>
            <a:lstStyle/>
            <a:p>
              <a:r>
                <a:rPr lang="en-US" sz="2000" dirty="0" smtClean="0">
                  <a:latin typeface="Arial" pitchFamily="34" charset="0"/>
                  <a:cs typeface="Arial" pitchFamily="34" charset="0"/>
                </a:rPr>
                <a:t>Survival probability function</a:t>
              </a:r>
              <a:endParaRPr lang="en-US" sz="2000" dirty="0">
                <a:latin typeface="Arial" pitchFamily="34" charset="0"/>
                <a:cs typeface="Arial" pitchFamily="34" charset="0"/>
              </a:endParaRPr>
            </a:p>
          </p:txBody>
        </p:sp>
        <p:sp>
          <p:nvSpPr>
            <p:cNvPr id="40" name="Rounded Rectangle 39"/>
            <p:cNvSpPr/>
            <p:nvPr/>
          </p:nvSpPr>
          <p:spPr bwMode="auto">
            <a:xfrm>
              <a:off x="6530413" y="1980752"/>
              <a:ext cx="2227354" cy="559160"/>
            </a:xfrm>
            <a:prstGeom prst="roundRect">
              <a:avLst/>
            </a:prstGeom>
            <a:noFill/>
            <a:ln w="19050" cap="flat" cmpd="sng" algn="ctr">
              <a:solidFill>
                <a:srgbClr val="ED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2" name="Straight Connector 41"/>
            <p:cNvCxnSpPr/>
            <p:nvPr/>
          </p:nvCxnSpPr>
          <p:spPr bwMode="auto">
            <a:xfrm>
              <a:off x="8463946" y="2539912"/>
              <a:ext cx="0" cy="774432"/>
            </a:xfrm>
            <a:prstGeom prst="line">
              <a:avLst/>
            </a:prstGeom>
            <a:solidFill>
              <a:schemeClr val="accent1"/>
            </a:solidFill>
            <a:ln w="9525" cap="flat" cmpd="sng" algn="ctr">
              <a:solidFill>
                <a:srgbClr val="ED0000"/>
              </a:solidFill>
              <a:prstDash val="solid"/>
              <a:round/>
              <a:headEnd type="none" w="med" len="med"/>
              <a:tailEnd type="none" w="med" len="med"/>
            </a:ln>
            <a:effectLst/>
          </p:spPr>
        </p:cxnSp>
      </p:grpSp>
      <p:grpSp>
        <p:nvGrpSpPr>
          <p:cNvPr id="51" name="Group 50"/>
          <p:cNvGrpSpPr/>
          <p:nvPr/>
        </p:nvGrpSpPr>
        <p:grpSpPr>
          <a:xfrm>
            <a:off x="2596354" y="2653640"/>
            <a:ext cx="5204124" cy="2322348"/>
            <a:chOff x="2596354" y="2653640"/>
            <a:chExt cx="5204124" cy="2322348"/>
          </a:xfrm>
        </p:grpSpPr>
        <p:sp>
          <p:nvSpPr>
            <p:cNvPr id="20" name="TextBox 19"/>
            <p:cNvSpPr txBox="1"/>
            <p:nvPr/>
          </p:nvSpPr>
          <p:spPr>
            <a:xfrm>
              <a:off x="2596354" y="4575878"/>
              <a:ext cx="5099846" cy="400110"/>
            </a:xfrm>
            <a:prstGeom prst="rect">
              <a:avLst/>
            </a:prstGeom>
            <a:noFill/>
            <a:ln w="15875">
              <a:solidFill>
                <a:srgbClr val="0000FF"/>
              </a:solidFill>
            </a:ln>
          </p:spPr>
          <p:txBody>
            <a:bodyPr wrap="square" rtlCol="0">
              <a:spAutoFit/>
            </a:bodyPr>
            <a:lstStyle/>
            <a:p>
              <a:r>
                <a:rPr lang="en-US" sz="2000" dirty="0" smtClean="0">
                  <a:latin typeface="Arial" pitchFamily="34" charset="0"/>
                  <a:cs typeface="Arial" pitchFamily="34" charset="0"/>
                </a:rPr>
                <a:t>Distance between source unit and detector</a:t>
              </a:r>
              <a:endParaRPr lang="en-US" sz="2000" dirty="0">
                <a:latin typeface="Arial" pitchFamily="34" charset="0"/>
                <a:cs typeface="Arial" pitchFamily="34" charset="0"/>
              </a:endParaRPr>
            </a:p>
          </p:txBody>
        </p:sp>
        <p:sp>
          <p:nvSpPr>
            <p:cNvPr id="43" name="Rounded Rectangle 42"/>
            <p:cNvSpPr/>
            <p:nvPr/>
          </p:nvSpPr>
          <p:spPr bwMode="auto">
            <a:xfrm>
              <a:off x="6435631" y="2653640"/>
              <a:ext cx="1364847" cy="492818"/>
            </a:xfrm>
            <a:prstGeom prst="round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5" name="Straight Connector 44"/>
            <p:cNvCxnSpPr/>
            <p:nvPr/>
          </p:nvCxnSpPr>
          <p:spPr bwMode="auto">
            <a:xfrm flipH="1">
              <a:off x="5383563" y="3136979"/>
              <a:ext cx="1052068" cy="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50" name="Straight Connector 49"/>
            <p:cNvCxnSpPr/>
            <p:nvPr/>
          </p:nvCxnSpPr>
          <p:spPr bwMode="auto">
            <a:xfrm>
              <a:off x="5383563" y="3136979"/>
              <a:ext cx="0" cy="1438899"/>
            </a:xfrm>
            <a:prstGeom prst="line">
              <a:avLst/>
            </a:prstGeom>
            <a:solidFill>
              <a:schemeClr val="accent1"/>
            </a:solidFill>
            <a:ln w="9525" cap="flat" cmpd="sng" algn="ctr">
              <a:solidFill>
                <a:srgbClr val="0000FF"/>
              </a:solidFill>
              <a:prstDash val="solid"/>
              <a:round/>
              <a:headEnd type="none" w="med" len="med"/>
              <a:tailEnd type="none" w="med" len="med"/>
            </a:ln>
            <a:effectLst/>
          </p:spPr>
        </p:cxnSp>
      </p:grpSp>
      <p:grpSp>
        <p:nvGrpSpPr>
          <p:cNvPr id="55" name="Group 54"/>
          <p:cNvGrpSpPr/>
          <p:nvPr/>
        </p:nvGrpSpPr>
        <p:grpSpPr>
          <a:xfrm>
            <a:off x="315797" y="2056571"/>
            <a:ext cx="6214616" cy="2062383"/>
            <a:chOff x="315797" y="2056571"/>
            <a:chExt cx="6214616" cy="2062383"/>
          </a:xfrm>
        </p:grpSpPr>
        <p:sp>
          <p:nvSpPr>
            <p:cNvPr id="25" name="TextBox 24"/>
            <p:cNvSpPr txBox="1"/>
            <p:nvPr/>
          </p:nvSpPr>
          <p:spPr>
            <a:xfrm>
              <a:off x="315797" y="3718844"/>
              <a:ext cx="4953000" cy="400110"/>
            </a:xfrm>
            <a:prstGeom prst="rect">
              <a:avLst/>
            </a:prstGeom>
            <a:noFill/>
            <a:ln>
              <a:solidFill>
                <a:srgbClr val="B21CFF"/>
              </a:solidFill>
            </a:ln>
          </p:spPr>
          <p:txBody>
            <a:bodyPr wrap="square" rtlCol="0">
              <a:spAutoFit/>
            </a:bodyPr>
            <a:lstStyle/>
            <a:p>
              <a:r>
                <a:rPr lang="en-US" sz="2000" dirty="0" smtClean="0">
                  <a:ln>
                    <a:solidFill>
                      <a:srgbClr val="000000"/>
                    </a:solidFill>
                  </a:ln>
                  <a:latin typeface="Arial" pitchFamily="34" charset="0"/>
                  <a:cs typeface="Arial" pitchFamily="34" charset="0"/>
                </a:rPr>
                <a:t>Abundance and density of the source unit</a:t>
              </a:r>
              <a:endParaRPr lang="en-US" sz="2000" dirty="0">
                <a:ln>
                  <a:solidFill>
                    <a:srgbClr val="000000"/>
                  </a:solidFill>
                </a:ln>
                <a:latin typeface="Arial" pitchFamily="34" charset="0"/>
                <a:cs typeface="Arial" pitchFamily="34" charset="0"/>
              </a:endParaRPr>
            </a:p>
          </p:txBody>
        </p:sp>
        <p:sp>
          <p:nvSpPr>
            <p:cNvPr id="52" name="Rounded Rectangle 51"/>
            <p:cNvSpPr/>
            <p:nvPr/>
          </p:nvSpPr>
          <p:spPr bwMode="auto">
            <a:xfrm>
              <a:off x="4947570" y="2056571"/>
              <a:ext cx="1582843" cy="483341"/>
            </a:xfrm>
            <a:prstGeom prst="roundRect">
              <a:avLst/>
            </a:prstGeom>
            <a:noFill/>
            <a:ln w="9525" cap="flat" cmpd="sng" algn="ctr">
              <a:solidFill>
                <a:srgbClr val="B21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4" name="Straight Connector 53"/>
            <p:cNvCxnSpPr/>
            <p:nvPr/>
          </p:nvCxnSpPr>
          <p:spPr bwMode="auto">
            <a:xfrm>
              <a:off x="5051829" y="2539912"/>
              <a:ext cx="0" cy="1178932"/>
            </a:xfrm>
            <a:prstGeom prst="line">
              <a:avLst/>
            </a:prstGeom>
            <a:solidFill>
              <a:schemeClr val="accent1"/>
            </a:solidFill>
            <a:ln w="9525" cap="flat" cmpd="sng" algn="ctr">
              <a:solidFill>
                <a:srgbClr val="B21CFF"/>
              </a:solidFill>
              <a:prstDash val="solid"/>
              <a:round/>
              <a:headEnd type="none" w="med" len="med"/>
              <a:tailEnd type="none" w="med" len="med"/>
            </a:ln>
            <a:effectLst/>
          </p:spPr>
        </p:cxnSp>
      </p:grpSp>
    </p:spTree>
    <p:extLst>
      <p:ext uri="{BB962C8B-B14F-4D97-AF65-F5344CB8AC3E}">
        <p14:creationId xmlns:p14="http://schemas.microsoft.com/office/powerpoint/2010/main" val="2377894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37040</TotalTime>
  <Words>856</Words>
  <Application>Microsoft Macintosh PowerPoint</Application>
  <PresentationFormat>On-screen Show (4:3)</PresentationFormat>
  <Paragraphs>163</Paragraphs>
  <Slides>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4_Blank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Reactor and Earth Signal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McDonough</dc:creator>
  <cp:lastModifiedBy>Bill McDonough</cp:lastModifiedBy>
  <cp:revision>219</cp:revision>
  <cp:lastPrinted>2014-01-05T18:34:01Z</cp:lastPrinted>
  <dcterms:created xsi:type="dcterms:W3CDTF">2012-06-12T05:58:13Z</dcterms:created>
  <dcterms:modified xsi:type="dcterms:W3CDTF">2015-06-05T04:16:27Z</dcterms:modified>
</cp:coreProperties>
</file>