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75" r:id="rId11"/>
    <p:sldId id="277" r:id="rId12"/>
    <p:sldId id="278" r:id="rId13"/>
    <p:sldId id="289" r:id="rId14"/>
    <p:sldId id="286" r:id="rId15"/>
    <p:sldId id="291" r:id="rId16"/>
    <p:sldId id="267" r:id="rId17"/>
    <p:sldId id="270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燕" initials="周燕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4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C970F-E21B-4802-A733-1B854DAEEEF0}" type="datetimeFigureOut">
              <a:rPr lang="zh-CN" altLang="en-US" smtClean="0"/>
              <a:t>2015/6/4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D8C54-126A-4FB9-9FD3-1BA60D7797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20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8C54-126A-4FB9-9FD3-1BA60D77978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8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8C54-126A-4FB9-9FD3-1BA60D77978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30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64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071563" y="714375"/>
            <a:ext cx="8072437" cy="1588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3500"/>
            <a:ext cx="1008063" cy="1008063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80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736543" y="1282696"/>
            <a:ext cx="75360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Structural option for the Jinping neutrino central detector </a:t>
            </a:r>
            <a:endParaRPr lang="en-US" altLang="zh-CN" sz="36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169" y="3411277"/>
            <a:ext cx="72804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Contributor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Yuanqing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 Wang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,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Zongyi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 Wang</a:t>
            </a:r>
          </a:p>
          <a:p>
            <a:pPr algn="ctr"/>
            <a:endParaRPr lang="en-US" altLang="zh-CN" sz="2000" b="1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  <a:p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                       Speaker</a:t>
            </a:r>
            <a:r>
              <a:rPr lang="zh-CN" altLang="en-US" sz="2000" b="1" dirty="0" smtClean="0"/>
              <a:t>：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Z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ongyi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 Wang</a:t>
            </a:r>
          </a:p>
          <a:p>
            <a:pPr algn="ctr"/>
            <a:endParaRPr lang="en-US" altLang="zh-CN" b="1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  <a:p>
            <a:pPr algn="ctr"/>
            <a:endParaRPr lang="en-US" altLang="zh-CN" b="1" dirty="0" smtClean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  <a:p>
            <a:pPr algn="ctr"/>
            <a:endParaRPr lang="en-US" altLang="zh-CN" b="1" dirty="0" smtClean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Department of civil engineering, Tsinghua University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1600" b="1" dirty="0" smtClean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  <a:p>
            <a:pPr algn="ctr"/>
            <a:r>
              <a:rPr lang="en-US" altLang="zh-CN" sz="16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2015-06-05</a:t>
            </a:r>
            <a:endParaRPr lang="zh-CN" altLang="en-US" sz="1600" b="1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  <a:p>
            <a:endParaRPr lang="en-US" altLang="zh-CN" sz="2200" b="1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80114" y="6475445"/>
            <a:ext cx="27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7478361" y="2295310"/>
            <a:ext cx="141111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diagram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下箭头 3"/>
          <p:cNvSpPr/>
          <p:nvPr/>
        </p:nvSpPr>
        <p:spPr>
          <a:xfrm rot="5400000">
            <a:off x="6589621" y="2093469"/>
            <a:ext cx="530578" cy="81642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89" descr="F:\大亚湾2期\江门中微子实验\中心探测器\有机玻璃方案\有机玻璃球\合作组会准备\照片-小侯\20131228_092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44" y="4324043"/>
            <a:ext cx="24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2" descr="F:\大亚湾2期\江门中微子实验\中心探测器\有机玻璃方案\有机玻璃球\清华\节点实验\有机玻璃试件照片\有机玻璃试件\3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8" y="4324043"/>
            <a:ext cx="260345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E:\工程资料\江门中微子探测器有机玻璃球罐与不锈钢局部连接试验方案\有机玻璃第三次试验\图片\DSC_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64" y="4324043"/>
            <a:ext cx="268860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4"/>
          <p:cNvSpPr txBox="1"/>
          <p:nvPr/>
        </p:nvSpPr>
        <p:spPr>
          <a:xfrm>
            <a:off x="1529117" y="6130331"/>
            <a:ext cx="90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1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4271347" y="3057209"/>
            <a:ext cx="530578" cy="6453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大括号 11"/>
          <p:cNvSpPr/>
          <p:nvPr/>
        </p:nvSpPr>
        <p:spPr>
          <a:xfrm rot="16200000">
            <a:off x="4405711" y="1083818"/>
            <a:ext cx="286368" cy="585893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51" y="1332314"/>
            <a:ext cx="3490509" cy="180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4"/>
          <p:cNvSpPr txBox="1"/>
          <p:nvPr/>
        </p:nvSpPr>
        <p:spPr>
          <a:xfrm>
            <a:off x="4271347" y="6130331"/>
            <a:ext cx="90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2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3121" y="6124043"/>
            <a:ext cx="90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3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81063" y="200273"/>
            <a:ext cx="4600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Bearing capacity of the local joint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5454" y="1356999"/>
            <a:ext cx="2703059" cy="12369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purpose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earing capacity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eformation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ailure mode</a:t>
            </a:r>
            <a:endParaRPr lang="zh-CN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417" y="2786004"/>
            <a:ext cx="2252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 in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JUNO: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t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tensile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jack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0114" y="6475445"/>
            <a:ext cx="447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3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11" grpId="0" animBg="1"/>
      <p:bldP spid="12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85" y="1558602"/>
            <a:ext cx="3695204" cy="2160000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4969418" y="3061753"/>
            <a:ext cx="3614745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width of the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area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mm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reacting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was provided by four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anchors.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81665" y="223620"/>
            <a:ext cx="2047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ixing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图片 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18" y="3978015"/>
            <a:ext cx="3677171" cy="20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>
          <a:xfrm>
            <a:off x="2844976" y="3521538"/>
            <a:ext cx="2073379" cy="758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Fixing device</a:t>
            </a:r>
            <a:endParaRPr lang="zh-CN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80114" y="6475445"/>
            <a:ext cx="447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5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394512" y="4650740"/>
            <a:ext cx="1767965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and 2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5255" y="1205018"/>
            <a:ext cx="3826481" cy="3209054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1"/>
          <p:cNvSpPr txBox="1"/>
          <p:nvPr/>
        </p:nvSpPr>
        <p:spPr>
          <a:xfrm>
            <a:off x="118649" y="5545888"/>
            <a:ext cx="4401124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Loads on Joints 1 and 2 were sideling--angle  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5°</a:t>
            </a: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2" y="1415186"/>
            <a:ext cx="3209405" cy="2649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3540186" y="259588"/>
            <a:ext cx="217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Loading device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6267996" y="4650740"/>
            <a:ext cx="1555149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3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5062536" y="5545887"/>
            <a:ext cx="3966071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ultimate bearing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</a:p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 was vertically upward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89645" y="1205018"/>
            <a:ext cx="3403849" cy="3209054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13" y="1498187"/>
            <a:ext cx="3031557" cy="23366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1408792" y="5128669"/>
            <a:ext cx="1753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Installing error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80114" y="6475445"/>
            <a:ext cx="447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295846" y="246707"/>
            <a:ext cx="695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under 14 t</a:t>
            </a:r>
            <a:endParaRPr lang="zh-CN" altLang="zh-CN" sz="2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7158394" y="1359366"/>
            <a:ext cx="1397777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load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t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08362"/>
              </p:ext>
            </p:extLst>
          </p:nvPr>
        </p:nvGraphicFramePr>
        <p:xfrm>
          <a:off x="527028" y="1288641"/>
          <a:ext cx="6360780" cy="4781917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439971"/>
                <a:gridCol w="1439971"/>
                <a:gridCol w="1342369"/>
                <a:gridCol w="1135516"/>
                <a:gridCol w="1002953"/>
              </a:tblGrid>
              <a:tr h="35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 item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 point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result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 result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43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Joint 1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Stress (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MPa)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A1-1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4.722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5.534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B5-1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3.954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1.476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C10-1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2.647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1.713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Displacement(mm)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W1-1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0.814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0.985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11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Joint 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Stress (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MPa)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A8-2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2.909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B7-2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2.593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1.703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C13-2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2.461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Displacement(mm)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W2-2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11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Joint 3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Stress (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MPa)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A7-3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8.467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8.392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B7-3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3.479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2.963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C1-3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3.262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3.093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Displacement(mm)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W4-3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064380" y="2556398"/>
            <a:ext cx="1893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8.5 MPa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patched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acrylic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MPa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main acrylic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58394" y="5331205"/>
            <a:ext cx="1603051" cy="646331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Limit within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 MPa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80114" y="6475445"/>
            <a:ext cx="447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51972" y="4491254"/>
            <a:ext cx="1870729" cy="646331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Yield strength of acrylic: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 MPa</a:t>
            </a:r>
          </a:p>
        </p:txBody>
      </p:sp>
    </p:spTree>
    <p:extLst>
      <p:ext uri="{BB962C8B-B14F-4D97-AF65-F5344CB8AC3E}">
        <p14:creationId xmlns:p14="http://schemas.microsoft.com/office/powerpoint/2010/main" val="31040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2901" y="940548"/>
            <a:ext cx="3539932" cy="2454449"/>
            <a:chOff x="2509425" y="2138363"/>
            <a:chExt cx="5275262" cy="3494087"/>
          </a:xfrm>
        </p:grpSpPr>
        <p:pic>
          <p:nvPicPr>
            <p:cNvPr id="5" name="图片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425" y="2138363"/>
              <a:ext cx="5275262" cy="349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任意多边形 20"/>
            <p:cNvSpPr>
              <a:spLocks/>
            </p:cNvSpPr>
            <p:nvPr/>
          </p:nvSpPr>
          <p:spPr bwMode="auto">
            <a:xfrm>
              <a:off x="3247612" y="2662031"/>
              <a:ext cx="4537075" cy="1733550"/>
            </a:xfrm>
            <a:custGeom>
              <a:avLst/>
              <a:gdLst>
                <a:gd name="T0" fmla="*/ 33683 w 4498809"/>
                <a:gd name="T1" fmla="*/ 0 h 1734812"/>
                <a:gd name="T2" fmla="*/ 186454 w 4498809"/>
                <a:gd name="T3" fmla="*/ 145855 h 1734812"/>
                <a:gd name="T4" fmla="*/ 214746 w 4498809"/>
                <a:gd name="T5" fmla="*/ 291710 h 1734812"/>
                <a:gd name="T6" fmla="*/ 16709 w 4498809"/>
                <a:gd name="T7" fmla="*/ 538542 h 1734812"/>
                <a:gd name="T8" fmla="*/ 11050 w 4498809"/>
                <a:gd name="T9" fmla="*/ 1082694 h 1734812"/>
                <a:gd name="T10" fmla="*/ 11050 w 4498809"/>
                <a:gd name="T11" fmla="*/ 1082694 h 1734812"/>
                <a:gd name="T12" fmla="*/ 237379 w 4498809"/>
                <a:gd name="T13" fmla="*/ 1318306 h 1734812"/>
                <a:gd name="T14" fmla="*/ 531605 w 4498809"/>
                <a:gd name="T15" fmla="*/ 1475381 h 1734812"/>
                <a:gd name="T16" fmla="*/ 401466 w 4498809"/>
                <a:gd name="T17" fmla="*/ 1452942 h 1734812"/>
                <a:gd name="T18" fmla="*/ 1261512 w 4498809"/>
                <a:gd name="T19" fmla="*/ 1722213 h 1734812"/>
                <a:gd name="T20" fmla="*/ 2398810 w 4498809"/>
                <a:gd name="T21" fmla="*/ 1677335 h 1734812"/>
                <a:gd name="T22" fmla="*/ 2930681 w 4498809"/>
                <a:gd name="T23" fmla="*/ 1559529 h 1734812"/>
                <a:gd name="T24" fmla="*/ 3643614 w 4498809"/>
                <a:gd name="T25" fmla="*/ 1548309 h 1734812"/>
                <a:gd name="T26" fmla="*/ 3881258 w 4498809"/>
                <a:gd name="T27" fmla="*/ 1531479 h 1734812"/>
                <a:gd name="T28" fmla="*/ 4537609 w 4498809"/>
                <a:gd name="T29" fmla="*/ 1553919 h 1734812"/>
                <a:gd name="T30" fmla="*/ 4537609 w 4498809"/>
                <a:gd name="T31" fmla="*/ 1553919 h 17348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98809" h="1734812">
                  <a:moveTo>
                    <a:pt x="33395" y="0"/>
                  </a:moveTo>
                  <a:cubicBezTo>
                    <a:pt x="94168" y="48618"/>
                    <a:pt x="154941" y="97237"/>
                    <a:pt x="184860" y="145855"/>
                  </a:cubicBezTo>
                  <a:cubicBezTo>
                    <a:pt x="214779" y="194473"/>
                    <a:pt x="240959" y="226262"/>
                    <a:pt x="212910" y="291710"/>
                  </a:cubicBezTo>
                  <a:cubicBezTo>
                    <a:pt x="184861" y="357158"/>
                    <a:pt x="50225" y="406711"/>
                    <a:pt x="16566" y="538542"/>
                  </a:cubicBezTo>
                  <a:cubicBezTo>
                    <a:pt x="-17093" y="670373"/>
                    <a:pt x="10956" y="1082694"/>
                    <a:pt x="10956" y="1082694"/>
                  </a:cubicBezTo>
                  <a:cubicBezTo>
                    <a:pt x="48355" y="1121963"/>
                    <a:pt x="149332" y="1252858"/>
                    <a:pt x="235349" y="1318306"/>
                  </a:cubicBezTo>
                  <a:cubicBezTo>
                    <a:pt x="321366" y="1383754"/>
                    <a:pt x="499945" y="1452942"/>
                    <a:pt x="527059" y="1475381"/>
                  </a:cubicBezTo>
                  <a:cubicBezTo>
                    <a:pt x="554173" y="1497820"/>
                    <a:pt x="277422" y="1411803"/>
                    <a:pt x="398033" y="1452942"/>
                  </a:cubicBezTo>
                  <a:cubicBezTo>
                    <a:pt x="518644" y="1494081"/>
                    <a:pt x="920681" y="1684814"/>
                    <a:pt x="1250725" y="1722213"/>
                  </a:cubicBezTo>
                  <a:cubicBezTo>
                    <a:pt x="1580769" y="1759612"/>
                    <a:pt x="2102482" y="1704449"/>
                    <a:pt x="2378298" y="1677335"/>
                  </a:cubicBezTo>
                  <a:cubicBezTo>
                    <a:pt x="2654114" y="1650221"/>
                    <a:pt x="2699928" y="1581033"/>
                    <a:pt x="2905621" y="1559529"/>
                  </a:cubicBezTo>
                  <a:cubicBezTo>
                    <a:pt x="3111314" y="1538025"/>
                    <a:pt x="3455383" y="1552984"/>
                    <a:pt x="3612458" y="1548309"/>
                  </a:cubicBezTo>
                  <a:cubicBezTo>
                    <a:pt x="3769533" y="1543634"/>
                    <a:pt x="3700345" y="1530544"/>
                    <a:pt x="3848070" y="1531479"/>
                  </a:cubicBezTo>
                  <a:cubicBezTo>
                    <a:pt x="3995795" y="1532414"/>
                    <a:pt x="4498809" y="1553919"/>
                    <a:pt x="4498809" y="1553919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605142" y="2946835"/>
            <a:ext cx="125544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1800" dirty="0" smtClean="0"/>
              <a:t>Joint 1</a:t>
            </a:r>
            <a:endParaRPr lang="en-US" altLang="zh-CN" sz="1800" dirty="0"/>
          </a:p>
        </p:txBody>
      </p:sp>
      <p:sp>
        <p:nvSpPr>
          <p:cNvPr id="8" name="矩形 7"/>
          <p:cNvSpPr/>
          <p:nvPr/>
        </p:nvSpPr>
        <p:spPr>
          <a:xfrm>
            <a:off x="284138" y="3449545"/>
            <a:ext cx="371869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 bearing capacity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288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 the design value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24018" y="245716"/>
            <a:ext cx="2145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Failure picture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istrator\Desktop\图片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/>
          <a:stretch/>
        </p:blipFill>
        <p:spPr bwMode="auto">
          <a:xfrm>
            <a:off x="4773569" y="856187"/>
            <a:ext cx="3595342" cy="256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6049623" y="2946835"/>
            <a:ext cx="125544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1800" dirty="0" smtClean="0"/>
              <a:t>Joint </a:t>
            </a:r>
            <a:r>
              <a:rPr lang="en-US" altLang="zh-CN" sz="1800" dirty="0"/>
              <a:t>2</a:t>
            </a:r>
          </a:p>
        </p:txBody>
      </p:sp>
      <p:sp>
        <p:nvSpPr>
          <p:cNvPr id="15" name="矩形 14"/>
          <p:cNvSpPr/>
          <p:nvPr/>
        </p:nvSpPr>
        <p:spPr>
          <a:xfrm>
            <a:off x="4570000" y="3449545"/>
            <a:ext cx="379891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 bearing capacity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KN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the design value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24" y="4189859"/>
            <a:ext cx="3697487" cy="25804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605142" y="6397369"/>
            <a:ext cx="125544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1800" dirty="0" smtClean="0"/>
              <a:t>Joint </a:t>
            </a:r>
            <a:r>
              <a:rPr lang="en-US" altLang="zh-CN" sz="1800" dirty="0"/>
              <a:t>3</a:t>
            </a:r>
          </a:p>
        </p:txBody>
      </p:sp>
      <p:sp>
        <p:nvSpPr>
          <p:cNvPr id="19" name="矩形 18"/>
          <p:cNvSpPr/>
          <p:nvPr/>
        </p:nvSpPr>
        <p:spPr>
          <a:xfrm>
            <a:off x="4558317" y="5554908"/>
            <a:ext cx="3897459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 bearing capacity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513 KN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3.6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the design value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80114" y="6475445"/>
            <a:ext cx="447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26595" y="1870842"/>
            <a:ext cx="8394442" cy="34163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values in these three joint tests are all very small (less than 2 mm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lvl="1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results of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accord with FE results better. It shows that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is less affected by initial defects and its stress distribution is more uniform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1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ultimate strength of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Joints 1, 2 and 3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28.8 t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32.5 t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51.3 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1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maximum axial force of braces of the Jinping central detector will be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14 t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 its smaller scale. This kind of joint is reliable.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36143" y="978220"/>
            <a:ext cx="2450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onclusion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80114" y="6475445"/>
            <a:ext cx="447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01" y="4529185"/>
            <a:ext cx="3001347" cy="20446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467806" y="1794903"/>
            <a:ext cx="1724472" cy="369332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Black film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29042" y="3162044"/>
            <a:ext cx="2330961" cy="369332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to fix PMT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右箭头 13"/>
          <p:cNvSpPr/>
          <p:nvPr/>
        </p:nvSpPr>
        <p:spPr>
          <a:xfrm rot="5400000">
            <a:off x="7029947" y="3811681"/>
            <a:ext cx="692452" cy="37322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4"/>
          <p:cNvSpPr txBox="1"/>
          <p:nvPr/>
        </p:nvSpPr>
        <p:spPr>
          <a:xfrm>
            <a:off x="648739" y="4707869"/>
            <a:ext cx="148797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Include tank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4130978" y="4707869"/>
            <a:ext cx="111282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 tank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8028" y="5553140"/>
            <a:ext cx="4835776" cy="923330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Diameter of acrylic ball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1.2 m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Diameter of stainless steel tank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m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height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m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Length of PMT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300 mm</a:t>
            </a:r>
          </a:p>
        </p:txBody>
      </p:sp>
      <p:sp>
        <p:nvSpPr>
          <p:cNvPr id="15" name="矩形 14"/>
          <p:cNvSpPr/>
          <p:nvPr/>
        </p:nvSpPr>
        <p:spPr>
          <a:xfrm>
            <a:off x="2514049" y="226593"/>
            <a:ext cx="4675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Introduction of the 1 t scale model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" y="1051732"/>
            <a:ext cx="2585773" cy="32832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74" y="954715"/>
            <a:ext cx="2613187" cy="3487871"/>
          </a:xfrm>
          <a:prstGeom prst="rect">
            <a:avLst/>
          </a:prstGeom>
        </p:spPr>
      </p:pic>
      <p:sp>
        <p:nvSpPr>
          <p:cNvPr id="21" name="右箭头 20"/>
          <p:cNvSpPr/>
          <p:nvPr/>
        </p:nvSpPr>
        <p:spPr>
          <a:xfrm>
            <a:off x="2631013" y="2743666"/>
            <a:ext cx="692452" cy="37322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651863" y="6204521"/>
            <a:ext cx="11755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0114" y="6475445"/>
            <a:ext cx="447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0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7886" y="2556588"/>
            <a:ext cx="44040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zh-CN" alt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73615" y="1353148"/>
            <a:ext cx="703732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en-US" altLang="zh-CN" sz="3200" b="1" dirty="0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Introduction of the whole structure </a:t>
            </a:r>
          </a:p>
          <a:p>
            <a:pPr marL="514350" indent="-51435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Bearing capacity of the local joint </a:t>
            </a:r>
          </a:p>
          <a:p>
            <a:pPr marL="514350" indent="-51435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Introduction of the 1 t scale model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80114" y="6475445"/>
            <a:ext cx="27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206029" y="3804215"/>
            <a:ext cx="430275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Two alternative options: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(1) Cylindrical scheme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(2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Spherical scheme</a:t>
            </a:r>
          </a:p>
        </p:txBody>
      </p:sp>
      <p:sp>
        <p:nvSpPr>
          <p:cNvPr id="4" name="矩形 3"/>
          <p:cNvSpPr/>
          <p:nvPr/>
        </p:nvSpPr>
        <p:spPr>
          <a:xfrm>
            <a:off x="266975" y="2016387"/>
            <a:ext cx="8096865" cy="13594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structure is placed at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2400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m underground.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500 t (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2) or 1000 t 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detecting liquid (density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0.8-1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g/cm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is contained by an acrylic vessel and  water with the density of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1.0 g/cm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 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outside the acrylic.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acrylic vessel is supported by a stainless steel latticed shell. 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13665" y="1331690"/>
            <a:ext cx="2847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Project introduction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7072" y="223572"/>
            <a:ext cx="4884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Introduction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the whole structure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80114" y="6475445"/>
            <a:ext cx="27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29734" y="4411789"/>
            <a:ext cx="180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Include PMT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94016" y="4387997"/>
            <a:ext cx="107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 PMT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814485" y="4916315"/>
            <a:ext cx="5157877" cy="37191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indent="457200">
              <a:defRPr sz="2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indent="0" algn="ctr"/>
            <a:r>
              <a:rPr lang="en-US" altLang="zh-CN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Cylindrical scheme (study in progress)</a:t>
            </a:r>
            <a:endParaRPr lang="zh-CN" altLang="en-US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15676" y="5513870"/>
            <a:ext cx="5555497" cy="923330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iameter of  acrylic vessel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 m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height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 m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Diameter of latticed shell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 m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height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 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Fiducial capacity of the vessel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572 t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87072" y="223572"/>
            <a:ext cx="4884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Introduction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the whole structure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131" y="940052"/>
            <a:ext cx="3596525" cy="32460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14" y="874274"/>
            <a:ext cx="2545316" cy="334847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80114" y="6475445"/>
            <a:ext cx="27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/>
          <p:nvPr/>
        </p:nvSpPr>
        <p:spPr>
          <a:xfrm>
            <a:off x="2321895" y="4713868"/>
            <a:ext cx="4104127" cy="42672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indent="457200">
              <a:defRPr sz="2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indent="0" algn="ctr"/>
            <a:r>
              <a:rPr lang="en-US" altLang="zh-CN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Spherical scheme (study in progress) </a:t>
            </a:r>
            <a:endParaRPr lang="zh-CN" altLang="en-US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87071" y="5424486"/>
            <a:ext cx="4029075" cy="923330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Diameter of acrylic ball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 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Diameter of latticed shell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17 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Fiducial capacity of the vessel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523 t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87072" y="223572"/>
            <a:ext cx="496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Introduction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the whole structure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86488" y="4251245"/>
            <a:ext cx="180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Include PMT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64035" y="4251245"/>
            <a:ext cx="111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 PMT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902" y="1081779"/>
            <a:ext cx="3751278" cy="3100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1" y="862184"/>
            <a:ext cx="2864730" cy="32611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180114" y="6475445"/>
            <a:ext cx="27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hole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7" r="16301"/>
          <a:stretch>
            <a:fillRect/>
          </a:stretch>
        </p:blipFill>
        <p:spPr bwMode="auto">
          <a:xfrm>
            <a:off x="503196" y="1617607"/>
            <a:ext cx="3163670" cy="352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71026" y="5286921"/>
            <a:ext cx="429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Acrylic vessel + double-layer stainless steel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78650" y="1710114"/>
            <a:ext cx="5000881" cy="2031325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At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700 m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underground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Diameter of ball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35.5 m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thickness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120 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Diameter of stainless steel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inner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38.5 m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outer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40.5 m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 thousands 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liquid scintillator (0.866g/cm</a:t>
            </a:r>
            <a:r>
              <a:rPr lang="en-US" altLang="zh-CN" b="1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inside, water outside (1g/cm</a:t>
            </a:r>
            <a:r>
              <a:rPr lang="en-US" altLang="zh-CN" b="1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15,000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PMT mounted on the latticed shell.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78649" y="3909681"/>
            <a:ext cx="5000882" cy="1200329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Working condition:</a:t>
            </a:r>
          </a:p>
          <a:p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weight 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self weight and buoyancy of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difference 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acrylic ball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23525" y="244876"/>
            <a:ext cx="6081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Design experience for JUNO central detector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80114" y="6475445"/>
            <a:ext cx="27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98" y="270458"/>
            <a:ext cx="4077478" cy="38240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2" y="3606346"/>
            <a:ext cx="3240073" cy="3038662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457200" y="4642771"/>
            <a:ext cx="221707" cy="212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2421481" y="3841750"/>
            <a:ext cx="1548226" cy="458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008793" y="3606346"/>
            <a:ext cx="3298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 on the inner latticed shell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692837" y="4278401"/>
            <a:ext cx="1315956" cy="420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047879" y="4109124"/>
            <a:ext cx="32987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 on the outer latticed shell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08793" y="4855369"/>
            <a:ext cx="4197431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the braces: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564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Lighting-blocking rate: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1.8%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矩形 11"/>
          <p:cNvSpPr/>
          <p:nvPr/>
        </p:nvSpPr>
        <p:spPr>
          <a:xfrm>
            <a:off x="3849998" y="1659918"/>
            <a:ext cx="4301412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Dividing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latitude line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longitude line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3" name="椭圆 12"/>
          <p:cNvSpPr/>
          <p:nvPr/>
        </p:nvSpPr>
        <p:spPr>
          <a:xfrm>
            <a:off x="2200066" y="4254151"/>
            <a:ext cx="221415" cy="228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80114" y="6475445"/>
            <a:ext cx="27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23525" y="244876"/>
            <a:ext cx="6081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Design experience for JUNO central detector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6521" y="877763"/>
            <a:ext cx="711170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kern="0" dirty="0">
                <a:latin typeface="Times New Roman" panose="02020603050405020304" pitchFamily="18" charset="0"/>
              </a:rPr>
              <a:t>The numerical model was created and evaluated using the </a:t>
            </a:r>
            <a:r>
              <a:rPr lang="en-US" altLang="zh-CN" b="1" kern="0" dirty="0" smtClean="0">
                <a:latin typeface="Times New Roman" panose="02020603050405020304" pitchFamily="18" charset="0"/>
              </a:rPr>
              <a:t>ABAQUS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93" y="1510343"/>
            <a:ext cx="2971375" cy="26742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40" y="1468553"/>
            <a:ext cx="3188348" cy="28695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9"/>
          <a:stretch/>
        </p:blipFill>
        <p:spPr>
          <a:xfrm>
            <a:off x="923330" y="3784146"/>
            <a:ext cx="3249516" cy="2430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2"/>
          <a:stretch/>
        </p:blipFill>
        <p:spPr>
          <a:xfrm>
            <a:off x="4704832" y="3784146"/>
            <a:ext cx="3487964" cy="26726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99573" y="2652232"/>
            <a:ext cx="3040301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stress on the ball: 5.4 MPa</a:t>
            </a:r>
          </a:p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Singular points excluded: 3.9 MPa</a:t>
            </a:r>
          </a:p>
        </p:txBody>
      </p:sp>
      <p:sp>
        <p:nvSpPr>
          <p:cNvPr id="8" name="矩形 7"/>
          <p:cNvSpPr/>
          <p:nvPr/>
        </p:nvSpPr>
        <p:spPr>
          <a:xfrm>
            <a:off x="5764644" y="2511442"/>
            <a:ext cx="247829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stress on the </a:t>
            </a:r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latticed shell: 82.7 MPa</a:t>
            </a:r>
          </a:p>
        </p:txBody>
      </p:sp>
      <p:sp>
        <p:nvSpPr>
          <p:cNvPr id="9" name="矩形 8"/>
          <p:cNvSpPr/>
          <p:nvPr/>
        </p:nvSpPr>
        <p:spPr>
          <a:xfrm>
            <a:off x="1666601" y="5126608"/>
            <a:ext cx="2506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axial force of  braces: 134.6 KN</a:t>
            </a:r>
          </a:p>
        </p:txBody>
      </p:sp>
      <p:sp>
        <p:nvSpPr>
          <p:cNvPr id="10" name="矩形 9"/>
          <p:cNvSpPr/>
          <p:nvPr/>
        </p:nvSpPr>
        <p:spPr>
          <a:xfrm>
            <a:off x="5990816" y="5123365"/>
            <a:ext cx="2171700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displacement of structure: 24.5 mm</a:t>
            </a:r>
          </a:p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1/1428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11772" y="6095417"/>
            <a:ext cx="2590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 analysis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80114" y="6475445"/>
            <a:ext cx="27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23525" y="244876"/>
            <a:ext cx="6081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Design experience for JUNO central detector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3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54253" y="749533"/>
            <a:ext cx="2779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analysis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92184" y="5048743"/>
            <a:ext cx="25202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Load factor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2.12 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&gt; 2.0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8" y="2408077"/>
            <a:ext cx="3498331" cy="3148498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37613" y="5048744"/>
            <a:ext cx="503328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Eigenvalue of the 1</a:t>
            </a:r>
            <a:r>
              <a:rPr lang="en-US" altLang="zh-CN" b="1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buckling mode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4.3 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&gt; 4.2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3124" y="1181278"/>
            <a:ext cx="6142055" cy="7200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indent="0" algn="ctr" eaLnBrk="1" hangingPunct="1">
              <a:defRPr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en-US" altLang="zh-CN" sz="2000" dirty="0" smtClean="0">
                <a:solidFill>
                  <a:srgbClr val="FF0000"/>
                </a:solidFill>
              </a:rPr>
              <a:t>Material nonlinearity + geometric nonlinearity</a:t>
            </a:r>
            <a:r>
              <a:rPr lang="zh-CN" altLang="en-US" sz="2000" dirty="0" smtClean="0"/>
              <a:t>，</a:t>
            </a:r>
            <a:endParaRPr lang="en-US" altLang="zh-CN" sz="2000" dirty="0"/>
          </a:p>
          <a:p>
            <a:pPr algn="l">
              <a:defRPr/>
            </a:pPr>
            <a:r>
              <a:rPr lang="en-US" altLang="zh-CN" sz="2000" dirty="0" smtClean="0"/>
              <a:t>the initial imperfection is taken as 1/300 of the span.</a:t>
            </a:r>
            <a:endParaRPr lang="zh-CN" altLang="en-US" sz="2000" dirty="0" smtClean="0"/>
          </a:p>
        </p:txBody>
      </p:sp>
      <p:sp>
        <p:nvSpPr>
          <p:cNvPr id="8" name="矩形 7"/>
          <p:cNvSpPr/>
          <p:nvPr/>
        </p:nvSpPr>
        <p:spPr>
          <a:xfrm>
            <a:off x="1385355" y="5725121"/>
            <a:ext cx="5638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“Technical 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for space frame 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structures”</a:t>
            </a:r>
            <a:endParaRPr lang="en-US" altLang="zh-C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图片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" t="6271" r="7651"/>
          <a:stretch>
            <a:fillRect/>
          </a:stretch>
        </p:blipFill>
        <p:spPr bwMode="auto">
          <a:xfrm>
            <a:off x="5088527" y="2617561"/>
            <a:ext cx="3315217" cy="231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4180114" y="6475445"/>
            <a:ext cx="27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23525" y="244876"/>
            <a:ext cx="6081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Design experience for JUNO central detector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</TotalTime>
  <Words>822</Words>
  <Application>Microsoft Office PowerPoint</Application>
  <PresentationFormat>全屏显示(4:3)</PresentationFormat>
  <Paragraphs>198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黑体</vt:lpstr>
      <vt:lpstr>宋体</vt:lpstr>
      <vt:lpstr>Arial</vt:lpstr>
      <vt:lpstr>Calibri</vt:lpstr>
      <vt:lpstr>Symbol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tsinghua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zongl</dc:creator>
  <cp:lastModifiedBy>Microsoft</cp:lastModifiedBy>
  <cp:revision>180</cp:revision>
  <dcterms:created xsi:type="dcterms:W3CDTF">2014-02-27T03:11:02Z</dcterms:created>
  <dcterms:modified xsi:type="dcterms:W3CDTF">2015-06-04T06:16:13Z</dcterms:modified>
</cp:coreProperties>
</file>