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95" r:id="rId2"/>
    <p:sldMasterId id="2147483931" r:id="rId3"/>
  </p:sldMasterIdLst>
  <p:notesMasterIdLst>
    <p:notesMasterId r:id="rId21"/>
  </p:notesMasterIdLst>
  <p:sldIdLst>
    <p:sldId id="256" r:id="rId4"/>
    <p:sldId id="257" r:id="rId5"/>
    <p:sldId id="278" r:id="rId6"/>
    <p:sldId id="274" r:id="rId7"/>
    <p:sldId id="272" r:id="rId8"/>
    <p:sldId id="279" r:id="rId9"/>
    <p:sldId id="281" r:id="rId10"/>
    <p:sldId id="282" r:id="rId11"/>
    <p:sldId id="285" r:id="rId12"/>
    <p:sldId id="283" r:id="rId13"/>
    <p:sldId id="263" r:id="rId14"/>
    <p:sldId id="290" r:id="rId15"/>
    <p:sldId id="291" r:id="rId16"/>
    <p:sldId id="292" r:id="rId17"/>
    <p:sldId id="294" r:id="rId18"/>
    <p:sldId id="293" r:id="rId19"/>
    <p:sldId id="295" r:id="rId20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5400" kern="1200">
        <a:solidFill>
          <a:srgbClr val="800000"/>
        </a:solidFill>
        <a:latin typeface="Arial" charset="0"/>
        <a:ea typeface="华文新魏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5400" kern="1200">
        <a:solidFill>
          <a:srgbClr val="800000"/>
        </a:solidFill>
        <a:latin typeface="Arial" charset="0"/>
        <a:ea typeface="华文新魏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5400" kern="1200">
        <a:solidFill>
          <a:srgbClr val="800000"/>
        </a:solidFill>
        <a:latin typeface="Arial" charset="0"/>
        <a:ea typeface="华文新魏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5400" kern="1200">
        <a:solidFill>
          <a:srgbClr val="800000"/>
        </a:solidFill>
        <a:latin typeface="Arial" charset="0"/>
        <a:ea typeface="华文新魏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5400" kern="1200">
        <a:solidFill>
          <a:srgbClr val="800000"/>
        </a:solidFill>
        <a:latin typeface="Arial" charset="0"/>
        <a:ea typeface="华文新魏" pitchFamily="2" charset="-122"/>
        <a:cs typeface="+mn-cs"/>
      </a:defRPr>
    </a:lvl5pPr>
    <a:lvl6pPr marL="2286000" algn="l" defTabSz="914400" rtl="0" eaLnBrk="1" latinLnBrk="0" hangingPunct="1">
      <a:defRPr sz="5400" kern="1200">
        <a:solidFill>
          <a:srgbClr val="800000"/>
        </a:solidFill>
        <a:latin typeface="Arial" charset="0"/>
        <a:ea typeface="华文新魏" pitchFamily="2" charset="-122"/>
        <a:cs typeface="+mn-cs"/>
      </a:defRPr>
    </a:lvl6pPr>
    <a:lvl7pPr marL="2743200" algn="l" defTabSz="914400" rtl="0" eaLnBrk="1" latinLnBrk="0" hangingPunct="1">
      <a:defRPr sz="5400" kern="1200">
        <a:solidFill>
          <a:srgbClr val="800000"/>
        </a:solidFill>
        <a:latin typeface="Arial" charset="0"/>
        <a:ea typeface="华文新魏" pitchFamily="2" charset="-122"/>
        <a:cs typeface="+mn-cs"/>
      </a:defRPr>
    </a:lvl7pPr>
    <a:lvl8pPr marL="3200400" algn="l" defTabSz="914400" rtl="0" eaLnBrk="1" latinLnBrk="0" hangingPunct="1">
      <a:defRPr sz="5400" kern="1200">
        <a:solidFill>
          <a:srgbClr val="800000"/>
        </a:solidFill>
        <a:latin typeface="Arial" charset="0"/>
        <a:ea typeface="华文新魏" pitchFamily="2" charset="-122"/>
        <a:cs typeface="+mn-cs"/>
      </a:defRPr>
    </a:lvl8pPr>
    <a:lvl9pPr marL="3657600" algn="l" defTabSz="914400" rtl="0" eaLnBrk="1" latinLnBrk="0" hangingPunct="1">
      <a:defRPr sz="5400" kern="1200">
        <a:solidFill>
          <a:srgbClr val="800000"/>
        </a:solidFill>
        <a:latin typeface="Arial" charset="0"/>
        <a:ea typeface="华文新魏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0000CC"/>
    <a:srgbClr val="336699"/>
    <a:srgbClr val="00CCFF"/>
    <a:srgbClr val="3366FF"/>
    <a:srgbClr val="FDF3ED"/>
    <a:srgbClr val="800080"/>
    <a:srgbClr val="FFCC99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7" autoAdjust="0"/>
    <p:restoredTop sz="83941" autoAdjust="0"/>
  </p:normalViewPr>
  <p:slideViewPr>
    <p:cSldViewPr>
      <p:cViewPr varScale="1">
        <p:scale>
          <a:sx n="80" d="100"/>
          <a:sy n="80" d="100"/>
        </p:scale>
        <p:origin x="6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3DF9A5D-EFC3-437D-9D7F-7F03B7C6EC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101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DF9A5D-EFC3-437D-9D7F-7F03B7C6EC5E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978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HQE with high dark</a:t>
            </a:r>
            <a:r>
              <a:rPr lang="en-US" altLang="zh-CN" baseline="0" dirty="0" smtClean="0"/>
              <a:t> rate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DF9A5D-EFC3-437D-9D7F-7F03B7C6EC5E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489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DF9A5D-EFC3-437D-9D7F-7F03B7C6EC5E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441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DF9A5D-EFC3-437D-9D7F-7F03B7C6EC5E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706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과학3d(원자구조)띠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581525"/>
            <a:ext cx="74898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3382" y="-24"/>
            <a:ext cx="139065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15088" y="115888"/>
            <a:ext cx="2138362" cy="6038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6262688" cy="6038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5888"/>
            <a:ext cx="6911975" cy="8366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23850" y="1628775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62200" y="1752600"/>
            <a:ext cx="4267200" cy="1450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733800"/>
            <a:ext cx="4648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990033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24741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CN"/>
              <a:t>Page</a:t>
            </a:r>
            <a:r>
              <a:rPr lang="en-US" altLang="zh-CN">
                <a:solidFill>
                  <a:srgbClr val="333399"/>
                </a:solidFill>
              </a:rPr>
              <a:t> </a:t>
            </a:r>
            <a:fld id="{FD1098D6-004A-4017-A907-038816F73A77}" type="slidenum">
              <a:rPr lang="en-US" altLang="zh-CN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99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6" name="Picture 5" descr="dot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1" t="-5229" r="1005" b="2353"/>
          <a:stretch/>
        </p:blipFill>
        <p:spPr bwMode="auto">
          <a:xfrm rot="10800000">
            <a:off x="-152400" y="940102"/>
            <a:ext cx="9067800" cy="38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51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</a:t>
            </a:r>
            <a:r>
              <a:rPr lang="en-US" altLang="zh-CN">
                <a:solidFill>
                  <a:srgbClr val="333399"/>
                </a:solidFill>
              </a:rPr>
              <a:t> </a:t>
            </a:r>
            <a:fld id="{BE6BFFF8-77AE-4D7F-ADE8-433F88E3DA87}" type="slidenum">
              <a:rPr lang="en-US" altLang="zh-CN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3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CN"/>
              <a:t>Page</a:t>
            </a:r>
            <a:r>
              <a:rPr lang="en-US" altLang="zh-CN">
                <a:solidFill>
                  <a:srgbClr val="333399"/>
                </a:solidFill>
              </a:rPr>
              <a:t> </a:t>
            </a:r>
            <a:fld id="{423D7714-DDDD-4468-8F66-347AE9652CF0}" type="slidenum">
              <a:rPr lang="en-US" altLang="zh-CN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E789-FD49-D546-87A1-8325A6EA357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78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2D2D-8D1E-7340-A69B-D6F22E236AF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00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36FA-7C61-2F46-91CA-FBE2832F86D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0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7386-16C0-F04D-A983-F627DFCA998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81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6F4E-83AB-4B4C-A5D2-DEA04FF3F25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63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4BAE-E1CA-AE45-893B-F08856F0F89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30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ACDD-1014-CE46-A66A-7273DBFE15B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79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01AD-61C9-7946-A5ED-ABADDA5B150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6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A8C-2C10-AE44-AC81-FBD0B5D09EF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16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34E8-2D25-9947-8290-AD3C9755D72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42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1B42-6DEE-D544-AF40-1EF4017119A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2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385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1485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69119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1029" name="Picture 10" descr="과학3d(원자구조)띠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981075"/>
            <a:ext cx="81391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11057" y="115888"/>
            <a:ext cx="1182117" cy="116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34" charset="0"/>
          <a:ea typeface="华文新魏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34" charset="0"/>
          <a:ea typeface="华文新魏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34" charset="0"/>
          <a:ea typeface="华文新魏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34" charset="0"/>
          <a:ea typeface="华文新魏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34" charset="0"/>
          <a:ea typeface="华文新魏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34" charset="0"/>
          <a:ea typeface="华文新魏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34" charset="0"/>
          <a:ea typeface="华文新魏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34" charset="0"/>
          <a:ea typeface="华文新魏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3366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4600" y="6324600"/>
            <a:ext cx="24288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 b="1" smtClean="0">
                <a:solidFill>
                  <a:srgbClr val="FF66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zh-CN">
                <a:ea typeface="宋体" pitchFamily="2" charset="-122"/>
              </a:rPr>
              <a:t>Page</a:t>
            </a:r>
            <a:r>
              <a:rPr lang="en-US" altLang="zh-CN">
                <a:solidFill>
                  <a:srgbClr val="333399"/>
                </a:solidFill>
                <a:ea typeface="宋体" pitchFamily="2" charset="-122"/>
              </a:rPr>
              <a:t> </a:t>
            </a:r>
            <a:fld id="{18AA5257-6DB8-45E5-9214-E578F5B40D66}" type="slidenum">
              <a:rPr lang="en-US" altLang="zh-CN">
                <a:solidFill>
                  <a:srgbClr val="333399"/>
                </a:solidFill>
                <a:ea typeface="宋体" pitchFamily="2" charset="-122"/>
              </a:rPr>
              <a:pPr>
                <a:defRPr/>
              </a:pPr>
              <a:t>‹#›</a:t>
            </a:fld>
            <a:endParaRPr lang="en-US" altLang="zh-CN">
              <a:solidFill>
                <a:srgbClr val="333399"/>
              </a:solidFill>
              <a:ea typeface="宋体" pitchFamily="2" charset="-122"/>
            </a:endParaRPr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0" y="990600"/>
            <a:ext cx="75438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zh-CN" altLang="en-US" sz="18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0" y="1066800"/>
            <a:ext cx="81534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zh-CN" altLang="en-US" sz="18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1600200" y="6172200"/>
            <a:ext cx="75438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zh-CN" altLang="en-US" sz="18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990600" y="6096000"/>
            <a:ext cx="81534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zh-CN" altLang="en-US" sz="180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659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Font typeface="Wingdings" pitchFamily="2" charset="2"/>
        <a:buChar char="Ø"/>
        <a:defRPr sz="2800">
          <a:solidFill>
            <a:srgbClr val="990033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D7B16BF-A5F8-C041-9FFC-1313B91F9C08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2015/6/5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27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1700808"/>
            <a:ext cx="8784976" cy="1470025"/>
          </a:xfrm>
        </p:spPr>
        <p:txBody>
          <a:bodyPr/>
          <a:lstStyle/>
          <a:p>
            <a:r>
              <a:rPr lang="en-US" altLang="zh-CN" dirty="0"/>
              <a:t>D</a:t>
            </a:r>
            <a:r>
              <a:rPr lang="en-US" altLang="zh-CN" dirty="0" smtClean="0"/>
              <a:t>esign Requirements for</a:t>
            </a:r>
            <a:br>
              <a:rPr lang="en-US" altLang="zh-CN" dirty="0" smtClean="0"/>
            </a:br>
            <a:r>
              <a:rPr lang="en-US" altLang="zh-CN" dirty="0" err="1" smtClean="0"/>
              <a:t>Jinping</a:t>
            </a:r>
            <a:r>
              <a:rPr lang="en-US" altLang="zh-CN" dirty="0" smtClean="0"/>
              <a:t> Underground Neutrino Experiment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6237312"/>
            <a:ext cx="6400800" cy="592290"/>
          </a:xfrm>
        </p:spPr>
        <p:txBody>
          <a:bodyPr/>
          <a:lstStyle/>
          <a:p>
            <a:r>
              <a:rPr lang="en-US" altLang="zh-CN" sz="2400" dirty="0" smtClean="0"/>
              <a:t>2015.06.05</a:t>
            </a:r>
            <a:r>
              <a:rPr lang="zh-CN" altLang="en-US" sz="2400" dirty="0" smtClean="0"/>
              <a:t> </a:t>
            </a:r>
            <a:endParaRPr lang="zh-CN" altLang="en-US" sz="2400" dirty="0"/>
          </a:p>
        </p:txBody>
      </p:sp>
      <p:sp>
        <p:nvSpPr>
          <p:cNvPr id="4" name="副标题 2"/>
          <p:cNvSpPr txBox="1">
            <a:spLocks/>
          </p:cNvSpPr>
          <p:nvPr/>
        </p:nvSpPr>
        <p:spPr bwMode="auto">
          <a:xfrm>
            <a:off x="778564" y="3801210"/>
            <a:ext cx="7218177" cy="79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000" kern="0" dirty="0" err="1" smtClean="0"/>
              <a:t>Guanghua</a:t>
            </a:r>
            <a:r>
              <a:rPr lang="en-US" altLang="zh-CN" sz="2000" kern="0" dirty="0" smtClean="0"/>
              <a:t> Gong</a:t>
            </a:r>
          </a:p>
          <a:p>
            <a:r>
              <a:rPr lang="en-US" altLang="zh-CN" sz="2000" kern="0" dirty="0" smtClean="0"/>
              <a:t>Dept. of engineering Physics, Tsinghua University</a:t>
            </a:r>
            <a:endParaRPr lang="zh-CN" altLang="en-US" sz="2000" kern="0" dirty="0"/>
          </a:p>
        </p:txBody>
      </p:sp>
      <p:pic>
        <p:nvPicPr>
          <p:cNvPr id="1026" name="Picture 2" descr="“CJPL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355"/>
            <a:ext cx="24669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-172743" y="985509"/>
            <a:ext cx="3152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99"/>
                </a:solidFill>
                <a:latin typeface="+mn-lt"/>
                <a:ea typeface="MS Gothic" panose="020B0609070205080204" pitchFamily="49" charset="-128"/>
              </a:rPr>
              <a:t>Neutrino experiment</a:t>
            </a:r>
            <a:endParaRPr lang="zh-CN" altLang="en-US" sz="2000" b="1" dirty="0">
              <a:solidFill>
                <a:srgbClr val="000099"/>
              </a:solidFill>
              <a:latin typeface="+mn-lt"/>
              <a:ea typeface="MS Gothic" panose="020B06090702050802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More information from </a:t>
            </a:r>
            <a:r>
              <a:rPr kumimoji="1" lang="en-US" altLang="zh-CN" dirty="0" err="1" smtClean="0"/>
              <a:t>WbLS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69" y="3916137"/>
            <a:ext cx="4662191" cy="2453481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Cherenkov </a:t>
            </a:r>
            <a:r>
              <a:rPr lang="en-US" altLang="zh-CN" sz="2400" dirty="0"/>
              <a:t>light </a:t>
            </a:r>
            <a:r>
              <a:rPr lang="en-US" altLang="zh-CN" sz="2400" dirty="0" smtClean="0"/>
              <a:t>must dominate in the 1</a:t>
            </a:r>
            <a:r>
              <a:rPr lang="en-US" altLang="zh-CN" sz="2400" baseline="30000" dirty="0" smtClean="0"/>
              <a:t>st</a:t>
            </a:r>
            <a:r>
              <a:rPr lang="en-US" altLang="zh-CN" sz="2400" dirty="0" smtClean="0"/>
              <a:t> 10 ns over s</a:t>
            </a:r>
            <a:r>
              <a:rPr lang="en-US" sz="2400" dirty="0" smtClean="0"/>
              <a:t>cintillation light</a:t>
            </a:r>
          </a:p>
          <a:p>
            <a:r>
              <a:rPr lang="en-US" sz="2400" dirty="0" smtClean="0"/>
              <a:t>Scintillation requirement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Light yield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Ʈ &gt; 100ns </a:t>
            </a:r>
            <a:r>
              <a:rPr lang="en-US" sz="1600" dirty="0" smtClean="0">
                <a:solidFill>
                  <a:schemeClr val="tx1"/>
                </a:solidFill>
              </a:rPr>
              <a:t>(if S=C in 10ns)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515246" y="1493168"/>
            <a:ext cx="4628754" cy="4932470"/>
            <a:chOff x="4515246" y="1524000"/>
            <a:chExt cx="4628754" cy="4932470"/>
          </a:xfrm>
        </p:grpSpPr>
        <p:pic>
          <p:nvPicPr>
            <p:cNvPr id="4" name="图片 2" descr="Screen Shot 2015-05-25 at 03.57.3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246" y="1524000"/>
              <a:ext cx="4552554" cy="396086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5508104" y="3387824"/>
              <a:ext cx="61411" cy="2668536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975522" y="6056360"/>
              <a:ext cx="2667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 smtClean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fast Cherenkov light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309022" y="2541686"/>
              <a:ext cx="757238" cy="2981274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86698" y="5522960"/>
              <a:ext cx="28573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 smtClean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Slow scintillation light</a:t>
              </a: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5249" y="1493168"/>
            <a:ext cx="4836492" cy="245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336699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400" kern="0" dirty="0" smtClean="0"/>
              <a:t>Cherenkov </a:t>
            </a:r>
            <a:r>
              <a:rPr lang="en-US" sz="2400" kern="0" dirty="0" smtClean="0"/>
              <a:t>lights provide direction info. for charge particles. </a:t>
            </a:r>
          </a:p>
          <a:p>
            <a:pPr lvl="1"/>
            <a:r>
              <a:rPr lang="en-US" altLang="zh-CN" sz="2000" kern="0" dirty="0">
                <a:solidFill>
                  <a:schemeClr val="accent1">
                    <a:lumMod val="50000"/>
                  </a:schemeClr>
                </a:solidFill>
              </a:rPr>
              <a:t>non-solar </a:t>
            </a:r>
            <a:r>
              <a:rPr lang="en-US" altLang="zh-CN" sz="2000" kern="0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ackground suppression</a:t>
            </a:r>
          </a:p>
          <a:p>
            <a:pPr lvl="1"/>
            <a:r>
              <a:rPr lang="en-US" sz="2000" kern="0" smtClean="0">
                <a:solidFill>
                  <a:schemeClr val="accent1">
                    <a:lumMod val="50000"/>
                  </a:schemeClr>
                </a:solidFill>
              </a:rPr>
              <a:t>Electron/Photon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separation</a:t>
            </a:r>
          </a:p>
        </p:txBody>
      </p:sp>
    </p:spTree>
    <p:extLst>
      <p:ext uri="{BB962C8B-B14F-4D97-AF65-F5344CB8AC3E}">
        <p14:creationId xmlns:p14="http://schemas.microsoft.com/office/powerpoint/2010/main" val="36292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PMT requirements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Dimension:   8” / 9” / 20” </a:t>
            </a:r>
          </a:p>
          <a:p>
            <a:r>
              <a:rPr lang="en-US" altLang="zh-CN" dirty="0" smtClean="0"/>
              <a:t>QE: &gt;20% </a:t>
            </a:r>
          </a:p>
          <a:p>
            <a:r>
              <a:rPr lang="en-US" altLang="zh-CN" dirty="0" smtClean="0"/>
              <a:t>TTS: &lt;5ns</a:t>
            </a:r>
          </a:p>
          <a:p>
            <a:pPr lvl="1"/>
            <a:r>
              <a:rPr lang="en-US" altLang="zh-CN" dirty="0" smtClean="0"/>
              <a:t>Related to the S/C separation</a:t>
            </a:r>
          </a:p>
          <a:p>
            <a:pPr lvl="1"/>
            <a:r>
              <a:rPr lang="en-US" altLang="zh-CN" dirty="0" smtClean="0"/>
              <a:t>Longer </a:t>
            </a:r>
            <a:r>
              <a:rPr lang="en-US" altLang="zh-CN" dirty="0"/>
              <a:t>Ʈ</a:t>
            </a:r>
            <a:r>
              <a:rPr lang="en-US" altLang="zh-CN" dirty="0" smtClean="0"/>
              <a:t> of </a:t>
            </a:r>
            <a:r>
              <a:rPr lang="en-US" altLang="zh-CN" dirty="0" err="1" smtClean="0"/>
              <a:t>WbLS</a:t>
            </a:r>
            <a:r>
              <a:rPr lang="en-US" altLang="zh-CN" dirty="0" smtClean="0"/>
              <a:t> will relax the requirement</a:t>
            </a:r>
          </a:p>
          <a:p>
            <a:r>
              <a:rPr lang="en-US" altLang="zh-CN" dirty="0" smtClean="0"/>
              <a:t>FWHM: &lt;10ns</a:t>
            </a:r>
          </a:p>
          <a:p>
            <a:r>
              <a:rPr lang="en-US" altLang="zh-CN" dirty="0"/>
              <a:t>Low radioactivity background </a:t>
            </a:r>
          </a:p>
          <a:p>
            <a:r>
              <a:rPr lang="en-US" altLang="zh-CN" dirty="0" smtClean="0"/>
              <a:t>Coverage</a:t>
            </a:r>
            <a:r>
              <a:rPr lang="en-US" altLang="zh-CN" dirty="0"/>
              <a:t>:  </a:t>
            </a:r>
            <a:r>
              <a:rPr lang="en-US" altLang="zh-CN" dirty="0" smtClean="0"/>
              <a:t>50% ~ 80%</a:t>
            </a:r>
          </a:p>
          <a:p>
            <a:pPr lvl="1"/>
            <a:r>
              <a:rPr lang="en-US" altLang="zh-CN" dirty="0" smtClean="0"/>
              <a:t>2500(20”) ~ 15000(8”)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80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Calibration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850" y="1628775"/>
            <a:ext cx="8712646" cy="4525963"/>
          </a:xfrm>
        </p:spPr>
        <p:txBody>
          <a:bodyPr/>
          <a:lstStyle/>
          <a:p>
            <a:r>
              <a:rPr lang="en-US" altLang="zh-CN" dirty="0" smtClean="0"/>
              <a:t>Energy response non-linearity : &lt;1%</a:t>
            </a:r>
          </a:p>
          <a:p>
            <a:pPr marL="342900" lvl="1" indent="-342900">
              <a:buSzPct val="70000"/>
              <a:buFont typeface="Wingdings" pitchFamily="2" charset="2"/>
              <a:buChar char="Ø"/>
            </a:pPr>
            <a:r>
              <a:rPr lang="en-US" altLang="zh-CN" sz="3200" dirty="0">
                <a:solidFill>
                  <a:schemeClr val="tx1"/>
                </a:solidFill>
                <a:cs typeface="+mn-cs"/>
              </a:rPr>
              <a:t>Position reconstruction bias: &lt;1cm </a:t>
            </a:r>
            <a:r>
              <a:rPr lang="en-US" altLang="zh-CN" sz="3200" dirty="0" smtClean="0">
                <a:solidFill>
                  <a:schemeClr val="tx1"/>
                </a:solidFill>
                <a:cs typeface="+mn-cs"/>
              </a:rPr>
              <a:t>(@r=6m)</a:t>
            </a:r>
            <a:endParaRPr lang="en-US" altLang="zh-CN" sz="3200" dirty="0">
              <a:solidFill>
                <a:schemeClr val="tx1"/>
              </a:solidFill>
              <a:cs typeface="+mn-cs"/>
            </a:endParaRPr>
          </a:p>
          <a:p>
            <a:pPr lvl="1"/>
            <a:r>
              <a:rPr lang="en-US" altLang="zh-CN" dirty="0">
                <a:cs typeface="+mn-cs"/>
              </a:rPr>
              <a:t>(6.02/6)**3 -1 = 1</a:t>
            </a:r>
            <a:r>
              <a:rPr lang="en-US" altLang="zh-CN" dirty="0" smtClean="0">
                <a:cs typeface="+mn-cs"/>
              </a:rPr>
              <a:t>%</a:t>
            </a:r>
            <a:endParaRPr lang="en-US" altLang="zh-CN" sz="3200" dirty="0">
              <a:solidFill>
                <a:schemeClr val="tx1"/>
              </a:solidFill>
              <a:cs typeface="+mn-cs"/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Optical and radiation sources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chemeClr val="tx1"/>
                </a:solidFill>
              </a:rPr>
              <a:t>Rope loop for </a:t>
            </a:r>
            <a:r>
              <a:rPr lang="en-US" altLang="zh-CN" dirty="0" smtClean="0"/>
              <a:t>4-</a:t>
            </a:r>
            <a:r>
              <a:rPr lang="el-GR" altLang="zh-CN" dirty="0" smtClean="0"/>
              <a:t>π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deployment</a:t>
            </a:r>
          </a:p>
        </p:txBody>
      </p:sp>
    </p:spTree>
    <p:extLst>
      <p:ext uri="{BB962C8B-B14F-4D97-AF65-F5344CB8AC3E}">
        <p14:creationId xmlns:p14="http://schemas.microsoft.com/office/powerpoint/2010/main" val="33160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Electronics/trigger/DAQ/DCS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/>
          <a:lstStyle/>
          <a:p>
            <a:r>
              <a:rPr lang="en-US" altLang="zh-CN" sz="2800" dirty="0" smtClean="0"/>
              <a:t>FADC with 1Gsps/12b readout of each PMT</a:t>
            </a:r>
          </a:p>
          <a:p>
            <a:pPr lvl="1"/>
            <a:r>
              <a:rPr lang="en-US" altLang="zh-CN" sz="2400" dirty="0" smtClean="0"/>
              <a:t>Patten recognition, C/S separation</a:t>
            </a:r>
          </a:p>
          <a:p>
            <a:pPr lvl="1"/>
            <a:r>
              <a:rPr lang="en-US" altLang="zh-CN" sz="2400" dirty="0" smtClean="0"/>
              <a:t>information reconstruction</a:t>
            </a:r>
            <a:r>
              <a:rPr lang="en-US" altLang="zh-CN" sz="2400" dirty="0"/>
              <a:t>, better event </a:t>
            </a:r>
            <a:r>
              <a:rPr lang="en-US" altLang="zh-CN" sz="2400" dirty="0" smtClean="0"/>
              <a:t>quality</a:t>
            </a:r>
          </a:p>
          <a:p>
            <a:r>
              <a:rPr lang="en-US" altLang="zh-CN" sz="2800" dirty="0" smtClean="0"/>
              <a:t>Trigger-less scheme</a:t>
            </a:r>
          </a:p>
          <a:p>
            <a:pPr lvl="1"/>
            <a:r>
              <a:rPr lang="en-US" altLang="zh-CN" sz="2400" dirty="0" smtClean="0"/>
              <a:t>Self-trigger for each PMT, event selection by CPU</a:t>
            </a:r>
          </a:p>
          <a:p>
            <a:pPr lvl="1"/>
            <a:r>
              <a:rPr lang="en-US" altLang="zh-CN" sz="2400" dirty="0" smtClean="0"/>
              <a:t>PMT Dark noise and long scintillation lifetime </a:t>
            </a:r>
          </a:p>
          <a:p>
            <a:pPr lvl="1"/>
            <a:r>
              <a:rPr lang="en-US" altLang="zh-CN" sz="2400" dirty="0" smtClean="0"/>
              <a:t>Challenges for DAQ</a:t>
            </a:r>
          </a:p>
          <a:p>
            <a:r>
              <a:rPr lang="en-US" altLang="zh-CN" sz="2800" dirty="0" smtClean="0"/>
              <a:t>Electronics under water</a:t>
            </a:r>
          </a:p>
          <a:p>
            <a:pPr lvl="1"/>
            <a:r>
              <a:rPr lang="en-US" altLang="zh-CN" sz="2400" dirty="0" smtClean="0"/>
              <a:t>Better signal quality</a:t>
            </a:r>
          </a:p>
          <a:p>
            <a:pPr lvl="1"/>
            <a:r>
              <a:rPr lang="en-US" altLang="zh-CN" sz="2400" dirty="0" smtClean="0"/>
              <a:t>Engineering challenges </a:t>
            </a:r>
          </a:p>
          <a:p>
            <a:pPr lvl="2"/>
            <a:r>
              <a:rPr lang="en-US" altLang="zh-CN" sz="2000" dirty="0" smtClean="0"/>
              <a:t>seal, cable/connectors, reliability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651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Prototype(s)</a:t>
            </a:r>
            <a:endParaRPr lang="zh-CN" alt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772926"/>
            <a:ext cx="2448272" cy="175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1004322" y="1194711"/>
            <a:ext cx="867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20L</a:t>
            </a:r>
            <a:endParaRPr lang="zh-CN" altLang="en-US" sz="3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883" y="1724315"/>
            <a:ext cx="1615793" cy="1951239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 bwMode="auto">
          <a:xfrm>
            <a:off x="2795031" y="2474699"/>
            <a:ext cx="864096" cy="480814"/>
          </a:xfrm>
          <a:prstGeom prst="rightArrow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5400" b="0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华文新魏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05828" y="1171748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1t</a:t>
            </a:r>
            <a:endParaRPr lang="zh-CN" altLang="en-US" sz="3200" dirty="0"/>
          </a:p>
        </p:txBody>
      </p:sp>
      <p:sp>
        <p:nvSpPr>
          <p:cNvPr id="9" name="右箭头 8"/>
          <p:cNvSpPr/>
          <p:nvPr/>
        </p:nvSpPr>
        <p:spPr bwMode="auto">
          <a:xfrm>
            <a:off x="6047879" y="2474699"/>
            <a:ext cx="864096" cy="480814"/>
          </a:xfrm>
          <a:prstGeom prst="rightArrow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5400" b="0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华文新魏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67691" y="116548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20t</a:t>
            </a:r>
            <a:endParaRPr lang="zh-CN" altLang="en-US" sz="3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5569" y="4607231"/>
            <a:ext cx="29515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smtClean="0">
                <a:solidFill>
                  <a:srgbClr val="336699"/>
                </a:solidFill>
              </a:rPr>
              <a:t>Cosmic with Telescope</a:t>
            </a:r>
          </a:p>
          <a:p>
            <a:pPr algn="l"/>
            <a:r>
              <a:rPr lang="en-US" altLang="zh-CN" sz="2000" dirty="0" smtClean="0">
                <a:solidFill>
                  <a:srgbClr val="0000CC"/>
                </a:solidFill>
              </a:rPr>
              <a:t>Topic: </a:t>
            </a:r>
            <a:r>
              <a:rPr lang="en-US" altLang="zh-CN" sz="2000" dirty="0" err="1" smtClean="0">
                <a:solidFill>
                  <a:srgbClr val="0000CC"/>
                </a:solidFill>
              </a:rPr>
              <a:t>WbLS</a:t>
            </a:r>
            <a:r>
              <a:rPr lang="en-US" altLang="zh-CN" sz="2000" dirty="0" smtClean="0">
                <a:solidFill>
                  <a:srgbClr val="0000CC"/>
                </a:solidFill>
              </a:rPr>
              <a:t> Light yield </a:t>
            </a:r>
          </a:p>
          <a:p>
            <a:pPr algn="l"/>
            <a:endParaRPr lang="en-US" altLang="zh-CN" sz="2000" dirty="0" smtClean="0">
              <a:solidFill>
                <a:srgbClr val="336699"/>
              </a:solidFill>
            </a:endParaRPr>
          </a:p>
          <a:p>
            <a:pPr algn="l"/>
            <a:r>
              <a:rPr lang="en-US" altLang="zh-CN" sz="1800" dirty="0" smtClean="0">
                <a:solidFill>
                  <a:schemeClr val="tx1"/>
                </a:solidFill>
              </a:rPr>
              <a:t>See Mohan’s talk 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99817" y="4545995"/>
            <a:ext cx="32889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smtClean="0">
                <a:solidFill>
                  <a:srgbClr val="336699"/>
                </a:solidFill>
              </a:rPr>
              <a:t>30PMT + </a:t>
            </a:r>
            <a:r>
              <a:rPr lang="en-US" altLang="zh-CN" sz="2000" dirty="0" err="1" smtClean="0">
                <a:solidFill>
                  <a:srgbClr val="336699"/>
                </a:solidFill>
              </a:rPr>
              <a:t>WbLS</a:t>
            </a:r>
            <a:endParaRPr lang="en-US" altLang="zh-CN" sz="2000" dirty="0" smtClean="0">
              <a:solidFill>
                <a:srgbClr val="336699"/>
              </a:solidFill>
            </a:endParaRPr>
          </a:p>
          <a:p>
            <a:pPr algn="l"/>
            <a:r>
              <a:rPr lang="en-US" altLang="zh-CN" sz="2000" dirty="0" smtClean="0">
                <a:solidFill>
                  <a:srgbClr val="000099"/>
                </a:solidFill>
              </a:rPr>
              <a:t>Topic: </a:t>
            </a:r>
          </a:p>
          <a:p>
            <a:pPr algn="l"/>
            <a:r>
              <a:rPr lang="el-GR" altLang="zh-CN" sz="2000" dirty="0" smtClean="0">
                <a:solidFill>
                  <a:srgbClr val="000099"/>
                </a:solidFill>
              </a:rPr>
              <a:t>α</a:t>
            </a:r>
            <a:r>
              <a:rPr lang="en-US" altLang="zh-CN" sz="2000" dirty="0" smtClean="0">
                <a:solidFill>
                  <a:srgbClr val="000099"/>
                </a:solidFill>
              </a:rPr>
              <a:t>/</a:t>
            </a:r>
            <a:r>
              <a:rPr lang="el-GR" altLang="zh-CN" sz="2000" dirty="0" smtClean="0">
                <a:solidFill>
                  <a:srgbClr val="000099"/>
                </a:solidFill>
              </a:rPr>
              <a:t>β</a:t>
            </a:r>
            <a:r>
              <a:rPr lang="en-US" altLang="zh-CN" sz="2000" dirty="0" smtClean="0">
                <a:solidFill>
                  <a:srgbClr val="000099"/>
                </a:solidFill>
              </a:rPr>
              <a:t>/</a:t>
            </a:r>
            <a:r>
              <a:rPr lang="el-GR" altLang="zh-CN" sz="2000" dirty="0" smtClean="0">
                <a:solidFill>
                  <a:srgbClr val="000099"/>
                </a:solidFill>
              </a:rPr>
              <a:t>γ</a:t>
            </a:r>
            <a:r>
              <a:rPr lang="en-US" altLang="zh-CN" sz="2000" dirty="0" smtClean="0">
                <a:solidFill>
                  <a:srgbClr val="000099"/>
                </a:solidFill>
              </a:rPr>
              <a:t> separation, </a:t>
            </a:r>
          </a:p>
          <a:p>
            <a:pPr algn="l"/>
            <a:r>
              <a:rPr lang="en-US" altLang="zh-CN" sz="2000" dirty="0" smtClean="0">
                <a:solidFill>
                  <a:srgbClr val="000099"/>
                </a:solidFill>
              </a:rPr>
              <a:t>Direction recon, </a:t>
            </a:r>
          </a:p>
          <a:p>
            <a:pPr algn="l"/>
            <a:r>
              <a:rPr lang="en-US" altLang="zh-CN" sz="2000" dirty="0" smtClean="0">
                <a:solidFill>
                  <a:srgbClr val="000099"/>
                </a:solidFill>
              </a:rPr>
              <a:t>particle identification</a:t>
            </a:r>
          </a:p>
          <a:p>
            <a:pPr algn="l"/>
            <a:endParaRPr lang="en-US" altLang="zh-CN" sz="2000" dirty="0">
              <a:solidFill>
                <a:srgbClr val="000099"/>
              </a:solidFill>
            </a:endParaRPr>
          </a:p>
          <a:p>
            <a:pPr algn="l"/>
            <a:r>
              <a:rPr lang="en-US" altLang="zh-CN" sz="2000" dirty="0" smtClean="0">
                <a:solidFill>
                  <a:srgbClr val="000099"/>
                </a:solidFill>
              </a:rPr>
              <a:t>Relocate able in container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05048" y="4545995"/>
            <a:ext cx="2927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smtClean="0">
                <a:solidFill>
                  <a:srgbClr val="336699"/>
                </a:solidFill>
              </a:rPr>
              <a:t>200PMT + </a:t>
            </a:r>
            <a:r>
              <a:rPr lang="en-US" altLang="zh-CN" sz="2000" dirty="0" err="1" smtClean="0">
                <a:solidFill>
                  <a:srgbClr val="336699"/>
                </a:solidFill>
              </a:rPr>
              <a:t>WbLS</a:t>
            </a:r>
            <a:endParaRPr lang="en-US" altLang="zh-CN" sz="2000" dirty="0" smtClean="0">
              <a:solidFill>
                <a:srgbClr val="336699"/>
              </a:solidFill>
            </a:endParaRPr>
          </a:p>
          <a:p>
            <a:pPr algn="l"/>
            <a:r>
              <a:rPr lang="en-US" altLang="zh-CN" sz="2000" dirty="0" smtClean="0">
                <a:solidFill>
                  <a:srgbClr val="000099"/>
                </a:solidFill>
              </a:rPr>
              <a:t>Topic: </a:t>
            </a:r>
          </a:p>
          <a:p>
            <a:pPr algn="l"/>
            <a:r>
              <a:rPr lang="en-US" altLang="zh-CN" sz="2000" dirty="0" smtClean="0">
                <a:solidFill>
                  <a:srgbClr val="000099"/>
                </a:solidFill>
              </a:rPr>
              <a:t>radioactivity background </a:t>
            </a:r>
          </a:p>
          <a:p>
            <a:pPr algn="l"/>
            <a:r>
              <a:rPr lang="en-US" altLang="zh-CN" sz="2000" dirty="0" smtClean="0">
                <a:solidFill>
                  <a:srgbClr val="000099"/>
                </a:solidFill>
              </a:rPr>
              <a:t>PMT study,</a:t>
            </a:r>
          </a:p>
          <a:p>
            <a:pPr algn="l"/>
            <a:r>
              <a:rPr lang="en-US" altLang="zh-CN" sz="2000" dirty="0" smtClean="0">
                <a:solidFill>
                  <a:srgbClr val="000099"/>
                </a:solidFill>
              </a:rPr>
              <a:t>Material purification</a:t>
            </a:r>
          </a:p>
          <a:p>
            <a:pPr algn="l"/>
            <a:r>
              <a:rPr lang="en-US" altLang="zh-CN" sz="2000" dirty="0" smtClean="0">
                <a:solidFill>
                  <a:srgbClr val="000099"/>
                </a:solidFill>
              </a:rPr>
              <a:t>Engineering verification</a:t>
            </a:r>
            <a:endParaRPr lang="zh-CN" altLang="en-US" sz="2000" dirty="0">
              <a:solidFill>
                <a:srgbClr val="336699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 bwMode="auto">
          <a:xfrm>
            <a:off x="166475" y="3782499"/>
            <a:ext cx="8974821" cy="1646"/>
          </a:xfrm>
          <a:prstGeom prst="straightConnector1">
            <a:avLst/>
          </a:prstGeom>
          <a:solidFill>
            <a:srgbClr val="FFCC99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直接连接符 19"/>
          <p:cNvCxnSpPr/>
          <p:nvPr/>
        </p:nvCxnSpPr>
        <p:spPr bwMode="auto">
          <a:xfrm>
            <a:off x="1004322" y="3619114"/>
            <a:ext cx="0" cy="170171"/>
          </a:xfrm>
          <a:prstGeom prst="line">
            <a:avLst/>
          </a:prstGeom>
          <a:solidFill>
            <a:srgbClr val="FFCC99"/>
          </a:solidFill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文本框 23"/>
          <p:cNvSpPr txBox="1"/>
          <p:nvPr/>
        </p:nvSpPr>
        <p:spPr>
          <a:xfrm>
            <a:off x="684362" y="3801053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0099"/>
                </a:solidFill>
              </a:rPr>
              <a:t>2014</a:t>
            </a:r>
            <a:endParaRPr lang="zh-CN" altLang="en-US" sz="1600" dirty="0">
              <a:solidFill>
                <a:srgbClr val="000099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 bwMode="auto">
          <a:xfrm>
            <a:off x="5396016" y="3626282"/>
            <a:ext cx="0" cy="189055"/>
          </a:xfrm>
          <a:prstGeom prst="line">
            <a:avLst/>
          </a:prstGeom>
          <a:solidFill>
            <a:srgbClr val="FFCC99"/>
          </a:solidFill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文本框 25"/>
          <p:cNvSpPr txBox="1"/>
          <p:nvPr/>
        </p:nvSpPr>
        <p:spPr>
          <a:xfrm>
            <a:off x="5076056" y="3827105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0099"/>
                </a:solidFill>
              </a:rPr>
              <a:t>2015</a:t>
            </a:r>
            <a:endParaRPr lang="zh-CN" altLang="en-US" sz="1600" dirty="0">
              <a:solidFill>
                <a:srgbClr val="000099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 bwMode="auto">
          <a:xfrm>
            <a:off x="7988875" y="3609926"/>
            <a:ext cx="0" cy="189055"/>
          </a:xfrm>
          <a:prstGeom prst="line">
            <a:avLst/>
          </a:prstGeom>
          <a:solidFill>
            <a:srgbClr val="FFCC99"/>
          </a:solidFill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文本框 33"/>
          <p:cNvSpPr txBox="1"/>
          <p:nvPr/>
        </p:nvSpPr>
        <p:spPr>
          <a:xfrm>
            <a:off x="7668915" y="3810749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0099"/>
                </a:solidFill>
              </a:rPr>
              <a:t>2016</a:t>
            </a:r>
            <a:endParaRPr lang="zh-CN" altLang="en-US" sz="1600" dirty="0">
              <a:solidFill>
                <a:srgbClr val="000099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 bwMode="auto">
          <a:xfrm>
            <a:off x="2987824" y="3810749"/>
            <a:ext cx="1" cy="354910"/>
          </a:xfrm>
          <a:prstGeom prst="line">
            <a:avLst/>
          </a:prstGeom>
          <a:solidFill>
            <a:srgbClr val="FFCC99"/>
          </a:solidFill>
          <a:ln w="28575" cap="flat" cmpd="sng" algn="ctr">
            <a:solidFill>
              <a:srgbClr val="000099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pSp>
        <p:nvGrpSpPr>
          <p:cNvPr id="12" name="组合 11"/>
          <p:cNvGrpSpPr/>
          <p:nvPr/>
        </p:nvGrpSpPr>
        <p:grpSpPr>
          <a:xfrm>
            <a:off x="7270545" y="1656219"/>
            <a:ext cx="1322845" cy="1868243"/>
            <a:chOff x="8076893" y="1772815"/>
            <a:chExt cx="1585946" cy="1498418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97" t="7556" r="21785" b="74674"/>
            <a:stretch/>
          </p:blipFill>
          <p:spPr>
            <a:xfrm>
              <a:off x="8076893" y="1772815"/>
              <a:ext cx="1585946" cy="712515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24" t="65982" r="22577" b="14418"/>
            <a:stretch/>
          </p:blipFill>
          <p:spPr>
            <a:xfrm>
              <a:off x="8076894" y="2485331"/>
              <a:ext cx="1585945" cy="785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06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Other topics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5112568"/>
          </a:xfrm>
        </p:spPr>
        <p:txBody>
          <a:bodyPr/>
          <a:lstStyle/>
          <a:p>
            <a:r>
              <a:rPr lang="en-US" altLang="zh-CN" dirty="0"/>
              <a:t>Purification</a:t>
            </a:r>
          </a:p>
          <a:p>
            <a:pPr lvl="1"/>
            <a:r>
              <a:rPr lang="en-US" altLang="zh-CN" sz="2000" dirty="0" smtClean="0"/>
              <a:t>Water / scintillator / nitrogen</a:t>
            </a:r>
            <a:endParaRPr lang="en-US" altLang="zh-CN" sz="2000" dirty="0"/>
          </a:p>
          <a:p>
            <a:r>
              <a:rPr lang="en-US" altLang="zh-CN" dirty="0" smtClean="0"/>
              <a:t>Calibration</a:t>
            </a:r>
          </a:p>
          <a:p>
            <a:r>
              <a:rPr lang="en-US" altLang="zh-CN" dirty="0" smtClean="0"/>
              <a:t>PMT protection</a:t>
            </a:r>
          </a:p>
          <a:p>
            <a:r>
              <a:rPr lang="en-US" altLang="zh-CN" dirty="0" smtClean="0"/>
              <a:t>Magnetic shielding?</a:t>
            </a:r>
          </a:p>
          <a:p>
            <a:r>
              <a:rPr lang="en-US" altLang="zh-CN" dirty="0" smtClean="0"/>
              <a:t>thermal environment / temp. control</a:t>
            </a:r>
          </a:p>
          <a:p>
            <a:r>
              <a:rPr lang="en-US" altLang="zh-CN" dirty="0"/>
              <a:t>Low radioactivity </a:t>
            </a:r>
            <a:r>
              <a:rPr lang="en-US" altLang="zh-CN" dirty="0" smtClean="0"/>
              <a:t>materials</a:t>
            </a:r>
          </a:p>
          <a:p>
            <a:r>
              <a:rPr lang="en-US" altLang="zh-CN" dirty="0" smtClean="0"/>
              <a:t>Infrastructure</a:t>
            </a:r>
          </a:p>
          <a:p>
            <a:r>
              <a:rPr lang="en-US" altLang="zh-CN" dirty="0" smtClean="0"/>
              <a:t>and many…..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80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628775"/>
            <a:ext cx="8856984" cy="45259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3399"/>
                </a:solidFill>
              </a:rPr>
              <a:t>CJPL-II provides great opportunity for low-background neutrino experiment.</a:t>
            </a:r>
          </a:p>
          <a:p>
            <a:r>
              <a:rPr lang="en-US" altLang="zh-CN" dirty="0" smtClean="0">
                <a:solidFill>
                  <a:srgbClr val="003399"/>
                </a:solidFill>
              </a:rPr>
              <a:t>Feasible conceptual detector design, detail scenario depends on civil situation</a:t>
            </a:r>
          </a:p>
          <a:p>
            <a:r>
              <a:rPr lang="en-US" altLang="zh-CN" dirty="0" smtClean="0">
                <a:solidFill>
                  <a:srgbClr val="003399"/>
                </a:solidFill>
              </a:rPr>
              <a:t>Major experimental requirements settled down</a:t>
            </a:r>
          </a:p>
          <a:p>
            <a:r>
              <a:rPr lang="en-US" altLang="zh-CN" dirty="0" smtClean="0">
                <a:solidFill>
                  <a:srgbClr val="003399"/>
                </a:solidFill>
              </a:rPr>
              <a:t>Prototypes testing are under going</a:t>
            </a:r>
          </a:p>
          <a:p>
            <a:endParaRPr lang="en-US" altLang="zh-CN" dirty="0" smtClean="0">
              <a:solidFill>
                <a:srgbClr val="003399"/>
              </a:solidFill>
            </a:endParaRPr>
          </a:p>
          <a:p>
            <a:r>
              <a:rPr lang="en-US" altLang="zh-CN" dirty="0" smtClean="0">
                <a:solidFill>
                  <a:srgbClr val="003399"/>
                </a:solidFill>
              </a:rPr>
              <a:t>Many aspects are not started ….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784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824536"/>
          </a:xfrm>
        </p:spPr>
        <p:txBody>
          <a:bodyPr/>
          <a:lstStyle/>
          <a:p>
            <a:r>
              <a:rPr lang="en-US" altLang="zh-CN" dirty="0" smtClean="0"/>
              <a:t>Physics requirements</a:t>
            </a:r>
          </a:p>
          <a:p>
            <a:r>
              <a:rPr lang="en-US" altLang="zh-CN" dirty="0" smtClean="0"/>
              <a:t>Detector concept</a:t>
            </a:r>
          </a:p>
          <a:p>
            <a:r>
              <a:rPr lang="en-US" altLang="zh-CN" dirty="0" smtClean="0"/>
              <a:t>LS/Water/</a:t>
            </a:r>
            <a:r>
              <a:rPr lang="en-US" altLang="zh-CN" dirty="0" err="1" smtClean="0"/>
              <a:t>WbLS</a:t>
            </a:r>
            <a:endParaRPr lang="en-US" altLang="zh-CN" dirty="0" smtClean="0"/>
          </a:p>
          <a:p>
            <a:r>
              <a:rPr lang="en-US" altLang="zh-CN" dirty="0" smtClean="0"/>
              <a:t>Purification system		</a:t>
            </a:r>
          </a:p>
          <a:p>
            <a:r>
              <a:rPr lang="en-US" altLang="zh-CN" dirty="0" smtClean="0"/>
              <a:t>PMT</a:t>
            </a:r>
          </a:p>
          <a:p>
            <a:r>
              <a:rPr lang="en-US" altLang="zh-CN" dirty="0" smtClean="0"/>
              <a:t>Electronics/Trigger/DAQ</a:t>
            </a:r>
          </a:p>
          <a:p>
            <a:r>
              <a:rPr lang="en-US" altLang="zh-CN" dirty="0" smtClean="0"/>
              <a:t>Prototypes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99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Physics requirements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24744"/>
            <a:ext cx="8229600" cy="5616624"/>
          </a:xfrm>
        </p:spPr>
        <p:txBody>
          <a:bodyPr/>
          <a:lstStyle/>
          <a:p>
            <a:r>
              <a:rPr lang="en-US" altLang="zh-CN" sz="2400" dirty="0" err="1" smtClean="0"/>
              <a:t>Fiducial</a:t>
            </a:r>
            <a:r>
              <a:rPr lang="en-US" altLang="zh-CN" sz="2400" dirty="0" smtClean="0"/>
              <a:t> mass</a:t>
            </a:r>
          </a:p>
          <a:p>
            <a:pPr lvl="1"/>
            <a:r>
              <a:rPr lang="en-US" altLang="zh-CN" sz="2000" dirty="0" smtClean="0"/>
              <a:t>&gt;1Kt</a:t>
            </a:r>
          </a:p>
          <a:p>
            <a:r>
              <a:rPr lang="en-US" altLang="zh-CN" sz="2400" dirty="0" smtClean="0"/>
              <a:t>Energy range: </a:t>
            </a:r>
          </a:p>
          <a:p>
            <a:pPr lvl="1"/>
            <a:r>
              <a:rPr lang="en-US" altLang="zh-CN" sz="2000" dirty="0" smtClean="0"/>
              <a:t>0.1MeV – 100MeV </a:t>
            </a:r>
          </a:p>
          <a:p>
            <a:r>
              <a:rPr lang="en-US" altLang="zh-CN" sz="2400" dirty="0" smtClean="0"/>
              <a:t>Energy resolution: </a:t>
            </a:r>
          </a:p>
          <a:p>
            <a:pPr lvl="1"/>
            <a:r>
              <a:rPr lang="en-US" altLang="zh-CN" sz="2000" dirty="0" smtClean="0"/>
              <a:t>500 – 1000 PE/MeV</a:t>
            </a:r>
          </a:p>
          <a:p>
            <a:r>
              <a:rPr lang="en-US" altLang="zh-CN" sz="2400" dirty="0" smtClean="0"/>
              <a:t>Directionality: </a:t>
            </a:r>
          </a:p>
          <a:p>
            <a:pPr lvl="1"/>
            <a:r>
              <a:rPr lang="en-US" altLang="zh-CN" sz="2000" dirty="0" smtClean="0"/>
              <a:t>20°for E&gt; 5MeV</a:t>
            </a:r>
          </a:p>
          <a:p>
            <a:r>
              <a:rPr lang="en-US" altLang="zh-CN" sz="2400" dirty="0" smtClean="0"/>
              <a:t>Particle identification</a:t>
            </a:r>
          </a:p>
          <a:p>
            <a:pPr lvl="1"/>
            <a:r>
              <a:rPr lang="en-US" altLang="zh-CN" sz="2000" dirty="0" smtClean="0"/>
              <a:t>Cherenkov and scintillation separation</a:t>
            </a:r>
          </a:p>
          <a:p>
            <a:pPr lvl="1"/>
            <a:r>
              <a:rPr lang="en-US" altLang="zh-CN" sz="2000" dirty="0" smtClean="0"/>
              <a:t>Gamma </a:t>
            </a:r>
            <a:r>
              <a:rPr lang="en-US" altLang="zh-CN" sz="1800" dirty="0" smtClean="0">
                <a:solidFill>
                  <a:schemeClr val="tx1"/>
                </a:solidFill>
              </a:rPr>
              <a:t>vs.</a:t>
            </a:r>
            <a:r>
              <a:rPr lang="en-US" altLang="zh-CN" sz="2000" dirty="0" smtClean="0"/>
              <a:t> electron </a:t>
            </a:r>
            <a:r>
              <a:rPr lang="en-US" altLang="zh-CN" sz="1800" dirty="0" smtClean="0">
                <a:solidFill>
                  <a:schemeClr val="tx1"/>
                </a:solidFill>
              </a:rPr>
              <a:t>vs.</a:t>
            </a:r>
            <a:r>
              <a:rPr lang="en-US" altLang="zh-CN" sz="2000" dirty="0" smtClean="0"/>
              <a:t> alpha-proton-nuclear-recoil</a:t>
            </a:r>
          </a:p>
          <a:p>
            <a:r>
              <a:rPr lang="en-US" altLang="zh-CN" sz="2400" dirty="0" smtClean="0"/>
              <a:t>Calibration</a:t>
            </a:r>
          </a:p>
          <a:p>
            <a:pPr lvl="1"/>
            <a:r>
              <a:rPr lang="en-US" altLang="zh-CN" sz="2000" dirty="0" smtClean="0"/>
              <a:t>Energy response nonlinearity &lt;1%</a:t>
            </a:r>
          </a:p>
          <a:p>
            <a:pPr lvl="1"/>
            <a:r>
              <a:rPr lang="en-US" altLang="zh-CN" sz="2000" dirty="0" smtClean="0"/>
              <a:t>Position reconstruction bias &lt;1cm (@r=6m)</a:t>
            </a:r>
          </a:p>
          <a:p>
            <a:pPr lvl="1"/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7124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柱形 17"/>
          <p:cNvSpPr/>
          <p:nvPr/>
        </p:nvSpPr>
        <p:spPr>
          <a:xfrm rot="3451907">
            <a:off x="7169422" y="1997784"/>
            <a:ext cx="288032" cy="2310484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柱形 16"/>
          <p:cNvSpPr/>
          <p:nvPr/>
        </p:nvSpPr>
        <p:spPr>
          <a:xfrm rot="3451907">
            <a:off x="7133313" y="1910972"/>
            <a:ext cx="288032" cy="2310484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b="1" dirty="0" smtClean="0"/>
              <a:t>Detector(s) arrangement</a:t>
            </a:r>
            <a:endParaRPr kumimoji="1" lang="zh-CN" altLang="en-US" b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4BAE-E1CA-AE45-893B-F08856F0F892}" type="datetime1">
              <a:rPr lang="zh-CN" altLang="en-US" smtClean="0"/>
              <a:t>2015/6/5</a:t>
            </a:fld>
            <a:endParaRPr 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文本框 7"/>
          <p:cNvSpPr txBox="1"/>
          <p:nvPr/>
        </p:nvSpPr>
        <p:spPr>
          <a:xfrm rot="19638796">
            <a:off x="6586316" y="290139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800" dirty="0" smtClean="0"/>
              <a:t>130m tunnel</a:t>
            </a:r>
            <a:endParaRPr kumimoji="1" lang="zh-CN" altLang="en-US" sz="1800" dirty="0"/>
          </a:p>
        </p:txBody>
      </p:sp>
      <p:sp>
        <p:nvSpPr>
          <p:cNvPr id="9" name="罐形 8"/>
          <p:cNvSpPr/>
          <p:nvPr/>
        </p:nvSpPr>
        <p:spPr>
          <a:xfrm>
            <a:off x="5844351" y="3158248"/>
            <a:ext cx="762000" cy="1066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" name="罐形 9"/>
          <p:cNvSpPr/>
          <p:nvPr/>
        </p:nvSpPr>
        <p:spPr>
          <a:xfrm>
            <a:off x="8100392" y="2099835"/>
            <a:ext cx="762000" cy="1066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247677" y="4930042"/>
            <a:ext cx="42017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800" dirty="0" smtClean="0">
                <a:solidFill>
                  <a:srgbClr val="336699"/>
                </a:solidFill>
              </a:rPr>
              <a:t>Option1:  dual  detectors </a:t>
            </a:r>
          </a:p>
          <a:p>
            <a:pPr algn="l"/>
            <a:r>
              <a:rPr kumimoji="1" lang="en-US" altLang="zh-CN" sz="2800" dirty="0" smtClean="0">
                <a:solidFill>
                  <a:srgbClr val="336699"/>
                </a:solidFill>
              </a:rPr>
              <a:t>Option2:  single detector</a:t>
            </a:r>
            <a:endParaRPr kumimoji="1" lang="zh-CN" altLang="en-US" sz="2800" dirty="0">
              <a:solidFill>
                <a:srgbClr val="336699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2" y="1628800"/>
            <a:ext cx="5508066" cy="3075671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 rot="19597398">
            <a:off x="4411165" y="2766178"/>
            <a:ext cx="928875" cy="5060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818873" y="5977150"/>
            <a:ext cx="5059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smtClean="0"/>
              <a:t>Depends on civil situation 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154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r_vs_tg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5" y="1447800"/>
            <a:ext cx="7330384" cy="49711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b="1" dirty="0" smtClean="0"/>
              <a:t>Target Mass: Sphere or Cylinder </a:t>
            </a:r>
            <a:endParaRPr kumimoji="1" lang="zh-CN" altLang="en-US" b="1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2322209" y="2057400"/>
          <a:ext cx="2582862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公式" r:id="rId4" imgW="1117600" imgH="673100" progId="Equation.3">
                  <p:embed/>
                </p:oleObj>
              </mc:Choice>
              <mc:Fallback>
                <p:oleObj name="公式" r:id="rId4" imgW="11176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22209" y="2057400"/>
                        <a:ext cx="2582862" cy="155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181600" y="2133600"/>
            <a:ext cx="1734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zh-CN" sz="3200" b="1" dirty="0" smtClean="0">
                <a:solidFill>
                  <a:srgbClr val="0000FF"/>
                </a:solidFill>
                <a:latin typeface="Times New Roman"/>
                <a:ea typeface="宋体" panose="02010600030101010101" pitchFamily="2" charset="-122"/>
                <a:cs typeface="Times New Roman"/>
              </a:rPr>
              <a:t>Cylinder</a:t>
            </a:r>
            <a:endParaRPr kumimoji="1" lang="zh-CN" altLang="en-US" sz="3200" b="1" dirty="0">
              <a:solidFill>
                <a:srgbClr val="0000FF"/>
              </a:solidFill>
              <a:latin typeface="Times New Roman"/>
              <a:ea typeface="宋体" panose="02010600030101010101" pitchFamily="2" charset="-122"/>
              <a:cs typeface="Times New Roman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96000" y="3276600"/>
            <a:ext cx="1408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zh-CN" sz="3200" b="1" dirty="0" smtClean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  <a:cs typeface="Times New Roman"/>
              </a:rPr>
              <a:t>Sphere</a:t>
            </a:r>
            <a:endParaRPr kumimoji="1" lang="zh-CN" altLang="en-US" sz="3200" b="1" dirty="0">
              <a:solidFill>
                <a:srgbClr val="FF0000"/>
              </a:solidFill>
              <a:latin typeface="Times New Roman"/>
              <a:ea typeface="宋体" panose="02010600030101010101" pitchFamily="2" charset="-122"/>
              <a:cs typeface="Times New Roman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09E2-8CBA-0441-B7E9-204FC405BE3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115616" y="3717032"/>
            <a:ext cx="4680520" cy="0"/>
          </a:xfrm>
          <a:prstGeom prst="line">
            <a:avLst/>
          </a:prstGeom>
          <a:ln w="1905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4499992" y="3717032"/>
            <a:ext cx="0" cy="2232248"/>
          </a:xfrm>
          <a:prstGeom prst="line">
            <a:avLst/>
          </a:prstGeom>
          <a:ln w="1905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5004048" y="3717032"/>
            <a:ext cx="0" cy="2232248"/>
          </a:xfrm>
          <a:prstGeom prst="line">
            <a:avLst/>
          </a:prstGeom>
          <a:ln w="1905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8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组合 448"/>
          <p:cNvGrpSpPr/>
          <p:nvPr/>
        </p:nvGrpSpPr>
        <p:grpSpPr>
          <a:xfrm>
            <a:off x="4793914" y="1412988"/>
            <a:ext cx="3960440" cy="4320480"/>
            <a:chOff x="300050" y="1426728"/>
            <a:chExt cx="3960440" cy="4320480"/>
          </a:xfrm>
        </p:grpSpPr>
        <p:sp>
          <p:nvSpPr>
            <p:cNvPr id="450" name="矩形 449"/>
            <p:cNvSpPr/>
            <p:nvPr/>
          </p:nvSpPr>
          <p:spPr bwMode="auto">
            <a:xfrm>
              <a:off x="300050" y="1426728"/>
              <a:ext cx="3960440" cy="4320480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rgbClr val="00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grpSp>
          <p:nvGrpSpPr>
            <p:cNvPr id="451" name="组合 450"/>
            <p:cNvGrpSpPr/>
            <p:nvPr/>
          </p:nvGrpSpPr>
          <p:grpSpPr>
            <a:xfrm>
              <a:off x="331998" y="1505156"/>
              <a:ext cx="45719" cy="1224137"/>
              <a:chOff x="350859" y="1324947"/>
              <a:chExt cx="72008" cy="4146822"/>
            </a:xfr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74" name="椭圆 673"/>
              <p:cNvSpPr/>
              <p:nvPr/>
            </p:nvSpPr>
            <p:spPr bwMode="auto">
              <a:xfrm>
                <a:off x="350859" y="132494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75" name="椭圆 674"/>
              <p:cNvSpPr/>
              <p:nvPr/>
            </p:nvSpPr>
            <p:spPr bwMode="auto">
              <a:xfrm>
                <a:off x="350859" y="15489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76" name="椭圆 675"/>
              <p:cNvSpPr/>
              <p:nvPr/>
            </p:nvSpPr>
            <p:spPr bwMode="auto">
              <a:xfrm>
                <a:off x="350859" y="178360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77" name="椭圆 676"/>
              <p:cNvSpPr/>
              <p:nvPr/>
            </p:nvSpPr>
            <p:spPr bwMode="auto">
              <a:xfrm>
                <a:off x="350859" y="2019868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78" name="椭圆 677"/>
              <p:cNvSpPr/>
              <p:nvPr/>
            </p:nvSpPr>
            <p:spPr bwMode="auto">
              <a:xfrm>
                <a:off x="350859" y="225612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79" name="椭圆 678"/>
              <p:cNvSpPr/>
              <p:nvPr/>
            </p:nvSpPr>
            <p:spPr bwMode="auto">
              <a:xfrm>
                <a:off x="350859" y="249247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80" name="椭圆 679"/>
              <p:cNvSpPr/>
              <p:nvPr/>
            </p:nvSpPr>
            <p:spPr bwMode="auto">
              <a:xfrm>
                <a:off x="350859" y="271647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81" name="椭圆 680"/>
              <p:cNvSpPr/>
              <p:nvPr/>
            </p:nvSpPr>
            <p:spPr bwMode="auto">
              <a:xfrm>
                <a:off x="350859" y="295113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82" name="椭圆 681"/>
              <p:cNvSpPr/>
              <p:nvPr/>
            </p:nvSpPr>
            <p:spPr bwMode="auto">
              <a:xfrm>
                <a:off x="350859" y="318739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83" name="椭圆 682"/>
              <p:cNvSpPr/>
              <p:nvPr/>
            </p:nvSpPr>
            <p:spPr bwMode="auto">
              <a:xfrm>
                <a:off x="350859" y="34236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84" name="椭圆 683"/>
              <p:cNvSpPr/>
              <p:nvPr/>
            </p:nvSpPr>
            <p:spPr bwMode="auto">
              <a:xfrm>
                <a:off x="350859" y="366960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85" name="椭圆 684"/>
              <p:cNvSpPr/>
              <p:nvPr/>
            </p:nvSpPr>
            <p:spPr bwMode="auto">
              <a:xfrm>
                <a:off x="350859" y="3893610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86" name="椭圆 685"/>
              <p:cNvSpPr/>
              <p:nvPr/>
            </p:nvSpPr>
            <p:spPr bwMode="auto">
              <a:xfrm>
                <a:off x="350859" y="412826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87" name="椭圆 686"/>
              <p:cNvSpPr/>
              <p:nvPr/>
            </p:nvSpPr>
            <p:spPr bwMode="auto">
              <a:xfrm>
                <a:off x="350859" y="436452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88" name="椭圆 687"/>
              <p:cNvSpPr/>
              <p:nvPr/>
            </p:nvSpPr>
            <p:spPr bwMode="auto">
              <a:xfrm>
                <a:off x="350859" y="4600785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89" name="椭圆 688"/>
              <p:cNvSpPr/>
              <p:nvPr/>
            </p:nvSpPr>
            <p:spPr bwMode="auto">
              <a:xfrm>
                <a:off x="350859" y="485854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90" name="椭圆 689"/>
              <p:cNvSpPr/>
              <p:nvPr/>
            </p:nvSpPr>
            <p:spPr bwMode="auto">
              <a:xfrm>
                <a:off x="350859" y="508255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91" name="椭圆 690"/>
              <p:cNvSpPr/>
              <p:nvPr/>
            </p:nvSpPr>
            <p:spPr bwMode="auto">
              <a:xfrm>
                <a:off x="350859" y="531720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</p:grpSp>
        <p:grpSp>
          <p:nvGrpSpPr>
            <p:cNvPr id="452" name="组合 451"/>
            <p:cNvGrpSpPr/>
            <p:nvPr/>
          </p:nvGrpSpPr>
          <p:grpSpPr>
            <a:xfrm>
              <a:off x="333874" y="2759432"/>
              <a:ext cx="45719" cy="1224137"/>
              <a:chOff x="350859" y="1324947"/>
              <a:chExt cx="72008" cy="4146822"/>
            </a:xfr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56" name="椭圆 655"/>
              <p:cNvSpPr/>
              <p:nvPr/>
            </p:nvSpPr>
            <p:spPr bwMode="auto">
              <a:xfrm>
                <a:off x="350859" y="132494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57" name="椭圆 656"/>
              <p:cNvSpPr/>
              <p:nvPr/>
            </p:nvSpPr>
            <p:spPr bwMode="auto">
              <a:xfrm>
                <a:off x="350859" y="15489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58" name="椭圆 657"/>
              <p:cNvSpPr/>
              <p:nvPr/>
            </p:nvSpPr>
            <p:spPr bwMode="auto">
              <a:xfrm>
                <a:off x="350859" y="178360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59" name="椭圆 658"/>
              <p:cNvSpPr/>
              <p:nvPr/>
            </p:nvSpPr>
            <p:spPr bwMode="auto">
              <a:xfrm>
                <a:off x="350859" y="2019868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60" name="椭圆 659"/>
              <p:cNvSpPr/>
              <p:nvPr/>
            </p:nvSpPr>
            <p:spPr bwMode="auto">
              <a:xfrm>
                <a:off x="350859" y="225612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61" name="椭圆 660"/>
              <p:cNvSpPr/>
              <p:nvPr/>
            </p:nvSpPr>
            <p:spPr bwMode="auto">
              <a:xfrm>
                <a:off x="350859" y="249247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62" name="椭圆 661"/>
              <p:cNvSpPr/>
              <p:nvPr/>
            </p:nvSpPr>
            <p:spPr bwMode="auto">
              <a:xfrm>
                <a:off x="350859" y="271647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63" name="椭圆 662"/>
              <p:cNvSpPr/>
              <p:nvPr/>
            </p:nvSpPr>
            <p:spPr bwMode="auto">
              <a:xfrm>
                <a:off x="350859" y="295113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64" name="椭圆 663"/>
              <p:cNvSpPr/>
              <p:nvPr/>
            </p:nvSpPr>
            <p:spPr bwMode="auto">
              <a:xfrm>
                <a:off x="350859" y="318739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65" name="椭圆 664"/>
              <p:cNvSpPr/>
              <p:nvPr/>
            </p:nvSpPr>
            <p:spPr bwMode="auto">
              <a:xfrm>
                <a:off x="350859" y="34236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66" name="椭圆 665"/>
              <p:cNvSpPr/>
              <p:nvPr/>
            </p:nvSpPr>
            <p:spPr bwMode="auto">
              <a:xfrm>
                <a:off x="350859" y="366960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67" name="椭圆 666"/>
              <p:cNvSpPr/>
              <p:nvPr/>
            </p:nvSpPr>
            <p:spPr bwMode="auto">
              <a:xfrm>
                <a:off x="350859" y="3893610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68" name="椭圆 667"/>
              <p:cNvSpPr/>
              <p:nvPr/>
            </p:nvSpPr>
            <p:spPr bwMode="auto">
              <a:xfrm>
                <a:off x="350859" y="412826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69" name="椭圆 668"/>
              <p:cNvSpPr/>
              <p:nvPr/>
            </p:nvSpPr>
            <p:spPr bwMode="auto">
              <a:xfrm>
                <a:off x="350859" y="436452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70" name="椭圆 669"/>
              <p:cNvSpPr/>
              <p:nvPr/>
            </p:nvSpPr>
            <p:spPr bwMode="auto">
              <a:xfrm>
                <a:off x="350859" y="4600785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71" name="椭圆 670"/>
              <p:cNvSpPr/>
              <p:nvPr/>
            </p:nvSpPr>
            <p:spPr bwMode="auto">
              <a:xfrm>
                <a:off x="350859" y="485854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72" name="椭圆 671"/>
              <p:cNvSpPr/>
              <p:nvPr/>
            </p:nvSpPr>
            <p:spPr bwMode="auto">
              <a:xfrm>
                <a:off x="350859" y="508255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73" name="椭圆 672"/>
              <p:cNvSpPr/>
              <p:nvPr/>
            </p:nvSpPr>
            <p:spPr bwMode="auto">
              <a:xfrm>
                <a:off x="350859" y="531720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</p:grpSp>
        <p:grpSp>
          <p:nvGrpSpPr>
            <p:cNvPr id="453" name="组合 452"/>
            <p:cNvGrpSpPr/>
            <p:nvPr/>
          </p:nvGrpSpPr>
          <p:grpSpPr>
            <a:xfrm>
              <a:off x="333874" y="4003486"/>
              <a:ext cx="45719" cy="1224137"/>
              <a:chOff x="350859" y="1324947"/>
              <a:chExt cx="72008" cy="4146822"/>
            </a:xfr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38" name="椭圆 637"/>
              <p:cNvSpPr/>
              <p:nvPr/>
            </p:nvSpPr>
            <p:spPr bwMode="auto">
              <a:xfrm>
                <a:off x="350859" y="132494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39" name="椭圆 638"/>
              <p:cNvSpPr/>
              <p:nvPr/>
            </p:nvSpPr>
            <p:spPr bwMode="auto">
              <a:xfrm>
                <a:off x="350859" y="15489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40" name="椭圆 639"/>
              <p:cNvSpPr/>
              <p:nvPr/>
            </p:nvSpPr>
            <p:spPr bwMode="auto">
              <a:xfrm>
                <a:off x="350859" y="178360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41" name="椭圆 640"/>
              <p:cNvSpPr/>
              <p:nvPr/>
            </p:nvSpPr>
            <p:spPr bwMode="auto">
              <a:xfrm>
                <a:off x="350859" y="2019868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42" name="椭圆 641"/>
              <p:cNvSpPr/>
              <p:nvPr/>
            </p:nvSpPr>
            <p:spPr bwMode="auto">
              <a:xfrm>
                <a:off x="350859" y="225612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43" name="椭圆 642"/>
              <p:cNvSpPr/>
              <p:nvPr/>
            </p:nvSpPr>
            <p:spPr bwMode="auto">
              <a:xfrm>
                <a:off x="350859" y="249247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44" name="椭圆 643"/>
              <p:cNvSpPr/>
              <p:nvPr/>
            </p:nvSpPr>
            <p:spPr bwMode="auto">
              <a:xfrm>
                <a:off x="350859" y="271647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45" name="椭圆 644"/>
              <p:cNvSpPr/>
              <p:nvPr/>
            </p:nvSpPr>
            <p:spPr bwMode="auto">
              <a:xfrm>
                <a:off x="350859" y="295113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46" name="椭圆 645"/>
              <p:cNvSpPr/>
              <p:nvPr/>
            </p:nvSpPr>
            <p:spPr bwMode="auto">
              <a:xfrm>
                <a:off x="350859" y="318739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47" name="椭圆 646"/>
              <p:cNvSpPr/>
              <p:nvPr/>
            </p:nvSpPr>
            <p:spPr bwMode="auto">
              <a:xfrm>
                <a:off x="350859" y="34236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48" name="椭圆 647"/>
              <p:cNvSpPr/>
              <p:nvPr/>
            </p:nvSpPr>
            <p:spPr bwMode="auto">
              <a:xfrm>
                <a:off x="350859" y="366960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49" name="椭圆 648"/>
              <p:cNvSpPr/>
              <p:nvPr/>
            </p:nvSpPr>
            <p:spPr bwMode="auto">
              <a:xfrm>
                <a:off x="350859" y="3893610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50" name="椭圆 649"/>
              <p:cNvSpPr/>
              <p:nvPr/>
            </p:nvSpPr>
            <p:spPr bwMode="auto">
              <a:xfrm>
                <a:off x="350859" y="412826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51" name="椭圆 650"/>
              <p:cNvSpPr/>
              <p:nvPr/>
            </p:nvSpPr>
            <p:spPr bwMode="auto">
              <a:xfrm>
                <a:off x="350859" y="436452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52" name="椭圆 651"/>
              <p:cNvSpPr/>
              <p:nvPr/>
            </p:nvSpPr>
            <p:spPr bwMode="auto">
              <a:xfrm>
                <a:off x="350859" y="4600785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53" name="椭圆 652"/>
              <p:cNvSpPr/>
              <p:nvPr/>
            </p:nvSpPr>
            <p:spPr bwMode="auto">
              <a:xfrm>
                <a:off x="350859" y="485854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54" name="椭圆 653"/>
              <p:cNvSpPr/>
              <p:nvPr/>
            </p:nvSpPr>
            <p:spPr bwMode="auto">
              <a:xfrm>
                <a:off x="350859" y="508255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55" name="椭圆 654"/>
              <p:cNvSpPr/>
              <p:nvPr/>
            </p:nvSpPr>
            <p:spPr bwMode="auto">
              <a:xfrm>
                <a:off x="350859" y="531720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</p:grpSp>
        <p:grpSp>
          <p:nvGrpSpPr>
            <p:cNvPr id="454" name="组合 453"/>
            <p:cNvGrpSpPr/>
            <p:nvPr/>
          </p:nvGrpSpPr>
          <p:grpSpPr>
            <a:xfrm>
              <a:off x="4185514" y="1505156"/>
              <a:ext cx="45719" cy="1224137"/>
              <a:chOff x="350859" y="1324947"/>
              <a:chExt cx="72008" cy="4146822"/>
            </a:xfr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20" name="椭圆 619"/>
              <p:cNvSpPr/>
              <p:nvPr/>
            </p:nvSpPr>
            <p:spPr bwMode="auto">
              <a:xfrm>
                <a:off x="350859" y="132494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21" name="椭圆 620"/>
              <p:cNvSpPr/>
              <p:nvPr/>
            </p:nvSpPr>
            <p:spPr bwMode="auto">
              <a:xfrm>
                <a:off x="350859" y="15489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22" name="椭圆 621"/>
              <p:cNvSpPr/>
              <p:nvPr/>
            </p:nvSpPr>
            <p:spPr bwMode="auto">
              <a:xfrm>
                <a:off x="350859" y="178360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23" name="椭圆 622"/>
              <p:cNvSpPr/>
              <p:nvPr/>
            </p:nvSpPr>
            <p:spPr bwMode="auto">
              <a:xfrm>
                <a:off x="350859" y="2019868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24" name="椭圆 623"/>
              <p:cNvSpPr/>
              <p:nvPr/>
            </p:nvSpPr>
            <p:spPr bwMode="auto">
              <a:xfrm>
                <a:off x="350859" y="225612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25" name="椭圆 624"/>
              <p:cNvSpPr/>
              <p:nvPr/>
            </p:nvSpPr>
            <p:spPr bwMode="auto">
              <a:xfrm>
                <a:off x="350859" y="249247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26" name="椭圆 625"/>
              <p:cNvSpPr/>
              <p:nvPr/>
            </p:nvSpPr>
            <p:spPr bwMode="auto">
              <a:xfrm>
                <a:off x="350859" y="271647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27" name="椭圆 626"/>
              <p:cNvSpPr/>
              <p:nvPr/>
            </p:nvSpPr>
            <p:spPr bwMode="auto">
              <a:xfrm>
                <a:off x="350859" y="295113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28" name="椭圆 627"/>
              <p:cNvSpPr/>
              <p:nvPr/>
            </p:nvSpPr>
            <p:spPr bwMode="auto">
              <a:xfrm>
                <a:off x="350859" y="318739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29" name="椭圆 628"/>
              <p:cNvSpPr/>
              <p:nvPr/>
            </p:nvSpPr>
            <p:spPr bwMode="auto">
              <a:xfrm>
                <a:off x="350859" y="34236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30" name="椭圆 629"/>
              <p:cNvSpPr/>
              <p:nvPr/>
            </p:nvSpPr>
            <p:spPr bwMode="auto">
              <a:xfrm>
                <a:off x="350859" y="366960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31" name="椭圆 630"/>
              <p:cNvSpPr/>
              <p:nvPr/>
            </p:nvSpPr>
            <p:spPr bwMode="auto">
              <a:xfrm>
                <a:off x="350859" y="3893610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32" name="椭圆 631"/>
              <p:cNvSpPr/>
              <p:nvPr/>
            </p:nvSpPr>
            <p:spPr bwMode="auto">
              <a:xfrm>
                <a:off x="350859" y="412826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33" name="椭圆 632"/>
              <p:cNvSpPr/>
              <p:nvPr/>
            </p:nvSpPr>
            <p:spPr bwMode="auto">
              <a:xfrm>
                <a:off x="350859" y="436452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34" name="椭圆 633"/>
              <p:cNvSpPr/>
              <p:nvPr/>
            </p:nvSpPr>
            <p:spPr bwMode="auto">
              <a:xfrm>
                <a:off x="350859" y="4600785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35" name="椭圆 634"/>
              <p:cNvSpPr/>
              <p:nvPr/>
            </p:nvSpPr>
            <p:spPr bwMode="auto">
              <a:xfrm>
                <a:off x="350859" y="485854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36" name="椭圆 635"/>
              <p:cNvSpPr/>
              <p:nvPr/>
            </p:nvSpPr>
            <p:spPr bwMode="auto">
              <a:xfrm>
                <a:off x="350859" y="508255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37" name="椭圆 636"/>
              <p:cNvSpPr/>
              <p:nvPr/>
            </p:nvSpPr>
            <p:spPr bwMode="auto">
              <a:xfrm>
                <a:off x="350859" y="531720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</p:grpSp>
        <p:grpSp>
          <p:nvGrpSpPr>
            <p:cNvPr id="455" name="组合 454"/>
            <p:cNvGrpSpPr/>
            <p:nvPr/>
          </p:nvGrpSpPr>
          <p:grpSpPr>
            <a:xfrm>
              <a:off x="4187390" y="2759432"/>
              <a:ext cx="45719" cy="1224137"/>
              <a:chOff x="350859" y="1324947"/>
              <a:chExt cx="72008" cy="4146822"/>
            </a:xfr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2" name="椭圆 601"/>
              <p:cNvSpPr/>
              <p:nvPr/>
            </p:nvSpPr>
            <p:spPr bwMode="auto">
              <a:xfrm>
                <a:off x="350859" y="132494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03" name="椭圆 602"/>
              <p:cNvSpPr/>
              <p:nvPr/>
            </p:nvSpPr>
            <p:spPr bwMode="auto">
              <a:xfrm>
                <a:off x="350859" y="15489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04" name="椭圆 603"/>
              <p:cNvSpPr/>
              <p:nvPr/>
            </p:nvSpPr>
            <p:spPr bwMode="auto">
              <a:xfrm>
                <a:off x="350859" y="178360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05" name="椭圆 604"/>
              <p:cNvSpPr/>
              <p:nvPr/>
            </p:nvSpPr>
            <p:spPr bwMode="auto">
              <a:xfrm>
                <a:off x="350859" y="2019868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06" name="椭圆 605"/>
              <p:cNvSpPr/>
              <p:nvPr/>
            </p:nvSpPr>
            <p:spPr bwMode="auto">
              <a:xfrm>
                <a:off x="350859" y="225612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07" name="椭圆 606"/>
              <p:cNvSpPr/>
              <p:nvPr/>
            </p:nvSpPr>
            <p:spPr bwMode="auto">
              <a:xfrm>
                <a:off x="350859" y="249247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08" name="椭圆 607"/>
              <p:cNvSpPr/>
              <p:nvPr/>
            </p:nvSpPr>
            <p:spPr bwMode="auto">
              <a:xfrm>
                <a:off x="350859" y="271647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09" name="椭圆 608"/>
              <p:cNvSpPr/>
              <p:nvPr/>
            </p:nvSpPr>
            <p:spPr bwMode="auto">
              <a:xfrm>
                <a:off x="350859" y="295113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10" name="椭圆 609"/>
              <p:cNvSpPr/>
              <p:nvPr/>
            </p:nvSpPr>
            <p:spPr bwMode="auto">
              <a:xfrm>
                <a:off x="350859" y="318739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11" name="椭圆 610"/>
              <p:cNvSpPr/>
              <p:nvPr/>
            </p:nvSpPr>
            <p:spPr bwMode="auto">
              <a:xfrm>
                <a:off x="350859" y="34236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12" name="椭圆 611"/>
              <p:cNvSpPr/>
              <p:nvPr/>
            </p:nvSpPr>
            <p:spPr bwMode="auto">
              <a:xfrm>
                <a:off x="350859" y="366960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13" name="椭圆 612"/>
              <p:cNvSpPr/>
              <p:nvPr/>
            </p:nvSpPr>
            <p:spPr bwMode="auto">
              <a:xfrm>
                <a:off x="350859" y="3893610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14" name="椭圆 613"/>
              <p:cNvSpPr/>
              <p:nvPr/>
            </p:nvSpPr>
            <p:spPr bwMode="auto">
              <a:xfrm>
                <a:off x="350859" y="412826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15" name="椭圆 614"/>
              <p:cNvSpPr/>
              <p:nvPr/>
            </p:nvSpPr>
            <p:spPr bwMode="auto">
              <a:xfrm>
                <a:off x="350859" y="436452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16" name="椭圆 615"/>
              <p:cNvSpPr/>
              <p:nvPr/>
            </p:nvSpPr>
            <p:spPr bwMode="auto">
              <a:xfrm>
                <a:off x="350859" y="4600785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17" name="椭圆 616"/>
              <p:cNvSpPr/>
              <p:nvPr/>
            </p:nvSpPr>
            <p:spPr bwMode="auto">
              <a:xfrm>
                <a:off x="350859" y="485854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18" name="椭圆 617"/>
              <p:cNvSpPr/>
              <p:nvPr/>
            </p:nvSpPr>
            <p:spPr bwMode="auto">
              <a:xfrm>
                <a:off x="350859" y="508255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19" name="椭圆 618"/>
              <p:cNvSpPr/>
              <p:nvPr/>
            </p:nvSpPr>
            <p:spPr bwMode="auto">
              <a:xfrm>
                <a:off x="350859" y="531720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</p:grpSp>
        <p:grpSp>
          <p:nvGrpSpPr>
            <p:cNvPr id="456" name="组合 455"/>
            <p:cNvGrpSpPr/>
            <p:nvPr/>
          </p:nvGrpSpPr>
          <p:grpSpPr>
            <a:xfrm>
              <a:off x="4187390" y="4003486"/>
              <a:ext cx="45719" cy="1224137"/>
              <a:chOff x="350859" y="1324947"/>
              <a:chExt cx="72008" cy="4146822"/>
            </a:xfr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84" name="椭圆 583"/>
              <p:cNvSpPr/>
              <p:nvPr/>
            </p:nvSpPr>
            <p:spPr bwMode="auto">
              <a:xfrm>
                <a:off x="350859" y="132494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85" name="椭圆 584"/>
              <p:cNvSpPr/>
              <p:nvPr/>
            </p:nvSpPr>
            <p:spPr bwMode="auto">
              <a:xfrm>
                <a:off x="350859" y="15489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86" name="椭圆 585"/>
              <p:cNvSpPr/>
              <p:nvPr/>
            </p:nvSpPr>
            <p:spPr bwMode="auto">
              <a:xfrm>
                <a:off x="350859" y="178360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87" name="椭圆 586"/>
              <p:cNvSpPr/>
              <p:nvPr/>
            </p:nvSpPr>
            <p:spPr bwMode="auto">
              <a:xfrm>
                <a:off x="350859" y="2019868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88" name="椭圆 587"/>
              <p:cNvSpPr/>
              <p:nvPr/>
            </p:nvSpPr>
            <p:spPr bwMode="auto">
              <a:xfrm>
                <a:off x="350859" y="225612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89" name="椭圆 588"/>
              <p:cNvSpPr/>
              <p:nvPr/>
            </p:nvSpPr>
            <p:spPr bwMode="auto">
              <a:xfrm>
                <a:off x="350859" y="249247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90" name="椭圆 589"/>
              <p:cNvSpPr/>
              <p:nvPr/>
            </p:nvSpPr>
            <p:spPr bwMode="auto">
              <a:xfrm>
                <a:off x="350859" y="271647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91" name="椭圆 590"/>
              <p:cNvSpPr/>
              <p:nvPr/>
            </p:nvSpPr>
            <p:spPr bwMode="auto">
              <a:xfrm>
                <a:off x="350859" y="295113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92" name="椭圆 591"/>
              <p:cNvSpPr/>
              <p:nvPr/>
            </p:nvSpPr>
            <p:spPr bwMode="auto">
              <a:xfrm>
                <a:off x="350859" y="318739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93" name="椭圆 592"/>
              <p:cNvSpPr/>
              <p:nvPr/>
            </p:nvSpPr>
            <p:spPr bwMode="auto">
              <a:xfrm>
                <a:off x="350859" y="34236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94" name="椭圆 593"/>
              <p:cNvSpPr/>
              <p:nvPr/>
            </p:nvSpPr>
            <p:spPr bwMode="auto">
              <a:xfrm>
                <a:off x="350859" y="366960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95" name="椭圆 594"/>
              <p:cNvSpPr/>
              <p:nvPr/>
            </p:nvSpPr>
            <p:spPr bwMode="auto">
              <a:xfrm>
                <a:off x="350859" y="3893610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96" name="椭圆 595"/>
              <p:cNvSpPr/>
              <p:nvPr/>
            </p:nvSpPr>
            <p:spPr bwMode="auto">
              <a:xfrm>
                <a:off x="350859" y="412826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97" name="椭圆 596"/>
              <p:cNvSpPr/>
              <p:nvPr/>
            </p:nvSpPr>
            <p:spPr bwMode="auto">
              <a:xfrm>
                <a:off x="350859" y="436452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98" name="椭圆 597"/>
              <p:cNvSpPr/>
              <p:nvPr/>
            </p:nvSpPr>
            <p:spPr bwMode="auto">
              <a:xfrm>
                <a:off x="350859" y="4600785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99" name="椭圆 598"/>
              <p:cNvSpPr/>
              <p:nvPr/>
            </p:nvSpPr>
            <p:spPr bwMode="auto">
              <a:xfrm>
                <a:off x="350859" y="485854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00" name="椭圆 599"/>
              <p:cNvSpPr/>
              <p:nvPr/>
            </p:nvSpPr>
            <p:spPr bwMode="auto">
              <a:xfrm>
                <a:off x="350859" y="508255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01" name="椭圆 600"/>
              <p:cNvSpPr/>
              <p:nvPr/>
            </p:nvSpPr>
            <p:spPr bwMode="auto">
              <a:xfrm>
                <a:off x="350859" y="531720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</p:grpSp>
        <p:sp>
          <p:nvSpPr>
            <p:cNvPr id="457" name="椭圆 456"/>
            <p:cNvSpPr/>
            <p:nvPr/>
          </p:nvSpPr>
          <p:spPr bwMode="auto">
            <a:xfrm>
              <a:off x="4185514" y="525367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58" name="椭圆 457"/>
            <p:cNvSpPr/>
            <p:nvPr/>
          </p:nvSpPr>
          <p:spPr bwMode="auto">
            <a:xfrm>
              <a:off x="4185514" y="531980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59" name="椭圆 458"/>
            <p:cNvSpPr/>
            <p:nvPr/>
          </p:nvSpPr>
          <p:spPr bwMode="auto">
            <a:xfrm>
              <a:off x="4185514" y="5389073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60" name="椭圆 459"/>
            <p:cNvSpPr/>
            <p:nvPr/>
          </p:nvSpPr>
          <p:spPr bwMode="auto">
            <a:xfrm>
              <a:off x="4185514" y="54588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61" name="椭圆 460"/>
            <p:cNvSpPr/>
            <p:nvPr/>
          </p:nvSpPr>
          <p:spPr bwMode="auto">
            <a:xfrm>
              <a:off x="4185514" y="5528561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62" name="椭圆 461"/>
            <p:cNvSpPr/>
            <p:nvPr/>
          </p:nvSpPr>
          <p:spPr bwMode="auto">
            <a:xfrm>
              <a:off x="4185514" y="5598329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63" name="椭圆 462"/>
            <p:cNvSpPr/>
            <p:nvPr/>
          </p:nvSpPr>
          <p:spPr bwMode="auto">
            <a:xfrm>
              <a:off x="4183201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64" name="椭圆 463"/>
            <p:cNvSpPr/>
            <p:nvPr/>
          </p:nvSpPr>
          <p:spPr bwMode="auto">
            <a:xfrm>
              <a:off x="4115031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65" name="椭圆 464"/>
            <p:cNvSpPr/>
            <p:nvPr/>
          </p:nvSpPr>
          <p:spPr bwMode="auto">
            <a:xfrm>
              <a:off x="4046860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66" name="椭圆 465"/>
            <p:cNvSpPr/>
            <p:nvPr/>
          </p:nvSpPr>
          <p:spPr bwMode="auto">
            <a:xfrm>
              <a:off x="3978689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67" name="椭圆 466"/>
            <p:cNvSpPr/>
            <p:nvPr/>
          </p:nvSpPr>
          <p:spPr bwMode="auto">
            <a:xfrm>
              <a:off x="3842347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68" name="椭圆 467"/>
            <p:cNvSpPr/>
            <p:nvPr/>
          </p:nvSpPr>
          <p:spPr bwMode="auto">
            <a:xfrm>
              <a:off x="3910518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69" name="椭圆 468"/>
            <p:cNvSpPr/>
            <p:nvPr/>
          </p:nvSpPr>
          <p:spPr bwMode="auto">
            <a:xfrm>
              <a:off x="331997" y="5614911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70" name="椭圆 469"/>
            <p:cNvSpPr/>
            <p:nvPr/>
          </p:nvSpPr>
          <p:spPr bwMode="auto">
            <a:xfrm>
              <a:off x="331998" y="5260382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71" name="椭圆 470"/>
            <p:cNvSpPr/>
            <p:nvPr/>
          </p:nvSpPr>
          <p:spPr bwMode="auto">
            <a:xfrm>
              <a:off x="331998" y="5330126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72" name="椭圆 471"/>
            <p:cNvSpPr/>
            <p:nvPr/>
          </p:nvSpPr>
          <p:spPr bwMode="auto">
            <a:xfrm>
              <a:off x="331998" y="5406216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73" name="椭圆 472"/>
            <p:cNvSpPr/>
            <p:nvPr/>
          </p:nvSpPr>
          <p:spPr bwMode="auto">
            <a:xfrm>
              <a:off x="331998" y="5472343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74" name="椭圆 473"/>
            <p:cNvSpPr/>
            <p:nvPr/>
          </p:nvSpPr>
          <p:spPr bwMode="auto">
            <a:xfrm>
              <a:off x="331998" y="5541612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75" name="椭圆 474"/>
            <p:cNvSpPr/>
            <p:nvPr/>
          </p:nvSpPr>
          <p:spPr bwMode="auto">
            <a:xfrm>
              <a:off x="3773515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76" name="椭圆 475"/>
            <p:cNvSpPr/>
            <p:nvPr/>
          </p:nvSpPr>
          <p:spPr bwMode="auto">
            <a:xfrm>
              <a:off x="3705345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77" name="椭圆 476"/>
            <p:cNvSpPr/>
            <p:nvPr/>
          </p:nvSpPr>
          <p:spPr bwMode="auto">
            <a:xfrm>
              <a:off x="3637174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78" name="椭圆 477"/>
            <p:cNvSpPr/>
            <p:nvPr/>
          </p:nvSpPr>
          <p:spPr bwMode="auto">
            <a:xfrm>
              <a:off x="3569003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79" name="椭圆 478"/>
            <p:cNvSpPr/>
            <p:nvPr/>
          </p:nvSpPr>
          <p:spPr bwMode="auto">
            <a:xfrm>
              <a:off x="3432661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80" name="椭圆 479"/>
            <p:cNvSpPr/>
            <p:nvPr/>
          </p:nvSpPr>
          <p:spPr bwMode="auto">
            <a:xfrm>
              <a:off x="3500832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81" name="椭圆 480"/>
            <p:cNvSpPr/>
            <p:nvPr/>
          </p:nvSpPr>
          <p:spPr bwMode="auto">
            <a:xfrm>
              <a:off x="3370307" y="567140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82" name="椭圆 481"/>
            <p:cNvSpPr/>
            <p:nvPr/>
          </p:nvSpPr>
          <p:spPr bwMode="auto">
            <a:xfrm>
              <a:off x="3302137" y="567140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83" name="椭圆 482"/>
            <p:cNvSpPr/>
            <p:nvPr/>
          </p:nvSpPr>
          <p:spPr bwMode="auto">
            <a:xfrm>
              <a:off x="3233966" y="567140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84" name="椭圆 483"/>
            <p:cNvSpPr/>
            <p:nvPr/>
          </p:nvSpPr>
          <p:spPr bwMode="auto">
            <a:xfrm>
              <a:off x="3165795" y="567140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85" name="椭圆 484"/>
            <p:cNvSpPr/>
            <p:nvPr/>
          </p:nvSpPr>
          <p:spPr bwMode="auto">
            <a:xfrm>
              <a:off x="3029453" y="567140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86" name="椭圆 485"/>
            <p:cNvSpPr/>
            <p:nvPr/>
          </p:nvSpPr>
          <p:spPr bwMode="auto">
            <a:xfrm>
              <a:off x="3097624" y="567140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87" name="椭圆 486"/>
            <p:cNvSpPr/>
            <p:nvPr/>
          </p:nvSpPr>
          <p:spPr bwMode="auto">
            <a:xfrm>
              <a:off x="2960717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88" name="椭圆 487"/>
            <p:cNvSpPr/>
            <p:nvPr/>
          </p:nvSpPr>
          <p:spPr bwMode="auto">
            <a:xfrm>
              <a:off x="2892547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89" name="椭圆 488"/>
            <p:cNvSpPr/>
            <p:nvPr/>
          </p:nvSpPr>
          <p:spPr bwMode="auto">
            <a:xfrm>
              <a:off x="2824376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90" name="椭圆 489"/>
            <p:cNvSpPr/>
            <p:nvPr/>
          </p:nvSpPr>
          <p:spPr bwMode="auto">
            <a:xfrm>
              <a:off x="2756205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91" name="椭圆 490"/>
            <p:cNvSpPr/>
            <p:nvPr/>
          </p:nvSpPr>
          <p:spPr bwMode="auto">
            <a:xfrm>
              <a:off x="2619863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92" name="椭圆 491"/>
            <p:cNvSpPr/>
            <p:nvPr/>
          </p:nvSpPr>
          <p:spPr bwMode="auto">
            <a:xfrm>
              <a:off x="2688034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93" name="椭圆 492"/>
            <p:cNvSpPr/>
            <p:nvPr/>
          </p:nvSpPr>
          <p:spPr bwMode="auto">
            <a:xfrm>
              <a:off x="2551031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94" name="椭圆 493"/>
            <p:cNvSpPr/>
            <p:nvPr/>
          </p:nvSpPr>
          <p:spPr bwMode="auto">
            <a:xfrm>
              <a:off x="2482861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95" name="椭圆 494"/>
            <p:cNvSpPr/>
            <p:nvPr/>
          </p:nvSpPr>
          <p:spPr bwMode="auto">
            <a:xfrm>
              <a:off x="2414690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96" name="椭圆 495"/>
            <p:cNvSpPr/>
            <p:nvPr/>
          </p:nvSpPr>
          <p:spPr bwMode="auto">
            <a:xfrm>
              <a:off x="2346519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97" name="椭圆 496"/>
            <p:cNvSpPr/>
            <p:nvPr/>
          </p:nvSpPr>
          <p:spPr bwMode="auto">
            <a:xfrm>
              <a:off x="2210177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98" name="椭圆 497"/>
            <p:cNvSpPr/>
            <p:nvPr/>
          </p:nvSpPr>
          <p:spPr bwMode="auto">
            <a:xfrm>
              <a:off x="2278348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99" name="椭圆 498"/>
            <p:cNvSpPr/>
            <p:nvPr/>
          </p:nvSpPr>
          <p:spPr bwMode="auto">
            <a:xfrm>
              <a:off x="2147823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00" name="椭圆 499"/>
            <p:cNvSpPr/>
            <p:nvPr/>
          </p:nvSpPr>
          <p:spPr bwMode="auto">
            <a:xfrm>
              <a:off x="2079653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01" name="椭圆 500"/>
            <p:cNvSpPr/>
            <p:nvPr/>
          </p:nvSpPr>
          <p:spPr bwMode="auto">
            <a:xfrm>
              <a:off x="2011482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02" name="椭圆 501"/>
            <p:cNvSpPr/>
            <p:nvPr/>
          </p:nvSpPr>
          <p:spPr bwMode="auto">
            <a:xfrm>
              <a:off x="1943311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03" name="椭圆 502"/>
            <p:cNvSpPr/>
            <p:nvPr/>
          </p:nvSpPr>
          <p:spPr bwMode="auto">
            <a:xfrm>
              <a:off x="1806969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04" name="椭圆 503"/>
            <p:cNvSpPr/>
            <p:nvPr/>
          </p:nvSpPr>
          <p:spPr bwMode="auto">
            <a:xfrm>
              <a:off x="1875140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05" name="椭圆 504"/>
            <p:cNvSpPr/>
            <p:nvPr/>
          </p:nvSpPr>
          <p:spPr bwMode="auto">
            <a:xfrm>
              <a:off x="1740344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06" name="椭圆 505"/>
            <p:cNvSpPr/>
            <p:nvPr/>
          </p:nvSpPr>
          <p:spPr bwMode="auto">
            <a:xfrm>
              <a:off x="1672174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07" name="椭圆 506"/>
            <p:cNvSpPr/>
            <p:nvPr/>
          </p:nvSpPr>
          <p:spPr bwMode="auto">
            <a:xfrm>
              <a:off x="1604003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08" name="椭圆 507"/>
            <p:cNvSpPr/>
            <p:nvPr/>
          </p:nvSpPr>
          <p:spPr bwMode="auto">
            <a:xfrm>
              <a:off x="1535832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09" name="椭圆 508"/>
            <p:cNvSpPr/>
            <p:nvPr/>
          </p:nvSpPr>
          <p:spPr bwMode="auto">
            <a:xfrm>
              <a:off x="1399490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10" name="椭圆 509"/>
            <p:cNvSpPr/>
            <p:nvPr/>
          </p:nvSpPr>
          <p:spPr bwMode="auto">
            <a:xfrm>
              <a:off x="1467661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11" name="椭圆 510"/>
            <p:cNvSpPr/>
            <p:nvPr/>
          </p:nvSpPr>
          <p:spPr bwMode="auto">
            <a:xfrm>
              <a:off x="1330658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12" name="椭圆 511"/>
            <p:cNvSpPr/>
            <p:nvPr/>
          </p:nvSpPr>
          <p:spPr bwMode="auto">
            <a:xfrm>
              <a:off x="1262488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13" name="椭圆 512"/>
            <p:cNvSpPr/>
            <p:nvPr/>
          </p:nvSpPr>
          <p:spPr bwMode="auto">
            <a:xfrm>
              <a:off x="1194317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14" name="椭圆 513"/>
            <p:cNvSpPr/>
            <p:nvPr/>
          </p:nvSpPr>
          <p:spPr bwMode="auto">
            <a:xfrm>
              <a:off x="1126146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15" name="椭圆 514"/>
            <p:cNvSpPr/>
            <p:nvPr/>
          </p:nvSpPr>
          <p:spPr bwMode="auto">
            <a:xfrm>
              <a:off x="989804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16" name="椭圆 515"/>
            <p:cNvSpPr/>
            <p:nvPr/>
          </p:nvSpPr>
          <p:spPr bwMode="auto">
            <a:xfrm>
              <a:off x="1057975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17" name="椭圆 516"/>
            <p:cNvSpPr/>
            <p:nvPr/>
          </p:nvSpPr>
          <p:spPr bwMode="auto">
            <a:xfrm>
              <a:off x="927450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18" name="椭圆 517"/>
            <p:cNvSpPr/>
            <p:nvPr/>
          </p:nvSpPr>
          <p:spPr bwMode="auto">
            <a:xfrm>
              <a:off x="859280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19" name="椭圆 518"/>
            <p:cNvSpPr/>
            <p:nvPr/>
          </p:nvSpPr>
          <p:spPr bwMode="auto">
            <a:xfrm>
              <a:off x="791109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20" name="椭圆 519"/>
            <p:cNvSpPr/>
            <p:nvPr/>
          </p:nvSpPr>
          <p:spPr bwMode="auto">
            <a:xfrm>
              <a:off x="722938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21" name="椭圆 520"/>
            <p:cNvSpPr/>
            <p:nvPr/>
          </p:nvSpPr>
          <p:spPr bwMode="auto">
            <a:xfrm>
              <a:off x="586596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22" name="椭圆 521"/>
            <p:cNvSpPr/>
            <p:nvPr/>
          </p:nvSpPr>
          <p:spPr bwMode="auto">
            <a:xfrm>
              <a:off x="654767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23" name="椭圆 522"/>
            <p:cNvSpPr/>
            <p:nvPr/>
          </p:nvSpPr>
          <p:spPr bwMode="auto">
            <a:xfrm>
              <a:off x="518868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24" name="椭圆 523"/>
            <p:cNvSpPr/>
            <p:nvPr/>
          </p:nvSpPr>
          <p:spPr bwMode="auto">
            <a:xfrm>
              <a:off x="456827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25" name="椭圆 524"/>
            <p:cNvSpPr/>
            <p:nvPr/>
          </p:nvSpPr>
          <p:spPr bwMode="auto">
            <a:xfrm>
              <a:off x="391565" y="567738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grpSp>
          <p:nvGrpSpPr>
            <p:cNvPr id="526" name="组合 525"/>
            <p:cNvGrpSpPr/>
            <p:nvPr/>
          </p:nvGrpSpPr>
          <p:grpSpPr>
            <a:xfrm>
              <a:off x="368705" y="1442680"/>
              <a:ext cx="3837355" cy="55647"/>
              <a:chOff x="561784" y="5561459"/>
              <a:chExt cx="3837355" cy="55647"/>
            </a:xfrm>
          </p:grpSpPr>
          <p:sp>
            <p:nvSpPr>
              <p:cNvPr id="527" name="椭圆 526"/>
              <p:cNvSpPr/>
              <p:nvPr/>
            </p:nvSpPr>
            <p:spPr bwMode="auto">
              <a:xfrm>
                <a:off x="4353420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28" name="椭圆 527"/>
              <p:cNvSpPr/>
              <p:nvPr/>
            </p:nvSpPr>
            <p:spPr bwMode="auto">
              <a:xfrm>
                <a:off x="4285250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29" name="椭圆 528"/>
              <p:cNvSpPr/>
              <p:nvPr/>
            </p:nvSpPr>
            <p:spPr bwMode="auto">
              <a:xfrm>
                <a:off x="4217079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30" name="椭圆 529"/>
              <p:cNvSpPr/>
              <p:nvPr/>
            </p:nvSpPr>
            <p:spPr bwMode="auto">
              <a:xfrm>
                <a:off x="4148908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31" name="椭圆 530"/>
              <p:cNvSpPr/>
              <p:nvPr/>
            </p:nvSpPr>
            <p:spPr bwMode="auto">
              <a:xfrm>
                <a:off x="4012566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32" name="椭圆 531"/>
              <p:cNvSpPr/>
              <p:nvPr/>
            </p:nvSpPr>
            <p:spPr bwMode="auto">
              <a:xfrm>
                <a:off x="4080737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33" name="椭圆 532"/>
              <p:cNvSpPr/>
              <p:nvPr/>
            </p:nvSpPr>
            <p:spPr bwMode="auto">
              <a:xfrm>
                <a:off x="3943734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34" name="椭圆 533"/>
              <p:cNvSpPr/>
              <p:nvPr/>
            </p:nvSpPr>
            <p:spPr bwMode="auto">
              <a:xfrm>
                <a:off x="3875564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35" name="椭圆 534"/>
              <p:cNvSpPr/>
              <p:nvPr/>
            </p:nvSpPr>
            <p:spPr bwMode="auto">
              <a:xfrm>
                <a:off x="3807393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36" name="椭圆 535"/>
              <p:cNvSpPr/>
              <p:nvPr/>
            </p:nvSpPr>
            <p:spPr bwMode="auto">
              <a:xfrm>
                <a:off x="3739222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37" name="椭圆 536"/>
              <p:cNvSpPr/>
              <p:nvPr/>
            </p:nvSpPr>
            <p:spPr bwMode="auto">
              <a:xfrm>
                <a:off x="3602880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38" name="椭圆 537"/>
              <p:cNvSpPr/>
              <p:nvPr/>
            </p:nvSpPr>
            <p:spPr bwMode="auto">
              <a:xfrm>
                <a:off x="3671051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39" name="椭圆 538"/>
              <p:cNvSpPr/>
              <p:nvPr/>
            </p:nvSpPr>
            <p:spPr bwMode="auto">
              <a:xfrm>
                <a:off x="3540526" y="556550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40" name="椭圆 539"/>
              <p:cNvSpPr/>
              <p:nvPr/>
            </p:nvSpPr>
            <p:spPr bwMode="auto">
              <a:xfrm>
                <a:off x="3472356" y="556550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41" name="椭圆 540"/>
              <p:cNvSpPr/>
              <p:nvPr/>
            </p:nvSpPr>
            <p:spPr bwMode="auto">
              <a:xfrm>
                <a:off x="3404185" y="556550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42" name="椭圆 541"/>
              <p:cNvSpPr/>
              <p:nvPr/>
            </p:nvSpPr>
            <p:spPr bwMode="auto">
              <a:xfrm>
                <a:off x="3336014" y="556550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43" name="椭圆 542"/>
              <p:cNvSpPr/>
              <p:nvPr/>
            </p:nvSpPr>
            <p:spPr bwMode="auto">
              <a:xfrm>
                <a:off x="3199672" y="556550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44" name="椭圆 543"/>
              <p:cNvSpPr/>
              <p:nvPr/>
            </p:nvSpPr>
            <p:spPr bwMode="auto">
              <a:xfrm>
                <a:off x="3267843" y="556550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45" name="椭圆 544"/>
              <p:cNvSpPr/>
              <p:nvPr/>
            </p:nvSpPr>
            <p:spPr bwMode="auto">
              <a:xfrm>
                <a:off x="3130936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46" name="椭圆 545"/>
              <p:cNvSpPr/>
              <p:nvPr/>
            </p:nvSpPr>
            <p:spPr bwMode="auto">
              <a:xfrm>
                <a:off x="3062766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47" name="椭圆 546"/>
              <p:cNvSpPr/>
              <p:nvPr/>
            </p:nvSpPr>
            <p:spPr bwMode="auto">
              <a:xfrm>
                <a:off x="2994595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48" name="椭圆 547"/>
              <p:cNvSpPr/>
              <p:nvPr/>
            </p:nvSpPr>
            <p:spPr bwMode="auto">
              <a:xfrm>
                <a:off x="2926424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49" name="椭圆 548"/>
              <p:cNvSpPr/>
              <p:nvPr/>
            </p:nvSpPr>
            <p:spPr bwMode="auto">
              <a:xfrm>
                <a:off x="2790082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50" name="椭圆 549"/>
              <p:cNvSpPr/>
              <p:nvPr/>
            </p:nvSpPr>
            <p:spPr bwMode="auto">
              <a:xfrm>
                <a:off x="2858253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51" name="椭圆 550"/>
              <p:cNvSpPr/>
              <p:nvPr/>
            </p:nvSpPr>
            <p:spPr bwMode="auto">
              <a:xfrm>
                <a:off x="2721250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52" name="椭圆 551"/>
              <p:cNvSpPr/>
              <p:nvPr/>
            </p:nvSpPr>
            <p:spPr bwMode="auto">
              <a:xfrm>
                <a:off x="2653080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53" name="椭圆 552"/>
              <p:cNvSpPr/>
              <p:nvPr/>
            </p:nvSpPr>
            <p:spPr bwMode="auto">
              <a:xfrm>
                <a:off x="2584909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54" name="椭圆 553"/>
              <p:cNvSpPr/>
              <p:nvPr/>
            </p:nvSpPr>
            <p:spPr bwMode="auto">
              <a:xfrm>
                <a:off x="2516738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55" name="椭圆 554"/>
              <p:cNvSpPr/>
              <p:nvPr/>
            </p:nvSpPr>
            <p:spPr bwMode="auto">
              <a:xfrm>
                <a:off x="2380396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56" name="椭圆 555"/>
              <p:cNvSpPr/>
              <p:nvPr/>
            </p:nvSpPr>
            <p:spPr bwMode="auto">
              <a:xfrm>
                <a:off x="2448567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57" name="椭圆 556"/>
              <p:cNvSpPr/>
              <p:nvPr/>
            </p:nvSpPr>
            <p:spPr bwMode="auto">
              <a:xfrm>
                <a:off x="2318042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58" name="椭圆 557"/>
              <p:cNvSpPr/>
              <p:nvPr/>
            </p:nvSpPr>
            <p:spPr bwMode="auto">
              <a:xfrm>
                <a:off x="2249872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59" name="椭圆 558"/>
              <p:cNvSpPr/>
              <p:nvPr/>
            </p:nvSpPr>
            <p:spPr bwMode="auto">
              <a:xfrm>
                <a:off x="2181701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60" name="椭圆 559"/>
              <p:cNvSpPr/>
              <p:nvPr/>
            </p:nvSpPr>
            <p:spPr bwMode="auto">
              <a:xfrm>
                <a:off x="2113530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61" name="椭圆 560"/>
              <p:cNvSpPr/>
              <p:nvPr/>
            </p:nvSpPr>
            <p:spPr bwMode="auto">
              <a:xfrm>
                <a:off x="1977188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62" name="椭圆 561"/>
              <p:cNvSpPr/>
              <p:nvPr/>
            </p:nvSpPr>
            <p:spPr bwMode="auto">
              <a:xfrm>
                <a:off x="2045359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63" name="椭圆 562"/>
              <p:cNvSpPr/>
              <p:nvPr/>
            </p:nvSpPr>
            <p:spPr bwMode="auto">
              <a:xfrm>
                <a:off x="1910563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64" name="椭圆 563"/>
              <p:cNvSpPr/>
              <p:nvPr/>
            </p:nvSpPr>
            <p:spPr bwMode="auto">
              <a:xfrm>
                <a:off x="1842393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65" name="椭圆 564"/>
              <p:cNvSpPr/>
              <p:nvPr/>
            </p:nvSpPr>
            <p:spPr bwMode="auto">
              <a:xfrm>
                <a:off x="1774222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66" name="椭圆 565"/>
              <p:cNvSpPr/>
              <p:nvPr/>
            </p:nvSpPr>
            <p:spPr bwMode="auto">
              <a:xfrm>
                <a:off x="1706051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67" name="椭圆 566"/>
              <p:cNvSpPr/>
              <p:nvPr/>
            </p:nvSpPr>
            <p:spPr bwMode="auto">
              <a:xfrm>
                <a:off x="1569709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68" name="椭圆 567"/>
              <p:cNvSpPr/>
              <p:nvPr/>
            </p:nvSpPr>
            <p:spPr bwMode="auto">
              <a:xfrm>
                <a:off x="1637880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69" name="椭圆 568"/>
              <p:cNvSpPr/>
              <p:nvPr/>
            </p:nvSpPr>
            <p:spPr bwMode="auto">
              <a:xfrm>
                <a:off x="1500877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70" name="椭圆 569"/>
              <p:cNvSpPr/>
              <p:nvPr/>
            </p:nvSpPr>
            <p:spPr bwMode="auto">
              <a:xfrm>
                <a:off x="1432707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71" name="椭圆 570"/>
              <p:cNvSpPr/>
              <p:nvPr/>
            </p:nvSpPr>
            <p:spPr bwMode="auto">
              <a:xfrm>
                <a:off x="1364536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72" name="椭圆 571"/>
              <p:cNvSpPr/>
              <p:nvPr/>
            </p:nvSpPr>
            <p:spPr bwMode="auto">
              <a:xfrm>
                <a:off x="1296365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73" name="椭圆 572"/>
              <p:cNvSpPr/>
              <p:nvPr/>
            </p:nvSpPr>
            <p:spPr bwMode="auto">
              <a:xfrm>
                <a:off x="1160023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74" name="椭圆 573"/>
              <p:cNvSpPr/>
              <p:nvPr/>
            </p:nvSpPr>
            <p:spPr bwMode="auto">
              <a:xfrm>
                <a:off x="1228194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75" name="椭圆 574"/>
              <p:cNvSpPr/>
              <p:nvPr/>
            </p:nvSpPr>
            <p:spPr bwMode="auto">
              <a:xfrm>
                <a:off x="1097669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76" name="椭圆 575"/>
              <p:cNvSpPr/>
              <p:nvPr/>
            </p:nvSpPr>
            <p:spPr bwMode="auto">
              <a:xfrm>
                <a:off x="1029499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77" name="椭圆 576"/>
              <p:cNvSpPr/>
              <p:nvPr/>
            </p:nvSpPr>
            <p:spPr bwMode="auto">
              <a:xfrm>
                <a:off x="961328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78" name="椭圆 577"/>
              <p:cNvSpPr/>
              <p:nvPr/>
            </p:nvSpPr>
            <p:spPr bwMode="auto">
              <a:xfrm>
                <a:off x="893157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79" name="椭圆 578"/>
              <p:cNvSpPr/>
              <p:nvPr/>
            </p:nvSpPr>
            <p:spPr bwMode="auto">
              <a:xfrm>
                <a:off x="756815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80" name="椭圆 579"/>
              <p:cNvSpPr/>
              <p:nvPr/>
            </p:nvSpPr>
            <p:spPr bwMode="auto">
              <a:xfrm>
                <a:off x="824986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81" name="椭圆 580"/>
              <p:cNvSpPr/>
              <p:nvPr/>
            </p:nvSpPr>
            <p:spPr bwMode="auto">
              <a:xfrm>
                <a:off x="689087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82" name="椭圆 581"/>
              <p:cNvSpPr/>
              <p:nvPr/>
            </p:nvSpPr>
            <p:spPr bwMode="auto">
              <a:xfrm>
                <a:off x="627046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83" name="椭圆 582"/>
              <p:cNvSpPr/>
              <p:nvPr/>
            </p:nvSpPr>
            <p:spPr bwMode="auto">
              <a:xfrm>
                <a:off x="561784" y="557147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</p:grpSp>
      </p:grpSp>
      <p:grpSp>
        <p:nvGrpSpPr>
          <p:cNvPr id="390" name="组合 389"/>
          <p:cNvGrpSpPr/>
          <p:nvPr/>
        </p:nvGrpSpPr>
        <p:grpSpPr>
          <a:xfrm>
            <a:off x="215472" y="1428940"/>
            <a:ext cx="3960440" cy="4320480"/>
            <a:chOff x="300050" y="1426728"/>
            <a:chExt cx="3960440" cy="4320480"/>
          </a:xfrm>
        </p:grpSpPr>
        <p:sp>
          <p:nvSpPr>
            <p:cNvPr id="7" name="矩形 6"/>
            <p:cNvSpPr/>
            <p:nvPr/>
          </p:nvSpPr>
          <p:spPr bwMode="auto">
            <a:xfrm>
              <a:off x="300050" y="1426728"/>
              <a:ext cx="3960440" cy="4320480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rgbClr val="00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331998" y="1505156"/>
              <a:ext cx="45719" cy="1224137"/>
              <a:chOff x="350859" y="1324947"/>
              <a:chExt cx="72008" cy="4146822"/>
            </a:xfr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" name="椭圆 2"/>
              <p:cNvSpPr/>
              <p:nvPr/>
            </p:nvSpPr>
            <p:spPr bwMode="auto">
              <a:xfrm>
                <a:off x="350859" y="132494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 bwMode="auto">
              <a:xfrm>
                <a:off x="350859" y="15489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 bwMode="auto">
              <a:xfrm>
                <a:off x="350859" y="178360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 bwMode="auto">
              <a:xfrm>
                <a:off x="350859" y="2019868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 bwMode="auto">
              <a:xfrm>
                <a:off x="350859" y="225612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 bwMode="auto">
              <a:xfrm>
                <a:off x="350859" y="249247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 bwMode="auto">
              <a:xfrm>
                <a:off x="350859" y="271647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 bwMode="auto">
              <a:xfrm>
                <a:off x="350859" y="295113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 bwMode="auto">
              <a:xfrm>
                <a:off x="350859" y="318739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 bwMode="auto">
              <a:xfrm>
                <a:off x="350859" y="34236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 bwMode="auto">
              <a:xfrm>
                <a:off x="350859" y="366960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 bwMode="auto">
              <a:xfrm>
                <a:off x="350859" y="3893610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 bwMode="auto">
              <a:xfrm>
                <a:off x="350859" y="412826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 bwMode="auto">
              <a:xfrm>
                <a:off x="350859" y="436452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 bwMode="auto">
              <a:xfrm>
                <a:off x="350859" y="4600785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 bwMode="auto">
              <a:xfrm>
                <a:off x="350859" y="485854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 bwMode="auto">
              <a:xfrm>
                <a:off x="350859" y="508255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 bwMode="auto">
              <a:xfrm>
                <a:off x="350859" y="531720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333874" y="2759432"/>
              <a:ext cx="45719" cy="1224137"/>
              <a:chOff x="350859" y="1324947"/>
              <a:chExt cx="72008" cy="4146822"/>
            </a:xfr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椭圆 48"/>
              <p:cNvSpPr/>
              <p:nvPr/>
            </p:nvSpPr>
            <p:spPr bwMode="auto">
              <a:xfrm>
                <a:off x="350859" y="132494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 bwMode="auto">
              <a:xfrm>
                <a:off x="350859" y="15489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 bwMode="auto">
              <a:xfrm>
                <a:off x="350859" y="178360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 bwMode="auto">
              <a:xfrm>
                <a:off x="350859" y="2019868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 bwMode="auto">
              <a:xfrm>
                <a:off x="350859" y="225612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 bwMode="auto">
              <a:xfrm>
                <a:off x="350859" y="249247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 bwMode="auto">
              <a:xfrm>
                <a:off x="350859" y="271647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 bwMode="auto">
              <a:xfrm>
                <a:off x="350859" y="295113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 bwMode="auto">
              <a:xfrm>
                <a:off x="350859" y="318739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 bwMode="auto">
              <a:xfrm>
                <a:off x="350859" y="34236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 bwMode="auto">
              <a:xfrm>
                <a:off x="350859" y="366960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 bwMode="auto">
              <a:xfrm>
                <a:off x="350859" y="3893610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 bwMode="auto">
              <a:xfrm>
                <a:off x="350859" y="412826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 bwMode="auto">
              <a:xfrm>
                <a:off x="350859" y="436452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 bwMode="auto">
              <a:xfrm>
                <a:off x="350859" y="4600785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 bwMode="auto">
              <a:xfrm>
                <a:off x="350859" y="485854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 bwMode="auto">
              <a:xfrm>
                <a:off x="350859" y="508255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 bwMode="auto">
              <a:xfrm>
                <a:off x="350859" y="531720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333874" y="4003486"/>
              <a:ext cx="45719" cy="1224137"/>
              <a:chOff x="350859" y="1324947"/>
              <a:chExt cx="72008" cy="4146822"/>
            </a:xfr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椭圆 67"/>
              <p:cNvSpPr/>
              <p:nvPr/>
            </p:nvSpPr>
            <p:spPr bwMode="auto">
              <a:xfrm>
                <a:off x="350859" y="132494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 bwMode="auto">
              <a:xfrm>
                <a:off x="350859" y="15489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 bwMode="auto">
              <a:xfrm>
                <a:off x="350859" y="178360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 bwMode="auto">
              <a:xfrm>
                <a:off x="350859" y="2019868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 bwMode="auto">
              <a:xfrm>
                <a:off x="350859" y="225612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 bwMode="auto">
              <a:xfrm>
                <a:off x="350859" y="249247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 bwMode="auto">
              <a:xfrm>
                <a:off x="350859" y="271647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 bwMode="auto">
              <a:xfrm>
                <a:off x="350859" y="295113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 bwMode="auto">
              <a:xfrm>
                <a:off x="350859" y="318739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 bwMode="auto">
              <a:xfrm>
                <a:off x="350859" y="34236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 bwMode="auto">
              <a:xfrm>
                <a:off x="350859" y="366960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 bwMode="auto">
              <a:xfrm>
                <a:off x="350859" y="3893610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 bwMode="auto">
              <a:xfrm>
                <a:off x="350859" y="412826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 bwMode="auto">
              <a:xfrm>
                <a:off x="350859" y="436452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 bwMode="auto">
              <a:xfrm>
                <a:off x="350859" y="4600785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 bwMode="auto">
              <a:xfrm>
                <a:off x="350859" y="485854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 bwMode="auto">
              <a:xfrm>
                <a:off x="350859" y="508255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 bwMode="auto">
              <a:xfrm>
                <a:off x="350859" y="531720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4185514" y="1505156"/>
              <a:ext cx="45719" cy="1224137"/>
              <a:chOff x="350859" y="1324947"/>
              <a:chExt cx="72008" cy="4146822"/>
            </a:xfr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7" name="椭圆 86"/>
              <p:cNvSpPr/>
              <p:nvPr/>
            </p:nvSpPr>
            <p:spPr bwMode="auto">
              <a:xfrm>
                <a:off x="350859" y="132494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 bwMode="auto">
              <a:xfrm>
                <a:off x="350859" y="15489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 bwMode="auto">
              <a:xfrm>
                <a:off x="350859" y="178360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90" name="椭圆 89"/>
              <p:cNvSpPr/>
              <p:nvPr/>
            </p:nvSpPr>
            <p:spPr bwMode="auto">
              <a:xfrm>
                <a:off x="350859" y="2019868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 bwMode="auto">
              <a:xfrm>
                <a:off x="350859" y="225612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 bwMode="auto">
              <a:xfrm>
                <a:off x="350859" y="249247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 bwMode="auto">
              <a:xfrm>
                <a:off x="350859" y="271647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 bwMode="auto">
              <a:xfrm>
                <a:off x="350859" y="295113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 bwMode="auto">
              <a:xfrm>
                <a:off x="350859" y="318739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96" name="椭圆 95"/>
              <p:cNvSpPr/>
              <p:nvPr/>
            </p:nvSpPr>
            <p:spPr bwMode="auto">
              <a:xfrm>
                <a:off x="350859" y="34236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 bwMode="auto">
              <a:xfrm>
                <a:off x="350859" y="366960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 bwMode="auto">
              <a:xfrm>
                <a:off x="350859" y="3893610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 bwMode="auto">
              <a:xfrm>
                <a:off x="350859" y="412826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 bwMode="auto">
              <a:xfrm>
                <a:off x="350859" y="436452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 bwMode="auto">
              <a:xfrm>
                <a:off x="350859" y="4600785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 bwMode="auto">
              <a:xfrm>
                <a:off x="350859" y="485854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 bwMode="auto">
              <a:xfrm>
                <a:off x="350859" y="508255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04" name="椭圆 103"/>
              <p:cNvSpPr/>
              <p:nvPr/>
            </p:nvSpPr>
            <p:spPr bwMode="auto">
              <a:xfrm>
                <a:off x="350859" y="531720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4187390" y="2759432"/>
              <a:ext cx="45719" cy="1224137"/>
              <a:chOff x="350859" y="1324947"/>
              <a:chExt cx="72008" cy="4146822"/>
            </a:xfr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椭圆 105"/>
              <p:cNvSpPr/>
              <p:nvPr/>
            </p:nvSpPr>
            <p:spPr bwMode="auto">
              <a:xfrm>
                <a:off x="350859" y="132494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07" name="椭圆 106"/>
              <p:cNvSpPr/>
              <p:nvPr/>
            </p:nvSpPr>
            <p:spPr bwMode="auto">
              <a:xfrm>
                <a:off x="350859" y="15489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 bwMode="auto">
              <a:xfrm>
                <a:off x="350859" y="178360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09" name="椭圆 108"/>
              <p:cNvSpPr/>
              <p:nvPr/>
            </p:nvSpPr>
            <p:spPr bwMode="auto">
              <a:xfrm>
                <a:off x="350859" y="2019868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 bwMode="auto">
              <a:xfrm>
                <a:off x="350859" y="225612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 bwMode="auto">
              <a:xfrm>
                <a:off x="350859" y="249247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12" name="椭圆 111"/>
              <p:cNvSpPr/>
              <p:nvPr/>
            </p:nvSpPr>
            <p:spPr bwMode="auto">
              <a:xfrm>
                <a:off x="350859" y="271647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 bwMode="auto">
              <a:xfrm>
                <a:off x="350859" y="295113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14" name="椭圆 113"/>
              <p:cNvSpPr/>
              <p:nvPr/>
            </p:nvSpPr>
            <p:spPr bwMode="auto">
              <a:xfrm>
                <a:off x="350859" y="318739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15" name="椭圆 114"/>
              <p:cNvSpPr/>
              <p:nvPr/>
            </p:nvSpPr>
            <p:spPr bwMode="auto">
              <a:xfrm>
                <a:off x="350859" y="34236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16" name="椭圆 115"/>
              <p:cNvSpPr/>
              <p:nvPr/>
            </p:nvSpPr>
            <p:spPr bwMode="auto">
              <a:xfrm>
                <a:off x="350859" y="366960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17" name="椭圆 116"/>
              <p:cNvSpPr/>
              <p:nvPr/>
            </p:nvSpPr>
            <p:spPr bwMode="auto">
              <a:xfrm>
                <a:off x="350859" y="3893610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 bwMode="auto">
              <a:xfrm>
                <a:off x="350859" y="412826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 bwMode="auto">
              <a:xfrm>
                <a:off x="350859" y="436452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 bwMode="auto">
              <a:xfrm>
                <a:off x="350859" y="4600785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 bwMode="auto">
              <a:xfrm>
                <a:off x="350859" y="485854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 bwMode="auto">
              <a:xfrm>
                <a:off x="350859" y="508255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 bwMode="auto">
              <a:xfrm>
                <a:off x="350859" y="531720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4187390" y="4003486"/>
              <a:ext cx="45719" cy="1224137"/>
              <a:chOff x="350859" y="1324947"/>
              <a:chExt cx="72008" cy="4146822"/>
            </a:xfr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5" name="椭圆 124"/>
              <p:cNvSpPr/>
              <p:nvPr/>
            </p:nvSpPr>
            <p:spPr bwMode="auto">
              <a:xfrm>
                <a:off x="350859" y="132494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 bwMode="auto">
              <a:xfrm>
                <a:off x="350859" y="15489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 bwMode="auto">
              <a:xfrm>
                <a:off x="350859" y="178360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 bwMode="auto">
              <a:xfrm>
                <a:off x="350859" y="2019868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29" name="椭圆 128"/>
              <p:cNvSpPr/>
              <p:nvPr/>
            </p:nvSpPr>
            <p:spPr bwMode="auto">
              <a:xfrm>
                <a:off x="350859" y="225612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 bwMode="auto">
              <a:xfrm>
                <a:off x="350859" y="249247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 bwMode="auto">
              <a:xfrm>
                <a:off x="350859" y="271647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 bwMode="auto">
              <a:xfrm>
                <a:off x="350859" y="295113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 bwMode="auto">
              <a:xfrm>
                <a:off x="350859" y="318739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34" name="椭圆 133"/>
              <p:cNvSpPr/>
              <p:nvPr/>
            </p:nvSpPr>
            <p:spPr bwMode="auto">
              <a:xfrm>
                <a:off x="350859" y="34236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35" name="椭圆 134"/>
              <p:cNvSpPr/>
              <p:nvPr/>
            </p:nvSpPr>
            <p:spPr bwMode="auto">
              <a:xfrm>
                <a:off x="350859" y="366960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 bwMode="auto">
              <a:xfrm>
                <a:off x="350859" y="3893610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37" name="椭圆 136"/>
              <p:cNvSpPr/>
              <p:nvPr/>
            </p:nvSpPr>
            <p:spPr bwMode="auto">
              <a:xfrm>
                <a:off x="350859" y="412826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38" name="椭圆 137"/>
              <p:cNvSpPr/>
              <p:nvPr/>
            </p:nvSpPr>
            <p:spPr bwMode="auto">
              <a:xfrm>
                <a:off x="350859" y="436452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39" name="椭圆 138"/>
              <p:cNvSpPr/>
              <p:nvPr/>
            </p:nvSpPr>
            <p:spPr bwMode="auto">
              <a:xfrm>
                <a:off x="350859" y="4600785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40" name="椭圆 139"/>
              <p:cNvSpPr/>
              <p:nvPr/>
            </p:nvSpPr>
            <p:spPr bwMode="auto">
              <a:xfrm>
                <a:off x="350859" y="485854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41" name="椭圆 140"/>
              <p:cNvSpPr/>
              <p:nvPr/>
            </p:nvSpPr>
            <p:spPr bwMode="auto">
              <a:xfrm>
                <a:off x="350859" y="508255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 bwMode="auto">
              <a:xfrm>
                <a:off x="350859" y="531720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</p:grpSp>
        <p:sp>
          <p:nvSpPr>
            <p:cNvPr id="202" name="椭圆 201"/>
            <p:cNvSpPr/>
            <p:nvPr/>
          </p:nvSpPr>
          <p:spPr bwMode="auto">
            <a:xfrm>
              <a:off x="4185514" y="525367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03" name="椭圆 202"/>
            <p:cNvSpPr/>
            <p:nvPr/>
          </p:nvSpPr>
          <p:spPr bwMode="auto">
            <a:xfrm>
              <a:off x="4185514" y="531980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04" name="椭圆 203"/>
            <p:cNvSpPr/>
            <p:nvPr/>
          </p:nvSpPr>
          <p:spPr bwMode="auto">
            <a:xfrm>
              <a:off x="4185514" y="5389073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05" name="椭圆 204"/>
            <p:cNvSpPr/>
            <p:nvPr/>
          </p:nvSpPr>
          <p:spPr bwMode="auto">
            <a:xfrm>
              <a:off x="4185514" y="54588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06" name="椭圆 205"/>
            <p:cNvSpPr/>
            <p:nvPr/>
          </p:nvSpPr>
          <p:spPr bwMode="auto">
            <a:xfrm>
              <a:off x="4185514" y="5528561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07" name="椭圆 206"/>
            <p:cNvSpPr/>
            <p:nvPr/>
          </p:nvSpPr>
          <p:spPr bwMode="auto">
            <a:xfrm>
              <a:off x="4185514" y="5598329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08" name="椭圆 207"/>
            <p:cNvSpPr/>
            <p:nvPr/>
          </p:nvSpPr>
          <p:spPr bwMode="auto">
            <a:xfrm>
              <a:off x="4183201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09" name="椭圆 208"/>
            <p:cNvSpPr/>
            <p:nvPr/>
          </p:nvSpPr>
          <p:spPr bwMode="auto">
            <a:xfrm>
              <a:off x="4115031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10" name="椭圆 209"/>
            <p:cNvSpPr/>
            <p:nvPr/>
          </p:nvSpPr>
          <p:spPr bwMode="auto">
            <a:xfrm>
              <a:off x="4046860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11" name="椭圆 210"/>
            <p:cNvSpPr/>
            <p:nvPr/>
          </p:nvSpPr>
          <p:spPr bwMode="auto">
            <a:xfrm>
              <a:off x="3978689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12" name="椭圆 211"/>
            <p:cNvSpPr/>
            <p:nvPr/>
          </p:nvSpPr>
          <p:spPr bwMode="auto">
            <a:xfrm>
              <a:off x="3842347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13" name="椭圆 212"/>
            <p:cNvSpPr/>
            <p:nvPr/>
          </p:nvSpPr>
          <p:spPr bwMode="auto">
            <a:xfrm>
              <a:off x="3910518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14" name="椭圆 213"/>
            <p:cNvSpPr/>
            <p:nvPr/>
          </p:nvSpPr>
          <p:spPr bwMode="auto">
            <a:xfrm>
              <a:off x="331997" y="5614911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15" name="椭圆 214"/>
            <p:cNvSpPr/>
            <p:nvPr/>
          </p:nvSpPr>
          <p:spPr bwMode="auto">
            <a:xfrm>
              <a:off x="331998" y="5260382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16" name="椭圆 215"/>
            <p:cNvSpPr/>
            <p:nvPr/>
          </p:nvSpPr>
          <p:spPr bwMode="auto">
            <a:xfrm>
              <a:off x="331998" y="5330126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17" name="椭圆 216"/>
            <p:cNvSpPr/>
            <p:nvPr/>
          </p:nvSpPr>
          <p:spPr bwMode="auto">
            <a:xfrm>
              <a:off x="331998" y="5406216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18" name="椭圆 217"/>
            <p:cNvSpPr/>
            <p:nvPr/>
          </p:nvSpPr>
          <p:spPr bwMode="auto">
            <a:xfrm>
              <a:off x="331998" y="5472343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19" name="椭圆 218"/>
            <p:cNvSpPr/>
            <p:nvPr/>
          </p:nvSpPr>
          <p:spPr bwMode="auto">
            <a:xfrm>
              <a:off x="331998" y="5541612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20" name="椭圆 219"/>
            <p:cNvSpPr/>
            <p:nvPr/>
          </p:nvSpPr>
          <p:spPr bwMode="auto">
            <a:xfrm>
              <a:off x="3773515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21" name="椭圆 220"/>
            <p:cNvSpPr/>
            <p:nvPr/>
          </p:nvSpPr>
          <p:spPr bwMode="auto">
            <a:xfrm>
              <a:off x="3705345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22" name="椭圆 221"/>
            <p:cNvSpPr/>
            <p:nvPr/>
          </p:nvSpPr>
          <p:spPr bwMode="auto">
            <a:xfrm>
              <a:off x="3637174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23" name="椭圆 222"/>
            <p:cNvSpPr/>
            <p:nvPr/>
          </p:nvSpPr>
          <p:spPr bwMode="auto">
            <a:xfrm>
              <a:off x="3569003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24" name="椭圆 223"/>
            <p:cNvSpPr/>
            <p:nvPr/>
          </p:nvSpPr>
          <p:spPr bwMode="auto">
            <a:xfrm>
              <a:off x="3432661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25" name="椭圆 224"/>
            <p:cNvSpPr/>
            <p:nvPr/>
          </p:nvSpPr>
          <p:spPr bwMode="auto">
            <a:xfrm>
              <a:off x="3500832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26" name="椭圆 225"/>
            <p:cNvSpPr/>
            <p:nvPr/>
          </p:nvSpPr>
          <p:spPr bwMode="auto">
            <a:xfrm>
              <a:off x="3370307" y="567140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27" name="椭圆 226"/>
            <p:cNvSpPr/>
            <p:nvPr/>
          </p:nvSpPr>
          <p:spPr bwMode="auto">
            <a:xfrm>
              <a:off x="3302137" y="567140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28" name="椭圆 227"/>
            <p:cNvSpPr/>
            <p:nvPr/>
          </p:nvSpPr>
          <p:spPr bwMode="auto">
            <a:xfrm>
              <a:off x="3233966" y="567140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29" name="椭圆 228"/>
            <p:cNvSpPr/>
            <p:nvPr/>
          </p:nvSpPr>
          <p:spPr bwMode="auto">
            <a:xfrm>
              <a:off x="3165795" y="567140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30" name="椭圆 229"/>
            <p:cNvSpPr/>
            <p:nvPr/>
          </p:nvSpPr>
          <p:spPr bwMode="auto">
            <a:xfrm>
              <a:off x="3029453" y="567140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31" name="椭圆 230"/>
            <p:cNvSpPr/>
            <p:nvPr/>
          </p:nvSpPr>
          <p:spPr bwMode="auto">
            <a:xfrm>
              <a:off x="3097624" y="567140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32" name="椭圆 231"/>
            <p:cNvSpPr/>
            <p:nvPr/>
          </p:nvSpPr>
          <p:spPr bwMode="auto">
            <a:xfrm>
              <a:off x="2960717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33" name="椭圆 232"/>
            <p:cNvSpPr/>
            <p:nvPr/>
          </p:nvSpPr>
          <p:spPr bwMode="auto">
            <a:xfrm>
              <a:off x="2892547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34" name="椭圆 233"/>
            <p:cNvSpPr/>
            <p:nvPr/>
          </p:nvSpPr>
          <p:spPr bwMode="auto">
            <a:xfrm>
              <a:off x="2824376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35" name="椭圆 234"/>
            <p:cNvSpPr/>
            <p:nvPr/>
          </p:nvSpPr>
          <p:spPr bwMode="auto">
            <a:xfrm>
              <a:off x="2756205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36" name="椭圆 235"/>
            <p:cNvSpPr/>
            <p:nvPr/>
          </p:nvSpPr>
          <p:spPr bwMode="auto">
            <a:xfrm>
              <a:off x="2619863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37" name="椭圆 236"/>
            <p:cNvSpPr/>
            <p:nvPr/>
          </p:nvSpPr>
          <p:spPr bwMode="auto">
            <a:xfrm>
              <a:off x="2688034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38" name="椭圆 237"/>
            <p:cNvSpPr/>
            <p:nvPr/>
          </p:nvSpPr>
          <p:spPr bwMode="auto">
            <a:xfrm>
              <a:off x="2551031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39" name="椭圆 238"/>
            <p:cNvSpPr/>
            <p:nvPr/>
          </p:nvSpPr>
          <p:spPr bwMode="auto">
            <a:xfrm>
              <a:off x="2482861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40" name="椭圆 239"/>
            <p:cNvSpPr/>
            <p:nvPr/>
          </p:nvSpPr>
          <p:spPr bwMode="auto">
            <a:xfrm>
              <a:off x="2414690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41" name="椭圆 240"/>
            <p:cNvSpPr/>
            <p:nvPr/>
          </p:nvSpPr>
          <p:spPr bwMode="auto">
            <a:xfrm>
              <a:off x="2346519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42" name="椭圆 241"/>
            <p:cNvSpPr/>
            <p:nvPr/>
          </p:nvSpPr>
          <p:spPr bwMode="auto">
            <a:xfrm>
              <a:off x="2210177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43" name="椭圆 242"/>
            <p:cNvSpPr/>
            <p:nvPr/>
          </p:nvSpPr>
          <p:spPr bwMode="auto">
            <a:xfrm>
              <a:off x="2278348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44" name="椭圆 243"/>
            <p:cNvSpPr/>
            <p:nvPr/>
          </p:nvSpPr>
          <p:spPr bwMode="auto">
            <a:xfrm>
              <a:off x="2147823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45" name="椭圆 244"/>
            <p:cNvSpPr/>
            <p:nvPr/>
          </p:nvSpPr>
          <p:spPr bwMode="auto">
            <a:xfrm>
              <a:off x="2079653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46" name="椭圆 245"/>
            <p:cNvSpPr/>
            <p:nvPr/>
          </p:nvSpPr>
          <p:spPr bwMode="auto">
            <a:xfrm>
              <a:off x="2011482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47" name="椭圆 246"/>
            <p:cNvSpPr/>
            <p:nvPr/>
          </p:nvSpPr>
          <p:spPr bwMode="auto">
            <a:xfrm>
              <a:off x="1943311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48" name="椭圆 247"/>
            <p:cNvSpPr/>
            <p:nvPr/>
          </p:nvSpPr>
          <p:spPr bwMode="auto">
            <a:xfrm>
              <a:off x="1806969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49" name="椭圆 248"/>
            <p:cNvSpPr/>
            <p:nvPr/>
          </p:nvSpPr>
          <p:spPr bwMode="auto">
            <a:xfrm>
              <a:off x="1875140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50" name="椭圆 249"/>
            <p:cNvSpPr/>
            <p:nvPr/>
          </p:nvSpPr>
          <p:spPr bwMode="auto">
            <a:xfrm>
              <a:off x="1740344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51" name="椭圆 250"/>
            <p:cNvSpPr/>
            <p:nvPr/>
          </p:nvSpPr>
          <p:spPr bwMode="auto">
            <a:xfrm>
              <a:off x="1672174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52" name="椭圆 251"/>
            <p:cNvSpPr/>
            <p:nvPr/>
          </p:nvSpPr>
          <p:spPr bwMode="auto">
            <a:xfrm>
              <a:off x="1604003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53" name="椭圆 252"/>
            <p:cNvSpPr/>
            <p:nvPr/>
          </p:nvSpPr>
          <p:spPr bwMode="auto">
            <a:xfrm>
              <a:off x="1535832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54" name="椭圆 253"/>
            <p:cNvSpPr/>
            <p:nvPr/>
          </p:nvSpPr>
          <p:spPr bwMode="auto">
            <a:xfrm>
              <a:off x="1399490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55" name="椭圆 254"/>
            <p:cNvSpPr/>
            <p:nvPr/>
          </p:nvSpPr>
          <p:spPr bwMode="auto">
            <a:xfrm>
              <a:off x="1467661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56" name="椭圆 255"/>
            <p:cNvSpPr/>
            <p:nvPr/>
          </p:nvSpPr>
          <p:spPr bwMode="auto">
            <a:xfrm>
              <a:off x="1330658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57" name="椭圆 256"/>
            <p:cNvSpPr/>
            <p:nvPr/>
          </p:nvSpPr>
          <p:spPr bwMode="auto">
            <a:xfrm>
              <a:off x="1262488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58" name="椭圆 257"/>
            <p:cNvSpPr/>
            <p:nvPr/>
          </p:nvSpPr>
          <p:spPr bwMode="auto">
            <a:xfrm>
              <a:off x="1194317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59" name="椭圆 258"/>
            <p:cNvSpPr/>
            <p:nvPr/>
          </p:nvSpPr>
          <p:spPr bwMode="auto">
            <a:xfrm>
              <a:off x="1126146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60" name="椭圆 259"/>
            <p:cNvSpPr/>
            <p:nvPr/>
          </p:nvSpPr>
          <p:spPr bwMode="auto">
            <a:xfrm>
              <a:off x="989804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61" name="椭圆 260"/>
            <p:cNvSpPr/>
            <p:nvPr/>
          </p:nvSpPr>
          <p:spPr bwMode="auto">
            <a:xfrm>
              <a:off x="1057975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62" name="椭圆 261"/>
            <p:cNvSpPr/>
            <p:nvPr/>
          </p:nvSpPr>
          <p:spPr bwMode="auto">
            <a:xfrm>
              <a:off x="927450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63" name="椭圆 262"/>
            <p:cNvSpPr/>
            <p:nvPr/>
          </p:nvSpPr>
          <p:spPr bwMode="auto">
            <a:xfrm>
              <a:off x="859280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64" name="椭圆 263"/>
            <p:cNvSpPr/>
            <p:nvPr/>
          </p:nvSpPr>
          <p:spPr bwMode="auto">
            <a:xfrm>
              <a:off x="791109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65" name="椭圆 264"/>
            <p:cNvSpPr/>
            <p:nvPr/>
          </p:nvSpPr>
          <p:spPr bwMode="auto">
            <a:xfrm>
              <a:off x="722938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66" name="椭圆 265"/>
            <p:cNvSpPr/>
            <p:nvPr/>
          </p:nvSpPr>
          <p:spPr bwMode="auto">
            <a:xfrm>
              <a:off x="586596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67" name="椭圆 266"/>
            <p:cNvSpPr/>
            <p:nvPr/>
          </p:nvSpPr>
          <p:spPr bwMode="auto">
            <a:xfrm>
              <a:off x="654767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68" name="椭圆 267"/>
            <p:cNvSpPr/>
            <p:nvPr/>
          </p:nvSpPr>
          <p:spPr bwMode="auto">
            <a:xfrm>
              <a:off x="518868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69" name="椭圆 268"/>
            <p:cNvSpPr/>
            <p:nvPr/>
          </p:nvSpPr>
          <p:spPr bwMode="auto">
            <a:xfrm>
              <a:off x="456827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70" name="椭圆 269"/>
            <p:cNvSpPr/>
            <p:nvPr/>
          </p:nvSpPr>
          <p:spPr bwMode="auto">
            <a:xfrm>
              <a:off x="391565" y="567738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grpSp>
          <p:nvGrpSpPr>
            <p:cNvPr id="331" name="组合 330"/>
            <p:cNvGrpSpPr/>
            <p:nvPr/>
          </p:nvGrpSpPr>
          <p:grpSpPr>
            <a:xfrm>
              <a:off x="368705" y="1442680"/>
              <a:ext cx="3837355" cy="55647"/>
              <a:chOff x="561784" y="5561459"/>
              <a:chExt cx="3837355" cy="55647"/>
            </a:xfrm>
          </p:grpSpPr>
          <p:sp>
            <p:nvSpPr>
              <p:cNvPr id="332" name="椭圆 331"/>
              <p:cNvSpPr/>
              <p:nvPr/>
            </p:nvSpPr>
            <p:spPr bwMode="auto">
              <a:xfrm>
                <a:off x="4353420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33" name="椭圆 332"/>
              <p:cNvSpPr/>
              <p:nvPr/>
            </p:nvSpPr>
            <p:spPr bwMode="auto">
              <a:xfrm>
                <a:off x="4285250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34" name="椭圆 333"/>
              <p:cNvSpPr/>
              <p:nvPr/>
            </p:nvSpPr>
            <p:spPr bwMode="auto">
              <a:xfrm>
                <a:off x="4217079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35" name="椭圆 334"/>
              <p:cNvSpPr/>
              <p:nvPr/>
            </p:nvSpPr>
            <p:spPr bwMode="auto">
              <a:xfrm>
                <a:off x="4148908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36" name="椭圆 335"/>
              <p:cNvSpPr/>
              <p:nvPr/>
            </p:nvSpPr>
            <p:spPr bwMode="auto">
              <a:xfrm>
                <a:off x="4012566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37" name="椭圆 336"/>
              <p:cNvSpPr/>
              <p:nvPr/>
            </p:nvSpPr>
            <p:spPr bwMode="auto">
              <a:xfrm>
                <a:off x="4080737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38" name="椭圆 337"/>
              <p:cNvSpPr/>
              <p:nvPr/>
            </p:nvSpPr>
            <p:spPr bwMode="auto">
              <a:xfrm>
                <a:off x="3943734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39" name="椭圆 338"/>
              <p:cNvSpPr/>
              <p:nvPr/>
            </p:nvSpPr>
            <p:spPr bwMode="auto">
              <a:xfrm>
                <a:off x="3875564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40" name="椭圆 339"/>
              <p:cNvSpPr/>
              <p:nvPr/>
            </p:nvSpPr>
            <p:spPr bwMode="auto">
              <a:xfrm>
                <a:off x="3807393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41" name="椭圆 340"/>
              <p:cNvSpPr/>
              <p:nvPr/>
            </p:nvSpPr>
            <p:spPr bwMode="auto">
              <a:xfrm>
                <a:off x="3739222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42" name="椭圆 341"/>
              <p:cNvSpPr/>
              <p:nvPr/>
            </p:nvSpPr>
            <p:spPr bwMode="auto">
              <a:xfrm>
                <a:off x="3602880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43" name="椭圆 342"/>
              <p:cNvSpPr/>
              <p:nvPr/>
            </p:nvSpPr>
            <p:spPr bwMode="auto">
              <a:xfrm>
                <a:off x="3671051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44" name="椭圆 343"/>
              <p:cNvSpPr/>
              <p:nvPr/>
            </p:nvSpPr>
            <p:spPr bwMode="auto">
              <a:xfrm>
                <a:off x="3540526" y="556550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45" name="椭圆 344"/>
              <p:cNvSpPr/>
              <p:nvPr/>
            </p:nvSpPr>
            <p:spPr bwMode="auto">
              <a:xfrm>
                <a:off x="3472356" y="556550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46" name="椭圆 345"/>
              <p:cNvSpPr/>
              <p:nvPr/>
            </p:nvSpPr>
            <p:spPr bwMode="auto">
              <a:xfrm>
                <a:off x="3404185" y="556550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47" name="椭圆 346"/>
              <p:cNvSpPr/>
              <p:nvPr/>
            </p:nvSpPr>
            <p:spPr bwMode="auto">
              <a:xfrm>
                <a:off x="3336014" y="556550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48" name="椭圆 347"/>
              <p:cNvSpPr/>
              <p:nvPr/>
            </p:nvSpPr>
            <p:spPr bwMode="auto">
              <a:xfrm>
                <a:off x="3199672" y="556550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49" name="椭圆 348"/>
              <p:cNvSpPr/>
              <p:nvPr/>
            </p:nvSpPr>
            <p:spPr bwMode="auto">
              <a:xfrm>
                <a:off x="3267843" y="556550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50" name="椭圆 349"/>
              <p:cNvSpPr/>
              <p:nvPr/>
            </p:nvSpPr>
            <p:spPr bwMode="auto">
              <a:xfrm>
                <a:off x="3130936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51" name="椭圆 350"/>
              <p:cNvSpPr/>
              <p:nvPr/>
            </p:nvSpPr>
            <p:spPr bwMode="auto">
              <a:xfrm>
                <a:off x="3062766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52" name="椭圆 351"/>
              <p:cNvSpPr/>
              <p:nvPr/>
            </p:nvSpPr>
            <p:spPr bwMode="auto">
              <a:xfrm>
                <a:off x="2994595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53" name="椭圆 352"/>
              <p:cNvSpPr/>
              <p:nvPr/>
            </p:nvSpPr>
            <p:spPr bwMode="auto">
              <a:xfrm>
                <a:off x="2926424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54" name="椭圆 353"/>
              <p:cNvSpPr/>
              <p:nvPr/>
            </p:nvSpPr>
            <p:spPr bwMode="auto">
              <a:xfrm>
                <a:off x="2790082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55" name="椭圆 354"/>
              <p:cNvSpPr/>
              <p:nvPr/>
            </p:nvSpPr>
            <p:spPr bwMode="auto">
              <a:xfrm>
                <a:off x="2858253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56" name="椭圆 355"/>
              <p:cNvSpPr/>
              <p:nvPr/>
            </p:nvSpPr>
            <p:spPr bwMode="auto">
              <a:xfrm>
                <a:off x="2721250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57" name="椭圆 356"/>
              <p:cNvSpPr/>
              <p:nvPr/>
            </p:nvSpPr>
            <p:spPr bwMode="auto">
              <a:xfrm>
                <a:off x="2653080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58" name="椭圆 357"/>
              <p:cNvSpPr/>
              <p:nvPr/>
            </p:nvSpPr>
            <p:spPr bwMode="auto">
              <a:xfrm>
                <a:off x="2584909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59" name="椭圆 358"/>
              <p:cNvSpPr/>
              <p:nvPr/>
            </p:nvSpPr>
            <p:spPr bwMode="auto">
              <a:xfrm>
                <a:off x="2516738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60" name="椭圆 359"/>
              <p:cNvSpPr/>
              <p:nvPr/>
            </p:nvSpPr>
            <p:spPr bwMode="auto">
              <a:xfrm>
                <a:off x="2380396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61" name="椭圆 360"/>
              <p:cNvSpPr/>
              <p:nvPr/>
            </p:nvSpPr>
            <p:spPr bwMode="auto">
              <a:xfrm>
                <a:off x="2448567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62" name="椭圆 361"/>
              <p:cNvSpPr/>
              <p:nvPr/>
            </p:nvSpPr>
            <p:spPr bwMode="auto">
              <a:xfrm>
                <a:off x="2318042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63" name="椭圆 362"/>
              <p:cNvSpPr/>
              <p:nvPr/>
            </p:nvSpPr>
            <p:spPr bwMode="auto">
              <a:xfrm>
                <a:off x="2249872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64" name="椭圆 363"/>
              <p:cNvSpPr/>
              <p:nvPr/>
            </p:nvSpPr>
            <p:spPr bwMode="auto">
              <a:xfrm>
                <a:off x="2181701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65" name="椭圆 364"/>
              <p:cNvSpPr/>
              <p:nvPr/>
            </p:nvSpPr>
            <p:spPr bwMode="auto">
              <a:xfrm>
                <a:off x="2113530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66" name="椭圆 365"/>
              <p:cNvSpPr/>
              <p:nvPr/>
            </p:nvSpPr>
            <p:spPr bwMode="auto">
              <a:xfrm>
                <a:off x="1977188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67" name="椭圆 366"/>
              <p:cNvSpPr/>
              <p:nvPr/>
            </p:nvSpPr>
            <p:spPr bwMode="auto">
              <a:xfrm>
                <a:off x="2045359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68" name="椭圆 367"/>
              <p:cNvSpPr/>
              <p:nvPr/>
            </p:nvSpPr>
            <p:spPr bwMode="auto">
              <a:xfrm>
                <a:off x="1910563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69" name="椭圆 368"/>
              <p:cNvSpPr/>
              <p:nvPr/>
            </p:nvSpPr>
            <p:spPr bwMode="auto">
              <a:xfrm>
                <a:off x="1842393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70" name="椭圆 369"/>
              <p:cNvSpPr/>
              <p:nvPr/>
            </p:nvSpPr>
            <p:spPr bwMode="auto">
              <a:xfrm>
                <a:off x="1774222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71" name="椭圆 370"/>
              <p:cNvSpPr/>
              <p:nvPr/>
            </p:nvSpPr>
            <p:spPr bwMode="auto">
              <a:xfrm>
                <a:off x="1706051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72" name="椭圆 371"/>
              <p:cNvSpPr/>
              <p:nvPr/>
            </p:nvSpPr>
            <p:spPr bwMode="auto">
              <a:xfrm>
                <a:off x="1569709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73" name="椭圆 372"/>
              <p:cNvSpPr/>
              <p:nvPr/>
            </p:nvSpPr>
            <p:spPr bwMode="auto">
              <a:xfrm>
                <a:off x="1637880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74" name="椭圆 373"/>
              <p:cNvSpPr/>
              <p:nvPr/>
            </p:nvSpPr>
            <p:spPr bwMode="auto">
              <a:xfrm>
                <a:off x="1500877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75" name="椭圆 374"/>
              <p:cNvSpPr/>
              <p:nvPr/>
            </p:nvSpPr>
            <p:spPr bwMode="auto">
              <a:xfrm>
                <a:off x="1432707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76" name="椭圆 375"/>
              <p:cNvSpPr/>
              <p:nvPr/>
            </p:nvSpPr>
            <p:spPr bwMode="auto">
              <a:xfrm>
                <a:off x="1364536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77" name="椭圆 376"/>
              <p:cNvSpPr/>
              <p:nvPr/>
            </p:nvSpPr>
            <p:spPr bwMode="auto">
              <a:xfrm>
                <a:off x="1296365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78" name="椭圆 377"/>
              <p:cNvSpPr/>
              <p:nvPr/>
            </p:nvSpPr>
            <p:spPr bwMode="auto">
              <a:xfrm>
                <a:off x="1160023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79" name="椭圆 378"/>
              <p:cNvSpPr/>
              <p:nvPr/>
            </p:nvSpPr>
            <p:spPr bwMode="auto">
              <a:xfrm>
                <a:off x="1228194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80" name="椭圆 379"/>
              <p:cNvSpPr/>
              <p:nvPr/>
            </p:nvSpPr>
            <p:spPr bwMode="auto">
              <a:xfrm>
                <a:off x="1097669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81" name="椭圆 380"/>
              <p:cNvSpPr/>
              <p:nvPr/>
            </p:nvSpPr>
            <p:spPr bwMode="auto">
              <a:xfrm>
                <a:off x="1029499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82" name="椭圆 381"/>
              <p:cNvSpPr/>
              <p:nvPr/>
            </p:nvSpPr>
            <p:spPr bwMode="auto">
              <a:xfrm>
                <a:off x="961328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83" name="椭圆 382"/>
              <p:cNvSpPr/>
              <p:nvPr/>
            </p:nvSpPr>
            <p:spPr bwMode="auto">
              <a:xfrm>
                <a:off x="893157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84" name="椭圆 383"/>
              <p:cNvSpPr/>
              <p:nvPr/>
            </p:nvSpPr>
            <p:spPr bwMode="auto">
              <a:xfrm>
                <a:off x="756815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85" name="椭圆 384"/>
              <p:cNvSpPr/>
              <p:nvPr/>
            </p:nvSpPr>
            <p:spPr bwMode="auto">
              <a:xfrm>
                <a:off x="824986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86" name="椭圆 385"/>
              <p:cNvSpPr/>
              <p:nvPr/>
            </p:nvSpPr>
            <p:spPr bwMode="auto">
              <a:xfrm>
                <a:off x="689087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87" name="椭圆 386"/>
              <p:cNvSpPr/>
              <p:nvPr/>
            </p:nvSpPr>
            <p:spPr bwMode="auto">
              <a:xfrm>
                <a:off x="627046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388" name="椭圆 387"/>
              <p:cNvSpPr/>
              <p:nvPr/>
            </p:nvSpPr>
            <p:spPr bwMode="auto">
              <a:xfrm>
                <a:off x="561784" y="557147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Detector concept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19" y="1550783"/>
            <a:ext cx="3250322" cy="3762821"/>
          </a:xfrm>
          <a:prstGeom prst="rect">
            <a:avLst/>
          </a:prstGeom>
        </p:spPr>
      </p:pic>
      <p:sp>
        <p:nvSpPr>
          <p:cNvPr id="6" name="内容占位符 5"/>
          <p:cNvSpPr txBox="1">
            <a:spLocks noGrp="1"/>
          </p:cNvSpPr>
          <p:nvPr>
            <p:ph idx="1"/>
          </p:nvPr>
        </p:nvSpPr>
        <p:spPr>
          <a:xfrm>
            <a:off x="1490737" y="5835576"/>
            <a:ext cx="6135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altLang="zh-CN" sz="3600" dirty="0" smtClean="0"/>
              <a:t>cylinder                      sphere</a:t>
            </a:r>
            <a:endParaRPr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4" y="1444323"/>
            <a:ext cx="3223510" cy="40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Major detector components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35192" y="3817984"/>
            <a:ext cx="2441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SS framework</a:t>
            </a:r>
            <a:endParaRPr lang="zh-CN" altLang="en-US" sz="2800" dirty="0">
              <a:solidFill>
                <a:schemeClr val="tx1"/>
              </a:solidFill>
              <a:latin typeface="Segoe UI Symbol" panose="020B0502040204020203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3646" y="2614684"/>
            <a:ext cx="2264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Acrylic vessel</a:t>
            </a:r>
            <a:endParaRPr lang="zh-CN" altLang="en-US" sz="2800" dirty="0">
              <a:solidFill>
                <a:schemeClr val="tx1"/>
              </a:solidFill>
              <a:latin typeface="Segoe UI Symbol" panose="020B0502040204020203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08641" y="3416884"/>
            <a:ext cx="894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PMT</a:t>
            </a:r>
            <a:endParaRPr lang="zh-CN" altLang="en-US" sz="2800" dirty="0">
              <a:solidFill>
                <a:schemeClr val="tx1"/>
              </a:solidFill>
              <a:latin typeface="Segoe UI Symbol" panose="020B0502040204020203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04309" y="4219084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Black shield</a:t>
            </a:r>
            <a:endParaRPr lang="zh-CN" altLang="en-US" sz="2800" dirty="0">
              <a:solidFill>
                <a:schemeClr val="tx1"/>
              </a:solidFill>
              <a:latin typeface="Segoe UI Symbol" panose="020B0502040204020203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75317" y="4620184"/>
            <a:ext cx="1761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Veto PMT</a:t>
            </a:r>
            <a:endParaRPr lang="zh-CN" altLang="en-US" sz="2800" dirty="0">
              <a:solidFill>
                <a:schemeClr val="tx1"/>
              </a:solidFill>
              <a:latin typeface="Segoe UI Symbol" panose="020B0502040204020203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0710" y="5021284"/>
            <a:ext cx="2170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Water buffer</a:t>
            </a:r>
            <a:endParaRPr lang="zh-CN" altLang="en-US" sz="2800" dirty="0">
              <a:solidFill>
                <a:schemeClr val="tx1"/>
              </a:solidFill>
              <a:latin typeface="Segoe UI Symbol" panose="020B0502040204020203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56237" y="5823481"/>
            <a:ext cx="1599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SS vessel</a:t>
            </a:r>
            <a:endParaRPr lang="zh-CN" altLang="en-US" sz="2800" dirty="0">
              <a:solidFill>
                <a:schemeClr val="tx1"/>
              </a:solidFill>
              <a:latin typeface="Segoe UI Symbol" panose="020B0502040204020203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4604" y="5422384"/>
            <a:ext cx="2522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Tyvek</a:t>
            </a:r>
            <a:r>
              <a:rPr lang="en-US" altLang="zh-CN" sz="28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reflector</a:t>
            </a:r>
            <a:endParaRPr lang="zh-CN" altLang="en-US" sz="2800" dirty="0">
              <a:solidFill>
                <a:schemeClr val="tx1"/>
              </a:solidFill>
              <a:latin typeface="Segoe UI Symbol" panose="020B0502040204020203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3348" y="2213584"/>
            <a:ext cx="2565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Target material</a:t>
            </a:r>
            <a:endParaRPr lang="zh-CN" altLang="en-US" sz="2800" dirty="0">
              <a:solidFill>
                <a:schemeClr val="tx1"/>
              </a:solidFill>
              <a:latin typeface="Segoe UI Symbol" panose="020B0502040204020203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70710" y="3015784"/>
            <a:ext cx="2170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Water buffer</a:t>
            </a:r>
            <a:endParaRPr lang="zh-CN" altLang="en-US" sz="2800" dirty="0">
              <a:solidFill>
                <a:schemeClr val="tx1"/>
              </a:solidFill>
              <a:latin typeface="Segoe UI Symbol" panose="020B0502040204020203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345282" y="2136066"/>
            <a:ext cx="3960440" cy="4320480"/>
            <a:chOff x="300050" y="1426728"/>
            <a:chExt cx="3960440" cy="4320480"/>
          </a:xfrm>
        </p:grpSpPr>
        <p:sp>
          <p:nvSpPr>
            <p:cNvPr id="20" name="矩形 19"/>
            <p:cNvSpPr/>
            <p:nvPr/>
          </p:nvSpPr>
          <p:spPr bwMode="auto">
            <a:xfrm>
              <a:off x="300050" y="1426728"/>
              <a:ext cx="3960440" cy="4320480"/>
            </a:xfrm>
            <a:prstGeom prst="rect">
              <a:avLst/>
            </a:prstGeom>
            <a:solidFill>
              <a:srgbClr val="3366FF"/>
            </a:solidFill>
            <a:ln w="19050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31998" y="1505156"/>
              <a:ext cx="45719" cy="1224137"/>
              <a:chOff x="350859" y="1324947"/>
              <a:chExt cx="72008" cy="4146822"/>
            </a:xfr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5" name="椭圆 244"/>
              <p:cNvSpPr/>
              <p:nvPr/>
            </p:nvSpPr>
            <p:spPr bwMode="auto">
              <a:xfrm>
                <a:off x="350859" y="132494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46" name="椭圆 245"/>
              <p:cNvSpPr/>
              <p:nvPr/>
            </p:nvSpPr>
            <p:spPr bwMode="auto">
              <a:xfrm>
                <a:off x="350859" y="15489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47" name="椭圆 246"/>
              <p:cNvSpPr/>
              <p:nvPr/>
            </p:nvSpPr>
            <p:spPr bwMode="auto">
              <a:xfrm>
                <a:off x="350859" y="178360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48" name="椭圆 247"/>
              <p:cNvSpPr/>
              <p:nvPr/>
            </p:nvSpPr>
            <p:spPr bwMode="auto">
              <a:xfrm>
                <a:off x="350859" y="2019868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49" name="椭圆 248"/>
              <p:cNvSpPr/>
              <p:nvPr/>
            </p:nvSpPr>
            <p:spPr bwMode="auto">
              <a:xfrm>
                <a:off x="350859" y="225612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50" name="椭圆 249"/>
              <p:cNvSpPr/>
              <p:nvPr/>
            </p:nvSpPr>
            <p:spPr bwMode="auto">
              <a:xfrm>
                <a:off x="350859" y="249247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51" name="椭圆 250"/>
              <p:cNvSpPr/>
              <p:nvPr/>
            </p:nvSpPr>
            <p:spPr bwMode="auto">
              <a:xfrm>
                <a:off x="350859" y="271647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52" name="椭圆 251"/>
              <p:cNvSpPr/>
              <p:nvPr/>
            </p:nvSpPr>
            <p:spPr bwMode="auto">
              <a:xfrm>
                <a:off x="350859" y="295113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53" name="椭圆 252"/>
              <p:cNvSpPr/>
              <p:nvPr/>
            </p:nvSpPr>
            <p:spPr bwMode="auto">
              <a:xfrm>
                <a:off x="350859" y="318739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54" name="椭圆 253"/>
              <p:cNvSpPr/>
              <p:nvPr/>
            </p:nvSpPr>
            <p:spPr bwMode="auto">
              <a:xfrm>
                <a:off x="350859" y="34236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55" name="椭圆 254"/>
              <p:cNvSpPr/>
              <p:nvPr/>
            </p:nvSpPr>
            <p:spPr bwMode="auto">
              <a:xfrm>
                <a:off x="350859" y="366960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56" name="椭圆 255"/>
              <p:cNvSpPr/>
              <p:nvPr/>
            </p:nvSpPr>
            <p:spPr bwMode="auto">
              <a:xfrm>
                <a:off x="350859" y="3893610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57" name="椭圆 256"/>
              <p:cNvSpPr/>
              <p:nvPr/>
            </p:nvSpPr>
            <p:spPr bwMode="auto">
              <a:xfrm>
                <a:off x="350859" y="412826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58" name="椭圆 257"/>
              <p:cNvSpPr/>
              <p:nvPr/>
            </p:nvSpPr>
            <p:spPr bwMode="auto">
              <a:xfrm>
                <a:off x="350859" y="436452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59" name="椭圆 258"/>
              <p:cNvSpPr/>
              <p:nvPr/>
            </p:nvSpPr>
            <p:spPr bwMode="auto">
              <a:xfrm>
                <a:off x="350859" y="4600785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60" name="椭圆 259"/>
              <p:cNvSpPr/>
              <p:nvPr/>
            </p:nvSpPr>
            <p:spPr bwMode="auto">
              <a:xfrm>
                <a:off x="350859" y="485854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61" name="椭圆 260"/>
              <p:cNvSpPr/>
              <p:nvPr/>
            </p:nvSpPr>
            <p:spPr bwMode="auto">
              <a:xfrm>
                <a:off x="350859" y="508255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62" name="椭圆 261"/>
              <p:cNvSpPr/>
              <p:nvPr/>
            </p:nvSpPr>
            <p:spPr bwMode="auto">
              <a:xfrm>
                <a:off x="350859" y="531720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33874" y="2759432"/>
              <a:ext cx="45719" cy="1224137"/>
              <a:chOff x="350859" y="1324947"/>
              <a:chExt cx="72008" cy="4146822"/>
            </a:xfr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7" name="椭圆 226"/>
              <p:cNvSpPr/>
              <p:nvPr/>
            </p:nvSpPr>
            <p:spPr bwMode="auto">
              <a:xfrm>
                <a:off x="350859" y="132494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28" name="椭圆 227"/>
              <p:cNvSpPr/>
              <p:nvPr/>
            </p:nvSpPr>
            <p:spPr bwMode="auto">
              <a:xfrm>
                <a:off x="350859" y="15489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29" name="椭圆 228"/>
              <p:cNvSpPr/>
              <p:nvPr/>
            </p:nvSpPr>
            <p:spPr bwMode="auto">
              <a:xfrm>
                <a:off x="350859" y="178360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30" name="椭圆 229"/>
              <p:cNvSpPr/>
              <p:nvPr/>
            </p:nvSpPr>
            <p:spPr bwMode="auto">
              <a:xfrm>
                <a:off x="350859" y="2019868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31" name="椭圆 230"/>
              <p:cNvSpPr/>
              <p:nvPr/>
            </p:nvSpPr>
            <p:spPr bwMode="auto">
              <a:xfrm>
                <a:off x="350859" y="225612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32" name="椭圆 231"/>
              <p:cNvSpPr/>
              <p:nvPr/>
            </p:nvSpPr>
            <p:spPr bwMode="auto">
              <a:xfrm>
                <a:off x="350859" y="249247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33" name="椭圆 232"/>
              <p:cNvSpPr/>
              <p:nvPr/>
            </p:nvSpPr>
            <p:spPr bwMode="auto">
              <a:xfrm>
                <a:off x="350859" y="271647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34" name="椭圆 233"/>
              <p:cNvSpPr/>
              <p:nvPr/>
            </p:nvSpPr>
            <p:spPr bwMode="auto">
              <a:xfrm>
                <a:off x="350859" y="295113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35" name="椭圆 234"/>
              <p:cNvSpPr/>
              <p:nvPr/>
            </p:nvSpPr>
            <p:spPr bwMode="auto">
              <a:xfrm>
                <a:off x="350859" y="318739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36" name="椭圆 235"/>
              <p:cNvSpPr/>
              <p:nvPr/>
            </p:nvSpPr>
            <p:spPr bwMode="auto">
              <a:xfrm>
                <a:off x="350859" y="34236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37" name="椭圆 236"/>
              <p:cNvSpPr/>
              <p:nvPr/>
            </p:nvSpPr>
            <p:spPr bwMode="auto">
              <a:xfrm>
                <a:off x="350859" y="366960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38" name="椭圆 237"/>
              <p:cNvSpPr/>
              <p:nvPr/>
            </p:nvSpPr>
            <p:spPr bwMode="auto">
              <a:xfrm>
                <a:off x="350859" y="3893610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39" name="椭圆 238"/>
              <p:cNvSpPr/>
              <p:nvPr/>
            </p:nvSpPr>
            <p:spPr bwMode="auto">
              <a:xfrm>
                <a:off x="350859" y="412826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40" name="椭圆 239"/>
              <p:cNvSpPr/>
              <p:nvPr/>
            </p:nvSpPr>
            <p:spPr bwMode="auto">
              <a:xfrm>
                <a:off x="350859" y="436452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41" name="椭圆 240"/>
              <p:cNvSpPr/>
              <p:nvPr/>
            </p:nvSpPr>
            <p:spPr bwMode="auto">
              <a:xfrm>
                <a:off x="350859" y="4600785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42" name="椭圆 241"/>
              <p:cNvSpPr/>
              <p:nvPr/>
            </p:nvSpPr>
            <p:spPr bwMode="auto">
              <a:xfrm>
                <a:off x="350859" y="485854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43" name="椭圆 242"/>
              <p:cNvSpPr/>
              <p:nvPr/>
            </p:nvSpPr>
            <p:spPr bwMode="auto">
              <a:xfrm>
                <a:off x="350859" y="508255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44" name="椭圆 243"/>
              <p:cNvSpPr/>
              <p:nvPr/>
            </p:nvSpPr>
            <p:spPr bwMode="auto">
              <a:xfrm>
                <a:off x="350859" y="531720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874" y="4003486"/>
              <a:ext cx="45719" cy="1224137"/>
              <a:chOff x="350859" y="1324947"/>
              <a:chExt cx="72008" cy="4146822"/>
            </a:xfr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9" name="椭圆 208"/>
              <p:cNvSpPr/>
              <p:nvPr/>
            </p:nvSpPr>
            <p:spPr bwMode="auto">
              <a:xfrm>
                <a:off x="350859" y="132494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10" name="椭圆 209"/>
              <p:cNvSpPr/>
              <p:nvPr/>
            </p:nvSpPr>
            <p:spPr bwMode="auto">
              <a:xfrm>
                <a:off x="350859" y="15489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11" name="椭圆 210"/>
              <p:cNvSpPr/>
              <p:nvPr/>
            </p:nvSpPr>
            <p:spPr bwMode="auto">
              <a:xfrm>
                <a:off x="350859" y="178360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12" name="椭圆 211"/>
              <p:cNvSpPr/>
              <p:nvPr/>
            </p:nvSpPr>
            <p:spPr bwMode="auto">
              <a:xfrm>
                <a:off x="350859" y="2019868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13" name="椭圆 212"/>
              <p:cNvSpPr/>
              <p:nvPr/>
            </p:nvSpPr>
            <p:spPr bwMode="auto">
              <a:xfrm>
                <a:off x="350859" y="225612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14" name="椭圆 213"/>
              <p:cNvSpPr/>
              <p:nvPr/>
            </p:nvSpPr>
            <p:spPr bwMode="auto">
              <a:xfrm>
                <a:off x="350859" y="249247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15" name="椭圆 214"/>
              <p:cNvSpPr/>
              <p:nvPr/>
            </p:nvSpPr>
            <p:spPr bwMode="auto">
              <a:xfrm>
                <a:off x="350859" y="271647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16" name="椭圆 215"/>
              <p:cNvSpPr/>
              <p:nvPr/>
            </p:nvSpPr>
            <p:spPr bwMode="auto">
              <a:xfrm>
                <a:off x="350859" y="295113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17" name="椭圆 216"/>
              <p:cNvSpPr/>
              <p:nvPr/>
            </p:nvSpPr>
            <p:spPr bwMode="auto">
              <a:xfrm>
                <a:off x="350859" y="318739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18" name="椭圆 217"/>
              <p:cNvSpPr/>
              <p:nvPr/>
            </p:nvSpPr>
            <p:spPr bwMode="auto">
              <a:xfrm>
                <a:off x="350859" y="34236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19" name="椭圆 218"/>
              <p:cNvSpPr/>
              <p:nvPr/>
            </p:nvSpPr>
            <p:spPr bwMode="auto">
              <a:xfrm>
                <a:off x="350859" y="366960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20" name="椭圆 219"/>
              <p:cNvSpPr/>
              <p:nvPr/>
            </p:nvSpPr>
            <p:spPr bwMode="auto">
              <a:xfrm>
                <a:off x="350859" y="3893610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21" name="椭圆 220"/>
              <p:cNvSpPr/>
              <p:nvPr/>
            </p:nvSpPr>
            <p:spPr bwMode="auto">
              <a:xfrm>
                <a:off x="350859" y="412826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22" name="椭圆 221"/>
              <p:cNvSpPr/>
              <p:nvPr/>
            </p:nvSpPr>
            <p:spPr bwMode="auto">
              <a:xfrm>
                <a:off x="350859" y="436452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23" name="椭圆 222"/>
              <p:cNvSpPr/>
              <p:nvPr/>
            </p:nvSpPr>
            <p:spPr bwMode="auto">
              <a:xfrm>
                <a:off x="350859" y="4600785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24" name="椭圆 223"/>
              <p:cNvSpPr/>
              <p:nvPr/>
            </p:nvSpPr>
            <p:spPr bwMode="auto">
              <a:xfrm>
                <a:off x="350859" y="485854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25" name="椭圆 224"/>
              <p:cNvSpPr/>
              <p:nvPr/>
            </p:nvSpPr>
            <p:spPr bwMode="auto">
              <a:xfrm>
                <a:off x="350859" y="508255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26" name="椭圆 225"/>
              <p:cNvSpPr/>
              <p:nvPr/>
            </p:nvSpPr>
            <p:spPr bwMode="auto">
              <a:xfrm>
                <a:off x="350859" y="531720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185514" y="1505156"/>
              <a:ext cx="45719" cy="1224137"/>
              <a:chOff x="350859" y="1324947"/>
              <a:chExt cx="72008" cy="4146822"/>
            </a:xfr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1" name="椭圆 190"/>
              <p:cNvSpPr/>
              <p:nvPr/>
            </p:nvSpPr>
            <p:spPr bwMode="auto">
              <a:xfrm>
                <a:off x="350859" y="132494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92" name="椭圆 191"/>
              <p:cNvSpPr/>
              <p:nvPr/>
            </p:nvSpPr>
            <p:spPr bwMode="auto">
              <a:xfrm>
                <a:off x="350859" y="15489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93" name="椭圆 192"/>
              <p:cNvSpPr/>
              <p:nvPr/>
            </p:nvSpPr>
            <p:spPr bwMode="auto">
              <a:xfrm>
                <a:off x="350859" y="178360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94" name="椭圆 193"/>
              <p:cNvSpPr/>
              <p:nvPr/>
            </p:nvSpPr>
            <p:spPr bwMode="auto">
              <a:xfrm>
                <a:off x="350859" y="2019868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95" name="椭圆 194"/>
              <p:cNvSpPr/>
              <p:nvPr/>
            </p:nvSpPr>
            <p:spPr bwMode="auto">
              <a:xfrm>
                <a:off x="350859" y="225612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96" name="椭圆 195"/>
              <p:cNvSpPr/>
              <p:nvPr/>
            </p:nvSpPr>
            <p:spPr bwMode="auto">
              <a:xfrm>
                <a:off x="350859" y="249247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97" name="椭圆 196"/>
              <p:cNvSpPr/>
              <p:nvPr/>
            </p:nvSpPr>
            <p:spPr bwMode="auto">
              <a:xfrm>
                <a:off x="350859" y="271647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98" name="椭圆 197"/>
              <p:cNvSpPr/>
              <p:nvPr/>
            </p:nvSpPr>
            <p:spPr bwMode="auto">
              <a:xfrm>
                <a:off x="350859" y="295113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99" name="椭圆 198"/>
              <p:cNvSpPr/>
              <p:nvPr/>
            </p:nvSpPr>
            <p:spPr bwMode="auto">
              <a:xfrm>
                <a:off x="350859" y="318739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00" name="椭圆 199"/>
              <p:cNvSpPr/>
              <p:nvPr/>
            </p:nvSpPr>
            <p:spPr bwMode="auto">
              <a:xfrm>
                <a:off x="350859" y="34236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01" name="椭圆 200"/>
              <p:cNvSpPr/>
              <p:nvPr/>
            </p:nvSpPr>
            <p:spPr bwMode="auto">
              <a:xfrm>
                <a:off x="350859" y="366960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02" name="椭圆 201"/>
              <p:cNvSpPr/>
              <p:nvPr/>
            </p:nvSpPr>
            <p:spPr bwMode="auto">
              <a:xfrm>
                <a:off x="350859" y="3893610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03" name="椭圆 202"/>
              <p:cNvSpPr/>
              <p:nvPr/>
            </p:nvSpPr>
            <p:spPr bwMode="auto">
              <a:xfrm>
                <a:off x="350859" y="412826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04" name="椭圆 203"/>
              <p:cNvSpPr/>
              <p:nvPr/>
            </p:nvSpPr>
            <p:spPr bwMode="auto">
              <a:xfrm>
                <a:off x="350859" y="436452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05" name="椭圆 204"/>
              <p:cNvSpPr/>
              <p:nvPr/>
            </p:nvSpPr>
            <p:spPr bwMode="auto">
              <a:xfrm>
                <a:off x="350859" y="4600785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06" name="椭圆 205"/>
              <p:cNvSpPr/>
              <p:nvPr/>
            </p:nvSpPr>
            <p:spPr bwMode="auto">
              <a:xfrm>
                <a:off x="350859" y="485854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07" name="椭圆 206"/>
              <p:cNvSpPr/>
              <p:nvPr/>
            </p:nvSpPr>
            <p:spPr bwMode="auto">
              <a:xfrm>
                <a:off x="350859" y="508255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208" name="椭圆 207"/>
              <p:cNvSpPr/>
              <p:nvPr/>
            </p:nvSpPr>
            <p:spPr bwMode="auto">
              <a:xfrm>
                <a:off x="350859" y="531720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4187390" y="2759432"/>
              <a:ext cx="45719" cy="1224137"/>
              <a:chOff x="350859" y="1324947"/>
              <a:chExt cx="72008" cy="4146822"/>
            </a:xfr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3" name="椭圆 172"/>
              <p:cNvSpPr/>
              <p:nvPr/>
            </p:nvSpPr>
            <p:spPr bwMode="auto">
              <a:xfrm>
                <a:off x="350859" y="132494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74" name="椭圆 173"/>
              <p:cNvSpPr/>
              <p:nvPr/>
            </p:nvSpPr>
            <p:spPr bwMode="auto">
              <a:xfrm>
                <a:off x="350859" y="15489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75" name="椭圆 174"/>
              <p:cNvSpPr/>
              <p:nvPr/>
            </p:nvSpPr>
            <p:spPr bwMode="auto">
              <a:xfrm>
                <a:off x="350859" y="178360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 bwMode="auto">
              <a:xfrm>
                <a:off x="350859" y="2019868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77" name="椭圆 176"/>
              <p:cNvSpPr/>
              <p:nvPr/>
            </p:nvSpPr>
            <p:spPr bwMode="auto">
              <a:xfrm>
                <a:off x="350859" y="225612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 bwMode="auto">
              <a:xfrm>
                <a:off x="350859" y="249247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79" name="椭圆 178"/>
              <p:cNvSpPr/>
              <p:nvPr/>
            </p:nvSpPr>
            <p:spPr bwMode="auto">
              <a:xfrm>
                <a:off x="350859" y="271647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80" name="椭圆 179"/>
              <p:cNvSpPr/>
              <p:nvPr/>
            </p:nvSpPr>
            <p:spPr bwMode="auto">
              <a:xfrm>
                <a:off x="350859" y="295113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81" name="椭圆 180"/>
              <p:cNvSpPr/>
              <p:nvPr/>
            </p:nvSpPr>
            <p:spPr bwMode="auto">
              <a:xfrm>
                <a:off x="350859" y="318739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82" name="椭圆 181"/>
              <p:cNvSpPr/>
              <p:nvPr/>
            </p:nvSpPr>
            <p:spPr bwMode="auto">
              <a:xfrm>
                <a:off x="350859" y="34236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83" name="椭圆 182"/>
              <p:cNvSpPr/>
              <p:nvPr/>
            </p:nvSpPr>
            <p:spPr bwMode="auto">
              <a:xfrm>
                <a:off x="350859" y="366960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84" name="椭圆 183"/>
              <p:cNvSpPr/>
              <p:nvPr/>
            </p:nvSpPr>
            <p:spPr bwMode="auto">
              <a:xfrm>
                <a:off x="350859" y="3893610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85" name="椭圆 184"/>
              <p:cNvSpPr/>
              <p:nvPr/>
            </p:nvSpPr>
            <p:spPr bwMode="auto">
              <a:xfrm>
                <a:off x="350859" y="412826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86" name="椭圆 185"/>
              <p:cNvSpPr/>
              <p:nvPr/>
            </p:nvSpPr>
            <p:spPr bwMode="auto">
              <a:xfrm>
                <a:off x="350859" y="436452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87" name="椭圆 186"/>
              <p:cNvSpPr/>
              <p:nvPr/>
            </p:nvSpPr>
            <p:spPr bwMode="auto">
              <a:xfrm>
                <a:off x="350859" y="4600785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88" name="椭圆 187"/>
              <p:cNvSpPr/>
              <p:nvPr/>
            </p:nvSpPr>
            <p:spPr bwMode="auto">
              <a:xfrm>
                <a:off x="350859" y="485854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89" name="椭圆 188"/>
              <p:cNvSpPr/>
              <p:nvPr/>
            </p:nvSpPr>
            <p:spPr bwMode="auto">
              <a:xfrm>
                <a:off x="350859" y="508255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90" name="椭圆 189"/>
              <p:cNvSpPr/>
              <p:nvPr/>
            </p:nvSpPr>
            <p:spPr bwMode="auto">
              <a:xfrm>
                <a:off x="350859" y="531720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187390" y="4003486"/>
              <a:ext cx="45719" cy="1224137"/>
              <a:chOff x="350859" y="1324947"/>
              <a:chExt cx="72008" cy="4146822"/>
            </a:xfr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5" name="椭圆 154"/>
              <p:cNvSpPr/>
              <p:nvPr/>
            </p:nvSpPr>
            <p:spPr bwMode="auto">
              <a:xfrm>
                <a:off x="350859" y="132494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 bwMode="auto">
              <a:xfrm>
                <a:off x="350859" y="15489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 bwMode="auto">
              <a:xfrm>
                <a:off x="350859" y="1783607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58" name="椭圆 157"/>
              <p:cNvSpPr/>
              <p:nvPr/>
            </p:nvSpPr>
            <p:spPr bwMode="auto">
              <a:xfrm>
                <a:off x="350859" y="2019868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59" name="椭圆 158"/>
              <p:cNvSpPr/>
              <p:nvPr/>
            </p:nvSpPr>
            <p:spPr bwMode="auto">
              <a:xfrm>
                <a:off x="350859" y="225612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 bwMode="auto">
              <a:xfrm>
                <a:off x="350859" y="249247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61" name="椭圆 160"/>
              <p:cNvSpPr/>
              <p:nvPr/>
            </p:nvSpPr>
            <p:spPr bwMode="auto">
              <a:xfrm>
                <a:off x="350859" y="2716479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62" name="椭圆 161"/>
              <p:cNvSpPr/>
              <p:nvPr/>
            </p:nvSpPr>
            <p:spPr bwMode="auto">
              <a:xfrm>
                <a:off x="350859" y="2951132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63" name="椭圆 162"/>
              <p:cNvSpPr/>
              <p:nvPr/>
            </p:nvSpPr>
            <p:spPr bwMode="auto">
              <a:xfrm>
                <a:off x="350859" y="318739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 bwMode="auto">
              <a:xfrm>
                <a:off x="350859" y="342365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65" name="椭圆 164"/>
              <p:cNvSpPr/>
              <p:nvPr/>
            </p:nvSpPr>
            <p:spPr bwMode="auto">
              <a:xfrm>
                <a:off x="350859" y="366960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66" name="椭圆 165"/>
              <p:cNvSpPr/>
              <p:nvPr/>
            </p:nvSpPr>
            <p:spPr bwMode="auto">
              <a:xfrm>
                <a:off x="350859" y="3893610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67" name="椭圆 166"/>
              <p:cNvSpPr/>
              <p:nvPr/>
            </p:nvSpPr>
            <p:spPr bwMode="auto">
              <a:xfrm>
                <a:off x="350859" y="412826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68" name="椭圆 167"/>
              <p:cNvSpPr/>
              <p:nvPr/>
            </p:nvSpPr>
            <p:spPr bwMode="auto">
              <a:xfrm>
                <a:off x="350859" y="4364524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69" name="椭圆 168"/>
              <p:cNvSpPr/>
              <p:nvPr/>
            </p:nvSpPr>
            <p:spPr bwMode="auto">
              <a:xfrm>
                <a:off x="350859" y="4600785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70" name="椭圆 169"/>
              <p:cNvSpPr/>
              <p:nvPr/>
            </p:nvSpPr>
            <p:spPr bwMode="auto">
              <a:xfrm>
                <a:off x="350859" y="485854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71" name="椭圆 170"/>
              <p:cNvSpPr/>
              <p:nvPr/>
            </p:nvSpPr>
            <p:spPr bwMode="auto">
              <a:xfrm>
                <a:off x="350859" y="5082553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72" name="椭圆 171"/>
              <p:cNvSpPr/>
              <p:nvPr/>
            </p:nvSpPr>
            <p:spPr bwMode="auto">
              <a:xfrm>
                <a:off x="350859" y="5317206"/>
                <a:ext cx="72008" cy="1545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 bwMode="auto">
            <a:xfrm>
              <a:off x="4185514" y="525367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29" name="椭圆 28"/>
            <p:cNvSpPr/>
            <p:nvPr/>
          </p:nvSpPr>
          <p:spPr bwMode="auto">
            <a:xfrm>
              <a:off x="4185514" y="531980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30" name="椭圆 29"/>
            <p:cNvSpPr/>
            <p:nvPr/>
          </p:nvSpPr>
          <p:spPr bwMode="auto">
            <a:xfrm>
              <a:off x="4185514" y="5389073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4185514" y="54588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32" name="椭圆 31"/>
            <p:cNvSpPr/>
            <p:nvPr/>
          </p:nvSpPr>
          <p:spPr bwMode="auto">
            <a:xfrm>
              <a:off x="4185514" y="5528561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4185514" y="5598329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4183201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4115031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36" name="椭圆 35"/>
            <p:cNvSpPr/>
            <p:nvPr/>
          </p:nvSpPr>
          <p:spPr bwMode="auto">
            <a:xfrm>
              <a:off x="4046860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3978689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3842347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39" name="椭圆 38"/>
            <p:cNvSpPr/>
            <p:nvPr/>
          </p:nvSpPr>
          <p:spPr bwMode="auto">
            <a:xfrm>
              <a:off x="3910518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331997" y="5614911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331998" y="5260382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31998" y="5330126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331998" y="5406216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4" name="椭圆 43"/>
            <p:cNvSpPr/>
            <p:nvPr/>
          </p:nvSpPr>
          <p:spPr bwMode="auto">
            <a:xfrm>
              <a:off x="331998" y="5472343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331998" y="5541612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3773515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3705345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3637174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49" name="椭圆 48"/>
            <p:cNvSpPr/>
            <p:nvPr/>
          </p:nvSpPr>
          <p:spPr bwMode="auto">
            <a:xfrm>
              <a:off x="3569003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3432661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 bwMode="auto">
            <a:xfrm>
              <a:off x="3500832" y="566736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2" name="椭圆 51"/>
            <p:cNvSpPr/>
            <p:nvPr/>
          </p:nvSpPr>
          <p:spPr bwMode="auto">
            <a:xfrm>
              <a:off x="3370307" y="567140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3302137" y="567140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3233966" y="567140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3165795" y="567140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6" name="椭圆 55"/>
            <p:cNvSpPr/>
            <p:nvPr/>
          </p:nvSpPr>
          <p:spPr bwMode="auto">
            <a:xfrm>
              <a:off x="3029453" y="567140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7" name="椭圆 56"/>
            <p:cNvSpPr/>
            <p:nvPr/>
          </p:nvSpPr>
          <p:spPr bwMode="auto">
            <a:xfrm>
              <a:off x="3097624" y="567140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8" name="椭圆 57"/>
            <p:cNvSpPr/>
            <p:nvPr/>
          </p:nvSpPr>
          <p:spPr bwMode="auto">
            <a:xfrm>
              <a:off x="2960717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59" name="椭圆 58"/>
            <p:cNvSpPr/>
            <p:nvPr/>
          </p:nvSpPr>
          <p:spPr bwMode="auto">
            <a:xfrm>
              <a:off x="2892547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 bwMode="auto">
            <a:xfrm>
              <a:off x="2824376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61" name="椭圆 60"/>
            <p:cNvSpPr/>
            <p:nvPr/>
          </p:nvSpPr>
          <p:spPr bwMode="auto">
            <a:xfrm>
              <a:off x="2756205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62" name="椭圆 61"/>
            <p:cNvSpPr/>
            <p:nvPr/>
          </p:nvSpPr>
          <p:spPr bwMode="auto">
            <a:xfrm>
              <a:off x="2619863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63" name="椭圆 62"/>
            <p:cNvSpPr/>
            <p:nvPr/>
          </p:nvSpPr>
          <p:spPr bwMode="auto">
            <a:xfrm>
              <a:off x="2688034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64" name="椭圆 63"/>
            <p:cNvSpPr/>
            <p:nvPr/>
          </p:nvSpPr>
          <p:spPr bwMode="auto">
            <a:xfrm>
              <a:off x="2551031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65" name="椭圆 64"/>
            <p:cNvSpPr/>
            <p:nvPr/>
          </p:nvSpPr>
          <p:spPr bwMode="auto">
            <a:xfrm>
              <a:off x="2482861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66" name="椭圆 65"/>
            <p:cNvSpPr/>
            <p:nvPr/>
          </p:nvSpPr>
          <p:spPr bwMode="auto">
            <a:xfrm>
              <a:off x="2414690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67" name="椭圆 66"/>
            <p:cNvSpPr/>
            <p:nvPr/>
          </p:nvSpPr>
          <p:spPr bwMode="auto">
            <a:xfrm>
              <a:off x="2346519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68" name="椭圆 67"/>
            <p:cNvSpPr/>
            <p:nvPr/>
          </p:nvSpPr>
          <p:spPr bwMode="auto">
            <a:xfrm>
              <a:off x="2210177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69" name="椭圆 68"/>
            <p:cNvSpPr/>
            <p:nvPr/>
          </p:nvSpPr>
          <p:spPr bwMode="auto">
            <a:xfrm>
              <a:off x="2278348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70" name="椭圆 69"/>
            <p:cNvSpPr/>
            <p:nvPr/>
          </p:nvSpPr>
          <p:spPr bwMode="auto">
            <a:xfrm>
              <a:off x="2147823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71" name="椭圆 70"/>
            <p:cNvSpPr/>
            <p:nvPr/>
          </p:nvSpPr>
          <p:spPr bwMode="auto">
            <a:xfrm>
              <a:off x="2079653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72" name="椭圆 71"/>
            <p:cNvSpPr/>
            <p:nvPr/>
          </p:nvSpPr>
          <p:spPr bwMode="auto">
            <a:xfrm>
              <a:off x="2011482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73" name="椭圆 72"/>
            <p:cNvSpPr/>
            <p:nvPr/>
          </p:nvSpPr>
          <p:spPr bwMode="auto">
            <a:xfrm>
              <a:off x="1943311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74" name="椭圆 73"/>
            <p:cNvSpPr/>
            <p:nvPr/>
          </p:nvSpPr>
          <p:spPr bwMode="auto">
            <a:xfrm>
              <a:off x="1806969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1875140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76" name="椭圆 75"/>
            <p:cNvSpPr/>
            <p:nvPr/>
          </p:nvSpPr>
          <p:spPr bwMode="auto">
            <a:xfrm>
              <a:off x="1740344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77" name="椭圆 76"/>
            <p:cNvSpPr/>
            <p:nvPr/>
          </p:nvSpPr>
          <p:spPr bwMode="auto">
            <a:xfrm>
              <a:off x="1672174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78" name="椭圆 77"/>
            <p:cNvSpPr/>
            <p:nvPr/>
          </p:nvSpPr>
          <p:spPr bwMode="auto">
            <a:xfrm>
              <a:off x="1604003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79" name="椭圆 78"/>
            <p:cNvSpPr/>
            <p:nvPr/>
          </p:nvSpPr>
          <p:spPr bwMode="auto">
            <a:xfrm>
              <a:off x="1535832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80" name="椭圆 79"/>
            <p:cNvSpPr/>
            <p:nvPr/>
          </p:nvSpPr>
          <p:spPr bwMode="auto">
            <a:xfrm>
              <a:off x="1399490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81" name="椭圆 80"/>
            <p:cNvSpPr/>
            <p:nvPr/>
          </p:nvSpPr>
          <p:spPr bwMode="auto">
            <a:xfrm>
              <a:off x="1467661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82" name="椭圆 81"/>
            <p:cNvSpPr/>
            <p:nvPr/>
          </p:nvSpPr>
          <p:spPr bwMode="auto">
            <a:xfrm>
              <a:off x="1330658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1262488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84" name="椭圆 83"/>
            <p:cNvSpPr/>
            <p:nvPr/>
          </p:nvSpPr>
          <p:spPr bwMode="auto">
            <a:xfrm>
              <a:off x="1194317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85" name="椭圆 84"/>
            <p:cNvSpPr/>
            <p:nvPr/>
          </p:nvSpPr>
          <p:spPr bwMode="auto">
            <a:xfrm>
              <a:off x="1126146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86" name="椭圆 85"/>
            <p:cNvSpPr/>
            <p:nvPr/>
          </p:nvSpPr>
          <p:spPr bwMode="auto">
            <a:xfrm>
              <a:off x="989804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87" name="椭圆 86"/>
            <p:cNvSpPr/>
            <p:nvPr/>
          </p:nvSpPr>
          <p:spPr bwMode="auto">
            <a:xfrm>
              <a:off x="1057975" y="5671717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88" name="椭圆 87"/>
            <p:cNvSpPr/>
            <p:nvPr/>
          </p:nvSpPr>
          <p:spPr bwMode="auto">
            <a:xfrm>
              <a:off x="927450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89" name="椭圆 88"/>
            <p:cNvSpPr/>
            <p:nvPr/>
          </p:nvSpPr>
          <p:spPr bwMode="auto">
            <a:xfrm>
              <a:off x="859280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90" name="椭圆 89"/>
            <p:cNvSpPr/>
            <p:nvPr/>
          </p:nvSpPr>
          <p:spPr bwMode="auto">
            <a:xfrm>
              <a:off x="791109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91" name="椭圆 90"/>
            <p:cNvSpPr/>
            <p:nvPr/>
          </p:nvSpPr>
          <p:spPr bwMode="auto">
            <a:xfrm>
              <a:off x="722938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92" name="椭圆 91"/>
            <p:cNvSpPr/>
            <p:nvPr/>
          </p:nvSpPr>
          <p:spPr bwMode="auto">
            <a:xfrm>
              <a:off x="586596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93" name="椭圆 92"/>
            <p:cNvSpPr/>
            <p:nvPr/>
          </p:nvSpPr>
          <p:spPr bwMode="auto">
            <a:xfrm>
              <a:off x="654767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94" name="椭圆 93"/>
            <p:cNvSpPr/>
            <p:nvPr/>
          </p:nvSpPr>
          <p:spPr bwMode="auto">
            <a:xfrm>
              <a:off x="518868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95" name="椭圆 94"/>
            <p:cNvSpPr/>
            <p:nvPr/>
          </p:nvSpPr>
          <p:spPr bwMode="auto">
            <a:xfrm>
              <a:off x="456827" y="5675764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sp>
          <p:nvSpPr>
            <p:cNvPr id="96" name="椭圆 95"/>
            <p:cNvSpPr/>
            <p:nvPr/>
          </p:nvSpPr>
          <p:spPr bwMode="auto">
            <a:xfrm>
              <a:off x="391565" y="5677380"/>
              <a:ext cx="45719" cy="4562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54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endParaRPr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368705" y="1442680"/>
              <a:ext cx="3837355" cy="55647"/>
              <a:chOff x="561784" y="5561459"/>
              <a:chExt cx="3837355" cy="55647"/>
            </a:xfrm>
          </p:grpSpPr>
          <p:sp>
            <p:nvSpPr>
              <p:cNvPr id="98" name="椭圆 97"/>
              <p:cNvSpPr/>
              <p:nvPr/>
            </p:nvSpPr>
            <p:spPr bwMode="auto">
              <a:xfrm>
                <a:off x="4353420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 bwMode="auto">
              <a:xfrm>
                <a:off x="4285250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 bwMode="auto">
              <a:xfrm>
                <a:off x="4217079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 bwMode="auto">
              <a:xfrm>
                <a:off x="4148908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 bwMode="auto">
              <a:xfrm>
                <a:off x="4012566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 bwMode="auto">
              <a:xfrm>
                <a:off x="4080737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04" name="椭圆 103"/>
              <p:cNvSpPr/>
              <p:nvPr/>
            </p:nvSpPr>
            <p:spPr bwMode="auto">
              <a:xfrm>
                <a:off x="3943734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05" name="椭圆 104"/>
              <p:cNvSpPr/>
              <p:nvPr/>
            </p:nvSpPr>
            <p:spPr bwMode="auto">
              <a:xfrm>
                <a:off x="3875564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06" name="椭圆 105"/>
              <p:cNvSpPr/>
              <p:nvPr/>
            </p:nvSpPr>
            <p:spPr bwMode="auto">
              <a:xfrm>
                <a:off x="3807393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07" name="椭圆 106"/>
              <p:cNvSpPr/>
              <p:nvPr/>
            </p:nvSpPr>
            <p:spPr bwMode="auto">
              <a:xfrm>
                <a:off x="3739222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 bwMode="auto">
              <a:xfrm>
                <a:off x="3602880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09" name="椭圆 108"/>
              <p:cNvSpPr/>
              <p:nvPr/>
            </p:nvSpPr>
            <p:spPr bwMode="auto">
              <a:xfrm>
                <a:off x="3671051" y="556145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 bwMode="auto">
              <a:xfrm>
                <a:off x="3540526" y="556550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 bwMode="auto">
              <a:xfrm>
                <a:off x="3472356" y="556550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12" name="椭圆 111"/>
              <p:cNvSpPr/>
              <p:nvPr/>
            </p:nvSpPr>
            <p:spPr bwMode="auto">
              <a:xfrm>
                <a:off x="3404185" y="556550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 bwMode="auto">
              <a:xfrm>
                <a:off x="3336014" y="556550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14" name="椭圆 113"/>
              <p:cNvSpPr/>
              <p:nvPr/>
            </p:nvSpPr>
            <p:spPr bwMode="auto">
              <a:xfrm>
                <a:off x="3199672" y="556550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15" name="椭圆 114"/>
              <p:cNvSpPr/>
              <p:nvPr/>
            </p:nvSpPr>
            <p:spPr bwMode="auto">
              <a:xfrm>
                <a:off x="3267843" y="556550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16" name="椭圆 115"/>
              <p:cNvSpPr/>
              <p:nvPr/>
            </p:nvSpPr>
            <p:spPr bwMode="auto">
              <a:xfrm>
                <a:off x="3130936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17" name="椭圆 116"/>
              <p:cNvSpPr/>
              <p:nvPr/>
            </p:nvSpPr>
            <p:spPr bwMode="auto">
              <a:xfrm>
                <a:off x="3062766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 bwMode="auto">
              <a:xfrm>
                <a:off x="2994595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 bwMode="auto">
              <a:xfrm>
                <a:off x="2926424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 bwMode="auto">
              <a:xfrm>
                <a:off x="2790082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 bwMode="auto">
              <a:xfrm>
                <a:off x="2858253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 bwMode="auto">
              <a:xfrm>
                <a:off x="2721250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 bwMode="auto">
              <a:xfrm>
                <a:off x="2653080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24" name="椭圆 123"/>
              <p:cNvSpPr/>
              <p:nvPr/>
            </p:nvSpPr>
            <p:spPr bwMode="auto">
              <a:xfrm>
                <a:off x="2584909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25" name="椭圆 124"/>
              <p:cNvSpPr/>
              <p:nvPr/>
            </p:nvSpPr>
            <p:spPr bwMode="auto">
              <a:xfrm>
                <a:off x="2516738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 bwMode="auto">
              <a:xfrm>
                <a:off x="2380396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 bwMode="auto">
              <a:xfrm>
                <a:off x="2448567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 bwMode="auto">
              <a:xfrm>
                <a:off x="2318042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29" name="椭圆 128"/>
              <p:cNvSpPr/>
              <p:nvPr/>
            </p:nvSpPr>
            <p:spPr bwMode="auto">
              <a:xfrm>
                <a:off x="2249872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 bwMode="auto">
              <a:xfrm>
                <a:off x="2181701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 bwMode="auto">
              <a:xfrm>
                <a:off x="2113530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 bwMode="auto">
              <a:xfrm>
                <a:off x="1977188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 bwMode="auto">
              <a:xfrm>
                <a:off x="2045359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34" name="椭圆 133"/>
              <p:cNvSpPr/>
              <p:nvPr/>
            </p:nvSpPr>
            <p:spPr bwMode="auto">
              <a:xfrm>
                <a:off x="1910563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35" name="椭圆 134"/>
              <p:cNvSpPr/>
              <p:nvPr/>
            </p:nvSpPr>
            <p:spPr bwMode="auto">
              <a:xfrm>
                <a:off x="1842393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 bwMode="auto">
              <a:xfrm>
                <a:off x="1774222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37" name="椭圆 136"/>
              <p:cNvSpPr/>
              <p:nvPr/>
            </p:nvSpPr>
            <p:spPr bwMode="auto">
              <a:xfrm>
                <a:off x="1706051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38" name="椭圆 137"/>
              <p:cNvSpPr/>
              <p:nvPr/>
            </p:nvSpPr>
            <p:spPr bwMode="auto">
              <a:xfrm>
                <a:off x="1569709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39" name="椭圆 138"/>
              <p:cNvSpPr/>
              <p:nvPr/>
            </p:nvSpPr>
            <p:spPr bwMode="auto">
              <a:xfrm>
                <a:off x="1637880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40" name="椭圆 139"/>
              <p:cNvSpPr/>
              <p:nvPr/>
            </p:nvSpPr>
            <p:spPr bwMode="auto">
              <a:xfrm>
                <a:off x="1500877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41" name="椭圆 140"/>
              <p:cNvSpPr/>
              <p:nvPr/>
            </p:nvSpPr>
            <p:spPr bwMode="auto">
              <a:xfrm>
                <a:off x="1432707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 bwMode="auto">
              <a:xfrm>
                <a:off x="1364536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43" name="椭圆 142"/>
              <p:cNvSpPr/>
              <p:nvPr/>
            </p:nvSpPr>
            <p:spPr bwMode="auto">
              <a:xfrm>
                <a:off x="1296365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 bwMode="auto">
              <a:xfrm>
                <a:off x="1160023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45" name="椭圆 144"/>
              <p:cNvSpPr/>
              <p:nvPr/>
            </p:nvSpPr>
            <p:spPr bwMode="auto">
              <a:xfrm>
                <a:off x="1228194" y="5565816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 bwMode="auto">
              <a:xfrm>
                <a:off x="1097669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 bwMode="auto">
              <a:xfrm>
                <a:off x="1029499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48" name="椭圆 147"/>
              <p:cNvSpPr/>
              <p:nvPr/>
            </p:nvSpPr>
            <p:spPr bwMode="auto">
              <a:xfrm>
                <a:off x="961328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49" name="椭圆 148"/>
              <p:cNvSpPr/>
              <p:nvPr/>
            </p:nvSpPr>
            <p:spPr bwMode="auto">
              <a:xfrm>
                <a:off x="893157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50" name="椭圆 149"/>
              <p:cNvSpPr/>
              <p:nvPr/>
            </p:nvSpPr>
            <p:spPr bwMode="auto">
              <a:xfrm>
                <a:off x="756815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51" name="椭圆 150"/>
              <p:cNvSpPr/>
              <p:nvPr/>
            </p:nvSpPr>
            <p:spPr bwMode="auto">
              <a:xfrm>
                <a:off x="824986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52" name="椭圆 151"/>
              <p:cNvSpPr/>
              <p:nvPr/>
            </p:nvSpPr>
            <p:spPr bwMode="auto">
              <a:xfrm>
                <a:off x="689087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53" name="椭圆 152"/>
              <p:cNvSpPr/>
              <p:nvPr/>
            </p:nvSpPr>
            <p:spPr bwMode="auto">
              <a:xfrm>
                <a:off x="627046" y="5569863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  <p:sp>
            <p:nvSpPr>
              <p:cNvPr id="154" name="椭圆 153"/>
              <p:cNvSpPr/>
              <p:nvPr/>
            </p:nvSpPr>
            <p:spPr bwMode="auto">
              <a:xfrm>
                <a:off x="561784" y="5571479"/>
                <a:ext cx="45719" cy="4562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54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华文新魏" pitchFamily="2" charset="-122"/>
                </a:endParaRPr>
              </a:p>
            </p:txBody>
          </p:sp>
        </p:grpSp>
      </p:grpSp>
      <p:pic>
        <p:nvPicPr>
          <p:cNvPr id="263" name="图片 26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51449"/>
            <a:ext cx="3223510" cy="4009732"/>
          </a:xfrm>
          <a:prstGeom prst="rect">
            <a:avLst/>
          </a:prstGeom>
        </p:spPr>
      </p:pic>
      <p:sp>
        <p:nvSpPr>
          <p:cNvPr id="279" name="文本框 278"/>
          <p:cNvSpPr txBox="1"/>
          <p:nvPr/>
        </p:nvSpPr>
        <p:spPr>
          <a:xfrm>
            <a:off x="2285124" y="1277957"/>
            <a:ext cx="3666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smtClean="0">
                <a:solidFill>
                  <a:srgbClr val="0070C0"/>
                </a:solidFill>
              </a:rPr>
              <a:t>From inner to outer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5888"/>
            <a:ext cx="7668344" cy="836612"/>
          </a:xfrm>
        </p:spPr>
        <p:txBody>
          <a:bodyPr/>
          <a:lstStyle/>
          <a:p>
            <a:r>
              <a:rPr lang="en-US" altLang="zh-CN" dirty="0" smtClean="0"/>
              <a:t>Target material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Assumptions</a:t>
            </a:r>
          </a:p>
          <a:p>
            <a:pPr lvl="1"/>
            <a:r>
              <a:rPr lang="en-US" altLang="zh-CN" dirty="0" smtClean="0"/>
              <a:t>PMT QE  :  20%   (</a:t>
            </a:r>
            <a:r>
              <a:rPr lang="en-US" altLang="zh-CN" sz="1800" dirty="0" smtClean="0"/>
              <a:t>35% for HQE PMT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Coverage:  50% ~ 80%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To reach 500~1000 PE/MeV resolution, light yield of target material </a:t>
            </a:r>
          </a:p>
          <a:p>
            <a:pPr marL="0" indent="0">
              <a:buNone/>
            </a:pPr>
            <a:r>
              <a:rPr lang="en-US" altLang="zh-CN" dirty="0" smtClean="0"/>
              <a:t>         </a:t>
            </a:r>
            <a:r>
              <a:rPr lang="en-US" altLang="zh-CN" dirty="0" smtClean="0">
                <a:solidFill>
                  <a:srgbClr val="336699"/>
                </a:solidFill>
              </a:rPr>
              <a:t>2000~10000 photons/MeV</a:t>
            </a:r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49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5888"/>
            <a:ext cx="7596336" cy="836612"/>
          </a:xfrm>
        </p:spPr>
        <p:txBody>
          <a:bodyPr/>
          <a:lstStyle/>
          <a:p>
            <a:r>
              <a:rPr lang="en-US" altLang="zh-CN" dirty="0"/>
              <a:t>Target material : Water/LS/</a:t>
            </a:r>
            <a:r>
              <a:rPr lang="en-US" altLang="zh-CN" dirty="0" err="1"/>
              <a:t>WbLS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271441" cy="51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 bwMode="auto">
          <a:xfrm>
            <a:off x="5220072" y="3573016"/>
            <a:ext cx="1440160" cy="2304256"/>
          </a:xfrm>
          <a:prstGeom prst="roundRect">
            <a:avLst/>
          </a:prstGeom>
          <a:solidFill>
            <a:srgbClr val="FFCC99">
              <a:alpha val="5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华文新魏" pitchFamily="2" charset="-122"/>
              </a:rPr>
              <a:t>Target range</a:t>
            </a:r>
          </a:p>
        </p:txBody>
      </p:sp>
      <p:sp>
        <p:nvSpPr>
          <p:cNvPr id="3" name="矩形 2"/>
          <p:cNvSpPr/>
          <p:nvPr/>
        </p:nvSpPr>
        <p:spPr>
          <a:xfrm>
            <a:off x="611560" y="5843116"/>
            <a:ext cx="2057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Minfang</a:t>
            </a:r>
            <a:r>
              <a:rPr lang="en-US" altLang="zh-CN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Yeh</a:t>
            </a:r>
            <a:endParaRPr lang="en-US" altLang="zh-CN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5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新魏"/>
        <a:cs typeface=""/>
      </a:majorFont>
      <a:minorFont>
        <a:latin typeface="Arial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5400" b="0" i="0" u="none" strike="noStrike" cap="none" normalizeH="0" baseline="0" smtClean="0">
            <a:ln>
              <a:noFill/>
            </a:ln>
            <a:solidFill>
              <a:srgbClr val="800000"/>
            </a:solidFill>
            <a:effectLst/>
            <a:latin typeface="Arial" pitchFamily="34" charset="0"/>
            <a:ea typeface="华文新魏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5400" b="0" i="0" u="none" strike="noStrike" cap="none" normalizeH="0" baseline="0" smtClean="0">
            <a:ln>
              <a:noFill/>
            </a:ln>
            <a:solidFill>
              <a:srgbClr val="800000"/>
            </a:solidFill>
            <a:effectLst/>
            <a:latin typeface="Arial" pitchFamily="34" charset="0"/>
            <a:ea typeface="华文新魏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rgbClr val="FFC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b="1" dirty="0" smtClean="0">
            <a:solidFill>
              <a:srgbClr val="FF0000"/>
            </a:solidFill>
            <a:latin typeface="+mn-lt"/>
            <a:ea typeface="黑体" pitchFamily="49" charset="-122"/>
          </a:defRPr>
        </a:defPPr>
      </a:lstStyle>
    </a:tx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13303</TotalTime>
  <Words>502</Words>
  <Application>Microsoft Office PowerPoint</Application>
  <PresentationFormat>全屏显示(4:3)</PresentationFormat>
  <Paragraphs>150</Paragraphs>
  <Slides>17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MS Gothic</vt:lpstr>
      <vt:lpstr>华文楷体</vt:lpstr>
      <vt:lpstr>华文新魏</vt:lpstr>
      <vt:lpstr>宋体</vt:lpstr>
      <vt:lpstr>Arial</vt:lpstr>
      <vt:lpstr>Calibri</vt:lpstr>
      <vt:lpstr>Segoe UI Symbol</vt:lpstr>
      <vt:lpstr>Times New Roman</vt:lpstr>
      <vt:lpstr>Wingdings</vt:lpstr>
      <vt:lpstr>默认设计模板</vt:lpstr>
      <vt:lpstr>1_默认设计模板</vt:lpstr>
      <vt:lpstr>Office Theme</vt:lpstr>
      <vt:lpstr>公式</vt:lpstr>
      <vt:lpstr>Design Requirements for Jinping Underground Neutrino Experiment</vt:lpstr>
      <vt:lpstr>Outline</vt:lpstr>
      <vt:lpstr>Physics requirements</vt:lpstr>
      <vt:lpstr>Detector(s) arrangement</vt:lpstr>
      <vt:lpstr>Target Mass: Sphere or Cylinder </vt:lpstr>
      <vt:lpstr>Detector concept</vt:lpstr>
      <vt:lpstr>Major detector components</vt:lpstr>
      <vt:lpstr>Target material</vt:lpstr>
      <vt:lpstr>Target material : Water/LS/WbLS</vt:lpstr>
      <vt:lpstr>More information from WbLS</vt:lpstr>
      <vt:lpstr>PMT requirements</vt:lpstr>
      <vt:lpstr>Calibration</vt:lpstr>
      <vt:lpstr>Electronics/trigger/DAQ/DCS</vt:lpstr>
      <vt:lpstr>Prototype(s)</vt:lpstr>
      <vt:lpstr>Other topics</vt:lpstr>
      <vt:lpstr>Summary</vt:lpstr>
      <vt:lpstr>Thank you!</vt:lpstr>
    </vt:vector>
  </TitlesOfParts>
  <Company>NSCAL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AlexGong</dc:creator>
  <cp:lastModifiedBy>ggh</cp:lastModifiedBy>
  <cp:revision>737</cp:revision>
  <dcterms:created xsi:type="dcterms:W3CDTF">2007-03-08T07:48:37Z</dcterms:created>
  <dcterms:modified xsi:type="dcterms:W3CDTF">2015-06-05T06:36:22Z</dcterms:modified>
</cp:coreProperties>
</file>