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71"/>
  </p:notesMasterIdLst>
  <p:handoutMasterIdLst>
    <p:handoutMasterId r:id="rId72"/>
  </p:handoutMasterIdLst>
  <p:sldIdLst>
    <p:sldId id="360" r:id="rId2"/>
    <p:sldId id="365" r:id="rId3"/>
    <p:sldId id="595" r:id="rId4"/>
    <p:sldId id="591" r:id="rId5"/>
    <p:sldId id="475" r:id="rId6"/>
    <p:sldId id="477" r:id="rId7"/>
    <p:sldId id="474" r:id="rId8"/>
    <p:sldId id="409" r:id="rId9"/>
    <p:sldId id="408" r:id="rId10"/>
    <p:sldId id="463" r:id="rId11"/>
    <p:sldId id="353" r:id="rId12"/>
    <p:sldId id="421" r:id="rId13"/>
    <p:sldId id="339" r:id="rId14"/>
    <p:sldId id="342" r:id="rId15"/>
    <p:sldId id="402" r:id="rId16"/>
    <p:sldId id="601" r:id="rId17"/>
    <p:sldId id="405" r:id="rId18"/>
    <p:sldId id="348" r:id="rId19"/>
    <p:sldId id="349" r:id="rId20"/>
    <p:sldId id="260" r:id="rId21"/>
    <p:sldId id="290" r:id="rId22"/>
    <p:sldId id="292" r:id="rId23"/>
    <p:sldId id="291" r:id="rId24"/>
    <p:sldId id="293" r:id="rId25"/>
    <p:sldId id="310" r:id="rId26"/>
    <p:sldId id="299" r:id="rId27"/>
    <p:sldId id="300" r:id="rId28"/>
    <p:sldId id="301" r:id="rId29"/>
    <p:sldId id="280" r:id="rId30"/>
    <p:sldId id="483" r:id="rId31"/>
    <p:sldId id="484" r:id="rId32"/>
    <p:sldId id="257" r:id="rId33"/>
    <p:sldId id="309" r:id="rId34"/>
    <p:sldId id="485" r:id="rId35"/>
    <p:sldId id="486" r:id="rId36"/>
    <p:sldId id="487" r:id="rId37"/>
    <p:sldId id="488" r:id="rId38"/>
    <p:sldId id="489" r:id="rId39"/>
    <p:sldId id="490" r:id="rId40"/>
    <p:sldId id="491" r:id="rId41"/>
    <p:sldId id="492" r:id="rId42"/>
    <p:sldId id="493" r:id="rId43"/>
    <p:sldId id="494" r:id="rId44"/>
    <p:sldId id="495" r:id="rId45"/>
    <p:sldId id="496" r:id="rId46"/>
    <p:sldId id="497" r:id="rId47"/>
    <p:sldId id="498" r:id="rId48"/>
    <p:sldId id="499" r:id="rId49"/>
    <p:sldId id="500" r:id="rId50"/>
    <p:sldId id="501" r:id="rId51"/>
    <p:sldId id="502" r:id="rId52"/>
    <p:sldId id="504" r:id="rId53"/>
    <p:sldId id="505" r:id="rId54"/>
    <p:sldId id="506" r:id="rId55"/>
    <p:sldId id="507" r:id="rId56"/>
    <p:sldId id="508" r:id="rId57"/>
    <p:sldId id="454" r:id="rId58"/>
    <p:sldId id="581" r:id="rId59"/>
    <p:sldId id="602" r:id="rId60"/>
    <p:sldId id="579" r:id="rId61"/>
    <p:sldId id="582" r:id="rId62"/>
    <p:sldId id="600" r:id="rId63"/>
    <p:sldId id="598" r:id="rId64"/>
    <p:sldId id="597" r:id="rId65"/>
    <p:sldId id="603" r:id="rId66"/>
    <p:sldId id="604" r:id="rId67"/>
    <p:sldId id="605" r:id="rId68"/>
    <p:sldId id="446" r:id="rId69"/>
    <p:sldId id="607" r:id="rId70"/>
  </p:sldIdLst>
  <p:sldSz cx="12192000" cy="6858000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楷体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00"/>
    <a:srgbClr val="FF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0" autoAdjust="0"/>
    <p:restoredTop sz="93148"/>
  </p:normalViewPr>
  <p:slideViewPr>
    <p:cSldViewPr>
      <p:cViewPr varScale="1">
        <p:scale>
          <a:sx n="93" d="100"/>
          <a:sy n="93" d="100"/>
        </p:scale>
        <p:origin x="952" y="208"/>
      </p:cViewPr>
      <p:guideLst>
        <p:guide orient="horz" pos="288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3.xml"/><Relationship Id="rId6" Type="http://schemas.openxmlformats.org/officeDocument/2006/relationships/slide" Target="slides/slide16.xml"/><Relationship Id="rId5" Type="http://schemas.openxmlformats.org/officeDocument/2006/relationships/slide" Target="slides/slide15.xml"/><Relationship Id="rId4" Type="http://schemas.openxmlformats.org/officeDocument/2006/relationships/slide" Target="slides/slide1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ea typeface="宋体" pitchFamily="2" charset="-122"/>
              </a:defRPr>
            </a:lvl1pPr>
          </a:lstStyle>
          <a:p>
            <a:fld id="{118D2B28-70C7-4DAF-BC47-DBD7BCAF88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5315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8350"/>
            <a:ext cx="68199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441"/>
            <a:ext cx="5206153" cy="46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单击以编辑母版文本样式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ea typeface="宋体" pitchFamily="2" charset="-122"/>
              </a:defRPr>
            </a:lvl1pPr>
          </a:lstStyle>
          <a:p>
            <a:fld id="{92646918-00A3-4ABF-A59A-B3ABE22D44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067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A9838E-D0B4-435A-A38C-C10AAE962339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5763" y="687388"/>
            <a:ext cx="6088062" cy="3425825"/>
          </a:xfrm>
          <a:ln w="12700"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7405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46918-00A3-4ABF-A59A-B3ABE22D44C4}" type="slidenum">
              <a:rPr lang="en-US" altLang="zh-CN" smtClean="0"/>
              <a:pPr/>
              <a:t>65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383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D5F945B1-294D-2106-9692-40D27C33FD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74775F-406F-0741-B01D-EA0E7F9699DF}" type="slidenum">
              <a:rPr lang="zh-CN" altLang="en-US"/>
              <a:pPr eaLnBrk="1" hangingPunct="1"/>
              <a:t>13</a:t>
            </a:fld>
            <a:endParaRPr lang="en-US" altLang="zh-CN"/>
          </a:p>
        </p:txBody>
      </p:sp>
      <p:sp>
        <p:nvSpPr>
          <p:cNvPr id="145411" name="Rectangle 2">
            <a:extLst>
              <a:ext uri="{FF2B5EF4-FFF2-40B4-BE49-F238E27FC236}">
                <a16:creationId xmlns:a16="http://schemas.microsoft.com/office/drawing/2014/main" id="{F411DBB4-D946-FE90-9C15-49AA53803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0163" y="746125"/>
            <a:ext cx="6610350" cy="3719513"/>
          </a:xfrm>
          <a:ln w="12700"/>
        </p:spPr>
      </p:sp>
      <p:sp>
        <p:nvSpPr>
          <p:cNvPr id="145412" name="Rectangle 3">
            <a:extLst>
              <a:ext uri="{FF2B5EF4-FFF2-40B4-BE49-F238E27FC236}">
                <a16:creationId xmlns:a16="http://schemas.microsoft.com/office/drawing/2014/main" id="{4C3656D3-4ED0-88CE-901B-7DCA52672F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075" tIns="46038" rIns="92075" bIns="46038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8837AEF3-C17C-BC66-4983-2C29707317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7A99AFC-DEF5-FC4B-B3E4-4C9F4D81AF09}" type="slidenum">
              <a:rPr lang="zh-CN" altLang="en-US"/>
              <a:pPr eaLnBrk="1" hangingPunct="1"/>
              <a:t>14</a:t>
            </a:fld>
            <a:endParaRPr lang="en-US" altLang="zh-CN"/>
          </a:p>
        </p:txBody>
      </p:sp>
      <p:sp>
        <p:nvSpPr>
          <p:cNvPr id="148483" name="Rectangle 2">
            <a:extLst>
              <a:ext uri="{FF2B5EF4-FFF2-40B4-BE49-F238E27FC236}">
                <a16:creationId xmlns:a16="http://schemas.microsoft.com/office/drawing/2014/main" id="{CBCFEBD5-C503-621D-0EF1-A8BC70090C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7DEF2487-12B3-B4EF-FCF7-35D739F4BD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9000" y="4714875"/>
            <a:ext cx="4891088" cy="4467225"/>
          </a:xfrm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EC3695-9FFB-4404-8D8C-DE0FDAFD06F0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83" y="4343144"/>
            <a:ext cx="5029635" cy="4115019"/>
          </a:xfrm>
          <a:noFill/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76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CDC378-8E11-442C-8A59-60816EF58112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83" y="4343144"/>
            <a:ext cx="5029635" cy="4115019"/>
          </a:xfrm>
          <a:noFill/>
        </p:spPr>
        <p:txBody>
          <a:bodyPr/>
          <a:lstStyle/>
          <a:p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131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046F3DC6-15AA-C6C4-298D-4DF0032FC5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CFBB7F2-9122-714D-9537-D6E33820F620}" type="slidenum">
              <a:rPr lang="zh-CN" altLang="en-US"/>
              <a:pPr eaLnBrk="1" hangingPunct="1"/>
              <a:t>19</a:t>
            </a:fld>
            <a:endParaRPr lang="en-US" altLang="zh-CN"/>
          </a:p>
        </p:txBody>
      </p:sp>
      <p:sp>
        <p:nvSpPr>
          <p:cNvPr id="152579" name="Rectangle 2">
            <a:extLst>
              <a:ext uri="{FF2B5EF4-FFF2-40B4-BE49-F238E27FC236}">
                <a16:creationId xmlns:a16="http://schemas.microsoft.com/office/drawing/2014/main" id="{107D20CC-94A5-5850-78CE-CED71E8AD7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>
            <a:extLst>
              <a:ext uri="{FF2B5EF4-FFF2-40B4-BE49-F238E27FC236}">
                <a16:creationId xmlns:a16="http://schemas.microsoft.com/office/drawing/2014/main" id="{D3B78308-EBDD-08F7-449F-2B1D187B2A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89000" y="4714875"/>
            <a:ext cx="4891088" cy="4467225"/>
          </a:xfrm>
          <a:noFill/>
        </p:spPr>
        <p:txBody>
          <a:bodyPr/>
          <a:lstStyle/>
          <a:p>
            <a:r>
              <a:rPr lang="en-US" altLang="zh-CN">
                <a:latin typeface="Arial" panose="020B0604020202020204" pitchFamily="34" charset="0"/>
              </a:rPr>
              <a:t>Earth Cycles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CE40746C-BAF5-4B44-A937-5ED06844C223}" type="slidenum">
              <a:rPr lang="zh-CN" altLang="en-GB" smtClean="0"/>
              <a:pPr eaLnBrk="1" hangingPunct="1">
                <a:spcBef>
                  <a:spcPct val="0"/>
                </a:spcBef>
              </a:pPr>
              <a:t>30</a:t>
            </a:fld>
            <a:endParaRPr lang="en-GB" altLang="zh-CN"/>
          </a:p>
        </p:txBody>
      </p:sp>
      <p:sp>
        <p:nvSpPr>
          <p:cNvPr id="75779" name="Text Box 1"/>
          <p:cNvSpPr txBox="1">
            <a:spLocks noChangeArrowheads="1"/>
          </p:cNvSpPr>
          <p:nvPr/>
        </p:nvSpPr>
        <p:spPr bwMode="auto">
          <a:xfrm>
            <a:off x="1142728" y="685838"/>
            <a:ext cx="4572544" cy="342918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zh-CN" sz="240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body"/>
          </p:nvPr>
        </p:nvSpPr>
        <p:spPr>
          <a:xfrm>
            <a:off x="685637" y="4343144"/>
            <a:ext cx="5483462" cy="4115019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9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3882449F-A9A0-414D-A1EE-0DDDDC896FD2}" type="slidenum">
              <a:rPr lang="zh-CN" altLang="en-GB" smtClean="0"/>
              <a:pPr eaLnBrk="1" hangingPunct="1">
                <a:spcBef>
                  <a:spcPct val="0"/>
                </a:spcBef>
              </a:pPr>
              <a:t>31</a:t>
            </a:fld>
            <a:endParaRPr lang="en-GB" altLang="zh-CN"/>
          </a:p>
        </p:txBody>
      </p:sp>
      <p:sp>
        <p:nvSpPr>
          <p:cNvPr id="76803" name="Text Box 1"/>
          <p:cNvSpPr txBox="1">
            <a:spLocks noChangeArrowheads="1"/>
          </p:cNvSpPr>
          <p:nvPr/>
        </p:nvSpPr>
        <p:spPr bwMode="auto">
          <a:xfrm>
            <a:off x="1142728" y="685838"/>
            <a:ext cx="4572544" cy="342918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zh-CN" sz="240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body"/>
          </p:nvPr>
        </p:nvSpPr>
        <p:spPr>
          <a:xfrm>
            <a:off x="685637" y="4343144"/>
            <a:ext cx="5483462" cy="4115019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646918-00A3-4ABF-A59A-B3ABE22D44C4}" type="slidenum">
              <a:rPr lang="en-US" altLang="zh-CN" smtClean="0"/>
              <a:pPr/>
              <a:t>61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6500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/>
              <a:t>Click to edit Master subtitle style</a:t>
            </a: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3201" y="1371600"/>
            <a:ext cx="11595100" cy="2133600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982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5200" y="457200"/>
            <a:ext cx="93472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35200" y="1981200"/>
            <a:ext cx="4572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0400" y="1981200"/>
            <a:ext cx="4572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8BF1E7CA-B262-495A-9B1F-779D635009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099015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5200" y="457200"/>
            <a:ext cx="93472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35200" y="1981200"/>
            <a:ext cx="4572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10400" y="1981200"/>
            <a:ext cx="4572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C4D18-0B57-4282-BE95-9A854E627D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61095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256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5708651" cy="4751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651" y="1524000"/>
            <a:ext cx="5710767" cy="47513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78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12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67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247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8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3351" y="609600"/>
            <a:ext cx="2904067" cy="566578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609600"/>
            <a:ext cx="8515351" cy="566578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8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5200" y="457200"/>
            <a:ext cx="93472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35200" y="1981200"/>
            <a:ext cx="93472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5200" y="4114800"/>
            <a:ext cx="93472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451F795C-2961-4D87-BD90-581AE727D5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753578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1" y="609600"/>
            <a:ext cx="11595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1" y="1524000"/>
            <a:ext cx="11622617" cy="47513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0" y="6384926"/>
            <a:ext cx="12192000" cy="4730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>
              <a:defRPr/>
            </a:pPr>
            <a:r>
              <a:rPr lang="zh-CN" altLang="en-US" sz="2000">
                <a:solidFill>
                  <a:schemeClr val="folHlink"/>
                </a:solidFill>
                <a:latin typeface="Castellar" pitchFamily="18" charset="0"/>
              </a:rPr>
              <a:t>中国科学技术大学地球和空间科学学院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>
            <a:off x="0" y="6400800"/>
            <a:ext cx="12192000" cy="0"/>
          </a:xfrm>
          <a:prstGeom prst="line">
            <a:avLst/>
          </a:prstGeom>
          <a:noFill/>
          <a:ln w="57150" cmpd="thickThin">
            <a:solidFill>
              <a:srgbClr val="E1FAB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33" name="Date Placeholder 1"/>
          <p:cNvSpPr txBox="1">
            <a:spLocks noGrp="1"/>
          </p:cNvSpPr>
          <p:nvPr/>
        </p:nvSpPr>
        <p:spPr bwMode="auto">
          <a:xfrm>
            <a:off x="0" y="0"/>
            <a:ext cx="12192000" cy="4762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0" dirty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Brush Script MT" pitchFamily="66" charset="0"/>
                <a:cs typeface="Arial" charset="0"/>
              </a:rPr>
              <a:t>地球中微子暑期学校                                                                                       </a:t>
            </a:r>
            <a:r>
              <a:rPr lang="en-US" altLang="zh-CN" sz="2400" b="0" dirty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Brush Script MT" pitchFamily="66" charset="0"/>
                <a:cs typeface="Arial" charset="0"/>
              </a:rPr>
              <a:t>2024.08</a:t>
            </a:r>
            <a:r>
              <a:rPr lang="zh-CN" altLang="en-US" sz="2400" b="0" dirty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latin typeface="Brush Script MT" pitchFamily="66" charset="0"/>
                <a:cs typeface="Arial" charset="0"/>
              </a:rPr>
              <a:t> 北京 </a:t>
            </a:r>
            <a:endParaRPr lang="en-US" altLang="zh-CN" sz="2400" b="0" dirty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rgbClr val="002060"/>
              </a:solidFill>
              <a:latin typeface="Brush Script MT" pitchFamily="66" charset="0"/>
              <a:cs typeface="Arial" charset="0"/>
            </a:endParaRPr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>
            <a:off x="0" y="381000"/>
            <a:ext cx="12192000" cy="0"/>
          </a:xfrm>
          <a:prstGeom prst="line">
            <a:avLst/>
          </a:prstGeom>
          <a:noFill/>
          <a:ln w="57150" cmpd="thinThick">
            <a:solidFill>
              <a:srgbClr val="C1BAF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楷体_GB2312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楷体_GB2312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楷体_GB2312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楷体_GB2312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楷体_GB2312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60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tif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0.png"/><Relationship Id="rId4" Type="http://schemas.openxmlformats.org/officeDocument/2006/relationships/image" Target="../media/image3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8.tiff"/><Relationship Id="rId4" Type="http://schemas.openxmlformats.org/officeDocument/2006/relationships/image" Target="../media/image77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7200" dirty="0">
                <a:solidFill>
                  <a:srgbClr val="000000"/>
                </a:solidFill>
                <a:latin typeface="+mn-lt"/>
              </a:rPr>
              <a:t>地球的起源与演化</a:t>
            </a:r>
            <a:br>
              <a:rPr lang="zh-CN" altLang="en-US" sz="7200" dirty="0">
                <a:solidFill>
                  <a:srgbClr val="000000"/>
                </a:solidFill>
                <a:latin typeface="+mn-lt"/>
              </a:rPr>
            </a:br>
            <a:r>
              <a:rPr lang="en-US" altLang="zh-CN" dirty="0">
                <a:solidFill>
                  <a:srgbClr val="000000"/>
                </a:solidFill>
                <a:latin typeface="+mn-lt"/>
              </a:rPr>
              <a:t>Introduction to Origin</a:t>
            </a:r>
            <a:r>
              <a:rPr lang="zh-CN" altLang="en-US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+mn-lt"/>
              </a:rPr>
              <a:t>and Evolution of the Earth</a:t>
            </a:r>
            <a:endParaRPr lang="zh-CN" altLang="en-US" dirty="0">
              <a:latin typeface="+mn-lt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895600" y="3958108"/>
            <a:ext cx="6400800" cy="2135188"/>
          </a:xfrm>
        </p:spPr>
        <p:txBody>
          <a:bodyPr/>
          <a:lstStyle/>
          <a:p>
            <a:pPr eaLnBrk="1" hangingPunct="1"/>
            <a:r>
              <a:rPr lang="zh-CN" altLang="en-US" b="1" dirty="0">
                <a:latin typeface="STHeiti" panose="02010600040101010101" pitchFamily="2" charset="-122"/>
                <a:ea typeface="STHeiti" panose="02010600040101010101" pitchFamily="2" charset="-122"/>
                <a:cs typeface="Arial" panose="020B0604020202020204" pitchFamily="34" charset="0"/>
              </a:rPr>
              <a:t>黄金水</a:t>
            </a:r>
            <a:endParaRPr lang="en-US" altLang="zh-CN" b="1" dirty="0">
              <a:latin typeface="STHeiti" panose="02010600040101010101" pitchFamily="2" charset="-122"/>
              <a:ea typeface="STHeiti" panose="02010600040101010101" pitchFamily="2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b="1" dirty="0">
                <a:latin typeface="STHeiti" panose="02010600040101010101" pitchFamily="2" charset="-122"/>
                <a:ea typeface="STHeiti" panose="02010600040101010101" pitchFamily="2" charset="-122"/>
                <a:cs typeface="Arial" panose="020B0604020202020204" pitchFamily="34" charset="0"/>
              </a:rPr>
              <a:t>中国科学技术大学</a:t>
            </a:r>
          </a:p>
          <a:p>
            <a:pPr eaLnBrk="1" hangingPunct="1"/>
            <a:r>
              <a:rPr lang="zh-CN" altLang="en-US" b="1" dirty="0">
                <a:latin typeface="STHeiti" panose="02010600040101010101" pitchFamily="2" charset="-122"/>
                <a:ea typeface="STHeiti" panose="02010600040101010101" pitchFamily="2" charset="-122"/>
                <a:cs typeface="Arial" panose="020B0604020202020204" pitchFamily="34" charset="0"/>
              </a:rPr>
              <a:t>安徽合肥</a:t>
            </a:r>
          </a:p>
        </p:txBody>
      </p:sp>
    </p:spTree>
    <p:extLst>
      <p:ext uri="{BB962C8B-B14F-4D97-AF65-F5344CB8AC3E}">
        <p14:creationId xmlns:p14="http://schemas.microsoft.com/office/powerpoint/2010/main" val="1366509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98450" y="370615"/>
            <a:ext cx="11595100" cy="724333"/>
          </a:xfrm>
        </p:spPr>
        <p:txBody>
          <a:bodyPr/>
          <a:lstStyle/>
          <a:p>
            <a:r>
              <a:rPr lang="en-US" altLang="zh-CN" dirty="0"/>
              <a:t>Earth has an age of 4.5 Ga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35360" y="1268760"/>
            <a:ext cx="11595100" cy="4930428"/>
          </a:xfrm>
        </p:spPr>
        <p:txBody>
          <a:bodyPr/>
          <a:lstStyle/>
          <a:p>
            <a:r>
              <a:rPr lang="en-US" altLang="zh-CN" dirty="0"/>
              <a:t>Oldest rocks on Earth</a:t>
            </a:r>
          </a:p>
          <a:p>
            <a:pPr lvl="1"/>
            <a:r>
              <a:rPr lang="en-US" altLang="zh-CN" dirty="0"/>
              <a:t>4.2 Ga Australia (reworked in sedimentary rock)</a:t>
            </a:r>
          </a:p>
          <a:p>
            <a:pPr lvl="1"/>
            <a:r>
              <a:rPr lang="en-US" altLang="zh-CN" dirty="0"/>
              <a:t>3.96 Ga NW Canada “normal granitic continental crust”</a:t>
            </a:r>
          </a:p>
          <a:p>
            <a:pPr lvl="1"/>
            <a:r>
              <a:rPr lang="en-US" altLang="zh-CN" dirty="0"/>
              <a:t>3.8 Ga Greenland</a:t>
            </a:r>
          </a:p>
          <a:p>
            <a:r>
              <a:rPr lang="en-US" altLang="zh-CN" dirty="0"/>
              <a:t>Indirect evidence</a:t>
            </a:r>
          </a:p>
          <a:p>
            <a:pPr lvl="1"/>
            <a:r>
              <a:rPr lang="en-US" altLang="zh-CN" dirty="0"/>
              <a:t>moon rocks - oldest 4.6 Ga</a:t>
            </a:r>
          </a:p>
          <a:p>
            <a:pPr lvl="1"/>
            <a:r>
              <a:rPr lang="en-US" altLang="zh-CN" dirty="0"/>
              <a:t>meteorites - oldest 4.6 Ga</a:t>
            </a:r>
          </a:p>
          <a:p>
            <a:pPr eaLnBrk="1" hangingPunct="1"/>
            <a:r>
              <a:rPr lang="en-US" altLang="zh-CN" dirty="0"/>
              <a:t>Mineral in Earth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dirty="0"/>
              <a:t>zircons are as old as 4.4 Ga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6525348-BCBD-F936-6348-35A5EC084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92" y="3107515"/>
            <a:ext cx="4276744" cy="284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499D6C-4AE0-D27F-50ED-BF6D85924A4B}"/>
              </a:ext>
            </a:extLst>
          </p:cNvPr>
          <p:cNvSpPr txBox="1"/>
          <p:nvPr/>
        </p:nvSpPr>
        <p:spPr>
          <a:xfrm>
            <a:off x="10408779" y="3739057"/>
            <a:ext cx="1484771" cy="1643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lvl="1" eaLnBrk="1" hangingPunct="1">
              <a:lnSpc>
                <a:spcPct val="80000"/>
              </a:lnSpc>
            </a:pPr>
            <a:r>
              <a:rPr lang="en-US" altLang="zh-CN" sz="1800" dirty="0"/>
              <a:t>Inherited zircon from Australian sediments whose metamorphic age is 3.5 Ga.</a:t>
            </a:r>
          </a:p>
        </p:txBody>
      </p:sp>
    </p:spTree>
    <p:extLst>
      <p:ext uri="{BB962C8B-B14F-4D97-AF65-F5344CB8AC3E}">
        <p14:creationId xmlns:p14="http://schemas.microsoft.com/office/powerpoint/2010/main" val="1857746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5" descr="28">
            <a:extLst>
              <a:ext uri="{FF2B5EF4-FFF2-40B4-BE49-F238E27FC236}">
                <a16:creationId xmlns:a16="http://schemas.microsoft.com/office/drawing/2014/main" id="{17F6AB8F-2AFC-CE8A-006D-8CBE95FFF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13145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k5"/>
          <p:cNvPicPr>
            <a:picLocks noChangeAspect="1" noChangeArrowheads="1"/>
          </p:cNvPicPr>
          <p:nvPr/>
        </p:nvPicPr>
        <p:blipFill rotWithShape="1">
          <a:blip r:embed="rId2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79"/>
          <a:stretch/>
        </p:blipFill>
        <p:spPr bwMode="auto">
          <a:xfrm>
            <a:off x="1272480" y="2564904"/>
            <a:ext cx="9144000" cy="343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609600"/>
            <a:ext cx="11119791" cy="587152"/>
          </a:xfrm>
        </p:spPr>
        <p:txBody>
          <a:bodyPr/>
          <a:lstStyle/>
          <a:p>
            <a:r>
              <a:rPr lang="zh-CN" altLang="en-US" dirty="0"/>
              <a:t>地球的分异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7CD24C-5FF8-B833-284B-1D22DEDC0813}"/>
              </a:ext>
            </a:extLst>
          </p:cNvPr>
          <p:cNvSpPr txBox="1"/>
          <p:nvPr/>
        </p:nvSpPr>
        <p:spPr>
          <a:xfrm>
            <a:off x="1415480" y="1833257"/>
            <a:ext cx="2368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sz="2800" dirty="0" err="1"/>
              <a:t>早期</a:t>
            </a:r>
            <a:r>
              <a:rPr lang="zh-CN" altLang="en-US" sz="2800" dirty="0"/>
              <a:t>：岩浆洋</a:t>
            </a:r>
            <a:endParaRPr lang="en-US" altLang="en-CN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14682-8954-6139-D598-0528751916FE}"/>
              </a:ext>
            </a:extLst>
          </p:cNvPr>
          <p:cNvSpPr txBox="1"/>
          <p:nvPr/>
        </p:nvSpPr>
        <p:spPr>
          <a:xfrm>
            <a:off x="7968208" y="1833257"/>
            <a:ext cx="28083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sz="2800" dirty="0" err="1"/>
              <a:t>现在</a:t>
            </a:r>
            <a:r>
              <a:rPr lang="zh-CN" altLang="en-US" sz="2800" dirty="0"/>
              <a:t>：分层地球</a:t>
            </a:r>
            <a:endParaRPr lang="en-US" altLang="en-CN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067AA7-9839-0022-C45B-443092E7FFA1}"/>
              </a:ext>
            </a:extLst>
          </p:cNvPr>
          <p:cNvSpPr txBox="1"/>
          <p:nvPr/>
        </p:nvSpPr>
        <p:spPr>
          <a:xfrm>
            <a:off x="4660152" y="1833257"/>
            <a:ext cx="2368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？？？？？？</a:t>
            </a:r>
            <a:endParaRPr lang="en-US" altLang="en-CN" sz="2800" dirty="0"/>
          </a:p>
        </p:txBody>
      </p:sp>
    </p:spTree>
    <p:extLst>
      <p:ext uri="{BB962C8B-B14F-4D97-AF65-F5344CB8AC3E}">
        <p14:creationId xmlns:p14="http://schemas.microsoft.com/office/powerpoint/2010/main" val="1871915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227C9FF6-8854-BCD9-AA1F-D1C80B60BA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>
                <a:ea typeface="宋体" panose="02010600030101010101" pitchFamily="2" charset="-122"/>
              </a:rPr>
              <a:t>EARTH  DIFFERENTIATION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8579071E-FF00-2860-BA96-699B78AB44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344" y="1844824"/>
            <a:ext cx="7884876" cy="4259560"/>
          </a:xfrm>
          <a:noFill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Early atmosphere and seawater</a:t>
            </a:r>
          </a:p>
          <a:p>
            <a:pPr lvl="1" eaLnBrk="1" hangingPunct="1"/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outgassing of volcanoes (esp. 4.5-2.5 Ga)</a:t>
            </a:r>
          </a:p>
          <a:p>
            <a:pPr lvl="2" eaLnBrk="1" hangingPunct="1">
              <a:buFont typeface="Wingdings" pitchFamily="2" charset="2"/>
              <a:buNone/>
            </a:pPr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water vapor, carbon dioxide, nitrogen, carbon monoxide etc.</a:t>
            </a:r>
          </a:p>
          <a:p>
            <a:pPr lvl="1" eaLnBrk="1" hangingPunct="1"/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almost no free oxygen (O</a:t>
            </a:r>
            <a:r>
              <a:rPr lang="en-US" altLang="zh-CN" baseline="-25000" dirty="0">
                <a:ea typeface="宋体" panose="02010600030101010101" pitchFamily="2" charset="-122"/>
                <a:cs typeface="楷体_GB2312" panose="02010609030101010101" pitchFamily="49" charset="-122"/>
              </a:rPr>
              <a:t>2</a:t>
            </a:r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) - (small amounts from photo dissociation of water vapor)</a:t>
            </a:r>
          </a:p>
          <a:p>
            <a:pPr lvl="1" eaLnBrk="1" hangingPunct="1"/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some evidence for water  (and other stuff) from comet impacts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B597CB-FA25-AD15-C9C1-53C7A97E44DC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842681"/>
            <a:ext cx="3631232" cy="303459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119F4B5A-EF3D-0AA2-B91D-0D23C28C6C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90800" y="523529"/>
            <a:ext cx="7010400" cy="914400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Earth Atmosphere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291A64FB-D3FF-C6E2-302E-665DE24888B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79284" y="1844824"/>
            <a:ext cx="6531116" cy="4032447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anose="02010600030101010101" pitchFamily="2" charset="-122"/>
                <a:cs typeface="楷体_GB2312" panose="02010609030101010101" pitchFamily="49" charset="-122"/>
              </a:rPr>
              <a:t>Based on isotopic data, &gt;85% of atmosphere was produced by “early catastrophic degassing”; the rest through “continual” degassing.</a:t>
            </a:r>
          </a:p>
          <a:p>
            <a:r>
              <a:rPr lang="en-US" altLang="zh-CN" sz="3200" dirty="0">
                <a:ea typeface="宋体" panose="02010600030101010101" pitchFamily="2" charset="-122"/>
              </a:rPr>
              <a:t>Volcanic Degassing contributed large amounts of H</a:t>
            </a:r>
            <a:r>
              <a:rPr lang="en-US" altLang="zh-CN" sz="3200" baseline="-25000" dirty="0">
                <a:ea typeface="宋体" panose="02010600030101010101" pitchFamily="2" charset="-122"/>
              </a:rPr>
              <a:t>2</a:t>
            </a:r>
            <a:r>
              <a:rPr lang="en-US" altLang="zh-CN" sz="3200" dirty="0">
                <a:ea typeface="宋体" panose="02010600030101010101" pitchFamily="2" charset="-122"/>
              </a:rPr>
              <a:t>O, CO</a:t>
            </a:r>
            <a:r>
              <a:rPr lang="en-US" altLang="zh-CN" sz="3200" baseline="-25000" dirty="0">
                <a:ea typeface="宋体" panose="02010600030101010101" pitchFamily="2" charset="-122"/>
              </a:rPr>
              <a:t>2</a:t>
            </a:r>
            <a:r>
              <a:rPr lang="en-US" altLang="zh-CN" sz="3200" dirty="0">
                <a:ea typeface="宋体" panose="02010600030101010101" pitchFamily="2" charset="-122"/>
              </a:rPr>
              <a:t>, and other gases to the atmosphere</a:t>
            </a:r>
          </a:p>
        </p:txBody>
      </p:sp>
      <p:pic>
        <p:nvPicPr>
          <p:cNvPr id="59396" name="Picture 4">
            <a:extLst>
              <a:ext uri="{FF2B5EF4-FFF2-40B4-BE49-F238E27FC236}">
                <a16:creationId xmlns:a16="http://schemas.microsoft.com/office/drawing/2014/main" id="{51B597CB-FA25-AD15-C9C1-53C7A97E44D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0136" y="2502246"/>
            <a:ext cx="4038600" cy="3375025"/>
          </a:xfrm>
          <a:noFill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1215" y="1772816"/>
            <a:ext cx="5112568" cy="3773488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ea typeface="宋体" pitchFamily="2" charset="-122"/>
              </a:rPr>
              <a:t>Why does our atmosphere have so much O</a:t>
            </a:r>
            <a:r>
              <a:rPr lang="en-US" altLang="zh-CN" sz="2800" baseline="-25000" dirty="0">
                <a:ea typeface="宋体" pitchFamily="2" charset="-122"/>
              </a:rPr>
              <a:t>2</a:t>
            </a:r>
            <a:r>
              <a:rPr lang="en-US" altLang="zh-CN" sz="2800" dirty="0">
                <a:ea typeface="宋体" pitchFamily="2" charset="-122"/>
              </a:rPr>
              <a:t> when Venus and Mars have hardly any?</a:t>
            </a:r>
          </a:p>
          <a:p>
            <a:pPr eaLnBrk="1" hangingPunct="1"/>
            <a:endParaRPr lang="en-US" altLang="zh-CN" sz="2800" dirty="0">
              <a:ea typeface="宋体" pitchFamily="2" charset="-122"/>
            </a:endParaRPr>
          </a:p>
          <a:p>
            <a:pPr eaLnBrk="1" hangingPunct="1"/>
            <a:r>
              <a:rPr lang="en-US" altLang="zh-CN" sz="2800" dirty="0">
                <a:ea typeface="宋体" pitchFamily="2" charset="-122"/>
              </a:rPr>
              <a:t>Why is our atmosphere so poor in CO</a:t>
            </a:r>
            <a:r>
              <a:rPr lang="en-US" altLang="zh-CN" sz="2800" baseline="-25000" dirty="0">
                <a:ea typeface="宋体" pitchFamily="2" charset="-122"/>
              </a:rPr>
              <a:t>2</a:t>
            </a:r>
            <a:r>
              <a:rPr lang="en-US" altLang="zh-CN" sz="2800" dirty="0">
                <a:ea typeface="宋体" pitchFamily="2" charset="-122"/>
              </a:rPr>
              <a:t> compared to that of our neighbors?</a:t>
            </a:r>
          </a:p>
        </p:txBody>
      </p:sp>
      <p:pic>
        <p:nvPicPr>
          <p:cNvPr id="604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15" y="1772816"/>
            <a:ext cx="3810000" cy="3773488"/>
          </a:xfr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5520" y="457200"/>
            <a:ext cx="8435280" cy="883568"/>
          </a:xfrm>
        </p:spPr>
        <p:txBody>
          <a:bodyPr/>
          <a:lstStyle/>
          <a:p>
            <a:r>
              <a:rPr lang="en-US" altLang="zh-CN" dirty="0">
                <a:ea typeface="宋体" pitchFamily="2" charset="-122"/>
              </a:rPr>
              <a:t>Where has all the carbon gone?</a:t>
            </a:r>
            <a:endParaRPr lang="zh-CN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190908-8708-425C-3071-5DD1270D0E17}"/>
              </a:ext>
            </a:extLst>
          </p:cNvPr>
          <p:cNvSpPr txBox="1"/>
          <p:nvPr/>
        </p:nvSpPr>
        <p:spPr>
          <a:xfrm>
            <a:off x="10232148" y="4482315"/>
            <a:ext cx="1408468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ea typeface="楷体_GB2312"/>
              </a:rPr>
              <a:t>金星</a:t>
            </a:r>
            <a:r>
              <a:rPr lang="en-US" altLang="zh-CN" sz="2400" dirty="0">
                <a:ea typeface="楷体_GB2312"/>
              </a:rPr>
              <a:t>96%CO</a:t>
            </a:r>
            <a:r>
              <a:rPr lang="en-US" altLang="zh-CN" sz="2400" baseline="-30000" dirty="0">
                <a:ea typeface="楷体_GB2312"/>
              </a:rPr>
              <a:t>2</a:t>
            </a:r>
            <a:r>
              <a:rPr lang="zh-CN" altLang="en-US" sz="2400" baseline="-30000" dirty="0">
                <a:ea typeface="楷体_GB2312"/>
              </a:rPr>
              <a:t>   </a:t>
            </a:r>
            <a:endParaRPr lang="en-US" altLang="zh-CN" sz="2400" baseline="-30000" dirty="0">
              <a:ea typeface="楷体_GB2312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ea typeface="楷体_GB2312"/>
              </a:rPr>
              <a:t>3% 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081CA4-87BA-C76C-79FA-1E4B1B2FFE6E}"/>
              </a:ext>
            </a:extLst>
          </p:cNvPr>
          <p:cNvSpPr txBox="1"/>
          <p:nvPr/>
        </p:nvSpPr>
        <p:spPr>
          <a:xfrm>
            <a:off x="10118603" y="1786671"/>
            <a:ext cx="1080120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ea typeface="楷体_GB2312"/>
              </a:rPr>
              <a:t>21% O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ea typeface="楷体_GB2312"/>
              </a:rPr>
              <a:t>77% N </a:t>
            </a:r>
          </a:p>
        </p:txBody>
      </p:sp>
    </p:spTree>
    <p:extLst>
      <p:ext uri="{BB962C8B-B14F-4D97-AF65-F5344CB8AC3E}">
        <p14:creationId xmlns:p14="http://schemas.microsoft.com/office/powerpoint/2010/main" val="191684233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711624" y="517420"/>
            <a:ext cx="5487144" cy="811560"/>
          </a:xfrm>
        </p:spPr>
        <p:txBody>
          <a:bodyPr/>
          <a:lstStyle/>
          <a:p>
            <a:pPr eaLnBrk="1" hangingPunct="1"/>
            <a:r>
              <a:rPr lang="en-US" altLang="zh-CN" sz="3500" dirty="0">
                <a:ea typeface="宋体" pitchFamily="2" charset="-122"/>
              </a:rPr>
              <a:t>Earth’s Hydrosphere</a:t>
            </a: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" t="1550" r="632" b="1550"/>
          <a:stretch>
            <a:fillRect/>
          </a:stretch>
        </p:blipFill>
        <p:spPr bwMode="auto">
          <a:xfrm>
            <a:off x="407368" y="2852937"/>
            <a:ext cx="6444925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4DC222F-3C7D-2E2E-C10C-A042574010C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375484" y="1611802"/>
            <a:ext cx="6296580" cy="109711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楷体_GB2312" pitchFamily="49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en-US" altLang="zh-CN" sz="2400" dirty="0">
                <a:ea typeface="宋体" panose="02010600030101010101" pitchFamily="2" charset="-122"/>
                <a:cs typeface="楷体_GB2312" panose="02010609030101010101" pitchFamily="49" charset="-122"/>
              </a:rPr>
              <a:t>H</a:t>
            </a:r>
            <a:r>
              <a:rPr lang="en-US" altLang="zh-CN" sz="2400" baseline="-25000" dirty="0">
                <a:ea typeface="宋体" panose="02010600030101010101" pitchFamily="2" charset="-122"/>
                <a:cs typeface="楷体_GB2312" panose="02010609030101010101" pitchFamily="49" charset="-122"/>
              </a:rPr>
              <a:t>2</a:t>
            </a:r>
            <a:r>
              <a:rPr lang="en-US" altLang="zh-CN" sz="2400" dirty="0">
                <a:ea typeface="宋体" panose="02010600030101010101" pitchFamily="2" charset="-122"/>
                <a:cs typeface="楷体_GB2312" panose="02010609030101010101" pitchFamily="49" charset="-122"/>
              </a:rPr>
              <a:t>O would have been degassed from the Earth’s interior simultaneously with gases of atmosphere.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383AFE-3D71-3F18-6077-61029D4E9DA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7104112" y="1611802"/>
            <a:ext cx="4327884" cy="471215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lc="http://schemas.openxmlformats.org/drawingml/2006/lockedCanvas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楷体_GB2312" pitchFamily="49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sz="2000" dirty="0" err="1">
                <a:ea typeface="宋体" panose="02010600030101010101" pitchFamily="2" charset="-122"/>
                <a:cs typeface="楷体_GB2312" panose="02010609030101010101" pitchFamily="49" charset="-122"/>
              </a:rPr>
              <a:t>But,when</a:t>
            </a:r>
            <a:r>
              <a:rPr lang="en-US" altLang="zh-CN" sz="2000" dirty="0">
                <a:ea typeface="宋体" panose="02010600030101010101" pitchFamily="2" charset="-122"/>
                <a:cs typeface="楷体_GB2312" panose="02010609030101010101" pitchFamily="49" charset="-122"/>
              </a:rPr>
              <a:t> was the Earth’s surface cool enough for oceans to form?</a:t>
            </a:r>
          </a:p>
          <a:p>
            <a:pPr eaLnBrk="1" hangingPunct="1"/>
            <a:endParaRPr lang="en-US" altLang="zh-CN" sz="2000" dirty="0">
              <a:ea typeface="宋体" panose="02010600030101010101" pitchFamily="2" charset="-122"/>
              <a:cs typeface="楷体_GB2312" panose="02010609030101010101" pitchFamily="49" charset="-122"/>
            </a:endParaRPr>
          </a:p>
          <a:p>
            <a:pPr eaLnBrk="1" hangingPunct="1"/>
            <a:r>
              <a:rPr lang="en-US" altLang="zh-CN" sz="2000" dirty="0">
                <a:ea typeface="宋体" panose="02010600030101010101" pitchFamily="2" charset="-122"/>
                <a:cs typeface="楷体_GB2312" panose="02010609030101010101" pitchFamily="49" charset="-122"/>
              </a:rPr>
              <a:t>The 4.4 Ga zircon has </a:t>
            </a:r>
            <a:r>
              <a:rPr lang="en-US" altLang="zh-CN" sz="2000" dirty="0">
                <a:latin typeface="Symbol" pitchFamily="2" charset="2"/>
                <a:ea typeface="宋体" panose="02010600030101010101" pitchFamily="2" charset="-122"/>
                <a:cs typeface="楷体_GB2312" panose="02010609030101010101" pitchFamily="49" charset="-122"/>
              </a:rPr>
              <a:t>d</a:t>
            </a:r>
            <a:r>
              <a:rPr lang="en-US" altLang="zh-CN" sz="2000" baseline="30000" dirty="0">
                <a:ea typeface="宋体" panose="02010600030101010101" pitchFamily="2" charset="-122"/>
                <a:cs typeface="楷体_GB2312" panose="02010609030101010101" pitchFamily="49" charset="-122"/>
              </a:rPr>
              <a:t>18</a:t>
            </a:r>
            <a:r>
              <a:rPr lang="en-US" altLang="zh-CN" sz="2000" dirty="0">
                <a:ea typeface="宋体" panose="02010600030101010101" pitchFamily="2" charset="-122"/>
                <a:cs typeface="楷体_GB2312" panose="02010609030101010101" pitchFamily="49" charset="-122"/>
              </a:rPr>
              <a:t>O</a:t>
            </a:r>
            <a:r>
              <a:rPr lang="en-US" altLang="zh-CN" sz="2000" baseline="-25000" dirty="0">
                <a:ea typeface="宋体" panose="02010600030101010101" pitchFamily="2" charset="-122"/>
                <a:cs typeface="楷体_GB2312" panose="02010609030101010101" pitchFamily="49" charset="-122"/>
              </a:rPr>
              <a:t>SMOW</a:t>
            </a:r>
            <a:r>
              <a:rPr lang="en-US" altLang="zh-CN" sz="2000" dirty="0">
                <a:ea typeface="宋体" panose="02010600030101010101" pitchFamily="2" charset="-122"/>
                <a:cs typeface="楷体_GB2312" panose="02010609030101010101" pitchFamily="49" charset="-122"/>
              </a:rPr>
              <a:t> up to 9‰.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zh-CN" sz="2100" dirty="0">
                <a:ea typeface="宋体" panose="02010600030101010101" pitchFamily="2" charset="-122"/>
                <a:cs typeface="楷体_GB2312" panose="02010609030101010101" pitchFamily="49" charset="-122"/>
              </a:rPr>
              <a:t>This suggests the magma from which the zircon crystallized from reacted with or contained material that had reacted with liquid water.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zh-CN" sz="2100" dirty="0">
                <a:ea typeface="宋体" panose="02010600030101010101" pitchFamily="2" charset="-122"/>
                <a:cs typeface="楷体_GB2312" panose="02010609030101010101" pitchFamily="49" charset="-122"/>
              </a:rPr>
              <a:t>Earth’s surface was apparently cool enough for oceans to form  at 4.4 Ga! </a:t>
            </a:r>
          </a:p>
        </p:txBody>
      </p:sp>
    </p:spTree>
    <p:extLst>
      <p:ext uri="{BB962C8B-B14F-4D97-AF65-F5344CB8AC3E}">
        <p14:creationId xmlns:p14="http://schemas.microsoft.com/office/powerpoint/2010/main" val="361512220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earth-atmosphe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469471"/>
            <a:ext cx="7776864" cy="591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5268555F-0BD1-C2B9-9927-9B31BB9AA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452494"/>
            <a:ext cx="5403977" cy="270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E8ABAFB-0CA9-3620-F7C7-3A8BA9A8D926}"/>
              </a:ext>
            </a:extLst>
          </p:cNvPr>
          <p:cNvGrpSpPr/>
          <p:nvPr/>
        </p:nvGrpSpPr>
        <p:grpSpPr>
          <a:xfrm>
            <a:off x="2614936" y="469471"/>
            <a:ext cx="9577064" cy="2232248"/>
            <a:chOff x="1199456" y="764704"/>
            <a:chExt cx="9793088" cy="2862693"/>
          </a:xfrm>
        </p:grpSpPr>
        <p:pic>
          <p:nvPicPr>
            <p:cNvPr id="4" name="Picture 2">
              <a:extLst>
                <a:ext uri="{FF2B5EF4-FFF2-40B4-BE49-F238E27FC236}">
                  <a16:creationId xmlns:a16="http://schemas.microsoft.com/office/drawing/2014/main" id="{CABD25F8-A1B8-84CC-3817-B20F86FD0A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764704"/>
              <a:ext cx="9793088" cy="2862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40A63A7-F607-4A6A-EAB8-C45732758B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648" y="908720"/>
              <a:ext cx="1489442" cy="950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65132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FDE541E5-A727-A66F-9E33-C47E8DD458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01" y="457200"/>
            <a:ext cx="8385175" cy="609600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anose="02010600030101010101" pitchFamily="2" charset="-122"/>
              </a:rPr>
              <a:t>The Present Earth is a Dynamic Planet!</a:t>
            </a:r>
          </a:p>
        </p:txBody>
      </p:sp>
      <p:sp>
        <p:nvSpPr>
          <p:cNvPr id="65539" name="Text Box 3">
            <a:extLst>
              <a:ext uri="{FF2B5EF4-FFF2-40B4-BE49-F238E27FC236}">
                <a16:creationId xmlns:a16="http://schemas.microsoft.com/office/drawing/2014/main" id="{4501693A-50FE-978F-2128-616B3E410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5943601"/>
            <a:ext cx="838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1800">
                <a:ea typeface="宋体" panose="02010600030101010101" pitchFamily="2" charset="-122"/>
              </a:rPr>
              <a:t>Earth is constantly being resurfaced due to </a:t>
            </a:r>
            <a:r>
              <a:rPr lang="en-US" altLang="zh-CN" sz="1800">
                <a:solidFill>
                  <a:schemeClr val="tx2"/>
                </a:solidFill>
                <a:ea typeface="宋体" panose="02010600030101010101" pitchFamily="2" charset="-122"/>
              </a:rPr>
              <a:t>plate tectonics</a:t>
            </a:r>
            <a:r>
              <a:rPr lang="en-US" altLang="zh-CN" sz="1800">
                <a:ea typeface="宋体" panose="02010600030101010101" pitchFamily="2" charset="-122"/>
              </a:rPr>
              <a:t> and the </a:t>
            </a:r>
            <a:r>
              <a:rPr lang="en-US" altLang="zh-CN" sz="1800">
                <a:solidFill>
                  <a:schemeClr val="tx2"/>
                </a:solidFill>
                <a:ea typeface="宋体" panose="02010600030101010101" pitchFamily="2" charset="-122"/>
              </a:rPr>
              <a:t>rock cycle</a:t>
            </a:r>
            <a:r>
              <a:rPr lang="en-US" altLang="zh-CN" sz="1800">
                <a:ea typeface="宋体" panose="02010600030101010101" pitchFamily="2" charset="-122"/>
              </a:rPr>
              <a:t>.</a:t>
            </a:r>
          </a:p>
        </p:txBody>
      </p:sp>
      <p:pic>
        <p:nvPicPr>
          <p:cNvPr id="65540" name="Picture 4">
            <a:extLst>
              <a:ext uri="{FF2B5EF4-FFF2-40B4-BE49-F238E27FC236}">
                <a16:creationId xmlns:a16="http://schemas.microsoft.com/office/drawing/2014/main" id="{EC345A88-7268-BCCA-8DB9-8461691786C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400" y="1295401"/>
            <a:ext cx="5638800" cy="4570413"/>
          </a:xfrm>
          <a:noFill/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>
            <a:extLst>
              <a:ext uri="{FF2B5EF4-FFF2-40B4-BE49-F238E27FC236}">
                <a16:creationId xmlns:a16="http://schemas.microsoft.com/office/drawing/2014/main" id="{50000E70-55DC-1FB3-CF15-37F4E3DC9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071562"/>
            <a:ext cx="7464350" cy="5308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Rectangle 3">
            <a:extLst>
              <a:ext uri="{FF2B5EF4-FFF2-40B4-BE49-F238E27FC236}">
                <a16:creationId xmlns:a16="http://schemas.microsoft.com/office/drawing/2014/main" id="{8677A7F8-48EB-5717-E04B-099F125CFF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9732" y="477741"/>
            <a:ext cx="7165975" cy="574995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anose="02010600030101010101" pitchFamily="2" charset="-122"/>
              </a:rPr>
              <a:t>..a really dynamic planet!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rgbClr val="000000"/>
                </a:solidFill>
                <a:latin typeface="+mn-lt"/>
              </a:rPr>
              <a:t>地球的起源与演化</a:t>
            </a:r>
            <a:endParaRPr lang="zh-CN" altLang="en-US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42290-5309-AAA2-43B6-1FFF14F56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N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太阳系的形成与演化</a:t>
            </a:r>
          </a:p>
          <a:p>
            <a:pPr lvl="1"/>
            <a:r>
              <a:rPr lang="en-CN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宇宙大爆炸</a:t>
            </a:r>
          </a:p>
          <a:p>
            <a:pPr lvl="1"/>
            <a:r>
              <a:rPr lang="en-CN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恒星演化</a:t>
            </a:r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：</a:t>
            </a:r>
            <a:r>
              <a:rPr lang="en-CN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超新星</a:t>
            </a:r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、红巨星</a:t>
            </a:r>
            <a:endParaRPr lang="en-US" altLang="zh-CN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1"/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太阳系（星系；系外行星）的形成</a:t>
            </a:r>
            <a:endParaRPr lang="en-US" altLang="zh-CN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1"/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地球（行星）的形成</a:t>
            </a:r>
            <a:endParaRPr lang="en-US" altLang="zh-CN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zh-CN" altLang="en-US" dirty="0"/>
              <a:t>地球的形成与演化</a:t>
            </a:r>
            <a:endParaRPr lang="en-US" altLang="zh-CN" dirty="0"/>
          </a:p>
          <a:p>
            <a:pPr lvl="1"/>
            <a:r>
              <a:rPr lang="zh-CN" altLang="en-US" dirty="0"/>
              <a:t>岩浆洋与</a:t>
            </a:r>
            <a:r>
              <a:rPr lang="zh-CN" altLang="en-CN" dirty="0"/>
              <a:t>月地</a:t>
            </a:r>
            <a:r>
              <a:rPr lang="zh-CN" altLang="en-US" dirty="0"/>
              <a:t>系统</a:t>
            </a:r>
            <a:endParaRPr lang="en-US" altLang="zh-CN" dirty="0"/>
          </a:p>
          <a:p>
            <a:pPr lvl="1"/>
            <a:r>
              <a:rPr lang="zh-CN" altLang="en-US" dirty="0"/>
              <a:t>板块构造运动</a:t>
            </a:r>
            <a:endParaRPr lang="en-US" altLang="zh-CN" dirty="0"/>
          </a:p>
          <a:p>
            <a:pPr lvl="1"/>
            <a:r>
              <a:rPr lang="zh-CN" altLang="en-US" dirty="0"/>
              <a:t>地球的地质与构造演化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72816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>
          <a:xfrm>
            <a:off x="1755964" y="620714"/>
            <a:ext cx="8661212" cy="655637"/>
          </a:xfrm>
        </p:spPr>
        <p:txBody>
          <a:bodyPr/>
          <a:lstStyle/>
          <a:p>
            <a:pPr eaLnBrk="1" hangingPunct="1"/>
            <a:r>
              <a:rPr lang="zh-CN" altLang="en-US" dirty="0"/>
              <a:t>全球地形</a:t>
            </a:r>
          </a:p>
        </p:txBody>
      </p:sp>
      <p:pic>
        <p:nvPicPr>
          <p:cNvPr id="3075" name="Picture 2" descr="PB2002_wall_ma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964" y="1443038"/>
            <a:ext cx="8607237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4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362201" y="360364"/>
            <a:ext cx="1858201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海底地形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5" descr="Pacific basin 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362201" y="360364"/>
            <a:ext cx="1858201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海底地形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0" y="457200"/>
            <a:ext cx="1295400" cy="762000"/>
          </a:xfrm>
        </p:spPr>
        <p:txBody>
          <a:bodyPr/>
          <a:lstStyle/>
          <a:p>
            <a:pPr algn="l" eaLnBrk="1" hangingPunct="1"/>
            <a:r>
              <a:rPr lang="zh-CN" altLang="en-US" dirty="0"/>
              <a:t>地震</a:t>
            </a:r>
          </a:p>
        </p:txBody>
      </p:sp>
      <p:pic>
        <p:nvPicPr>
          <p:cNvPr id="6148" name="Picture 3" descr="Earthquakes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00" y="1143001"/>
            <a:ext cx="7924800" cy="458311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6280150" y="5867401"/>
            <a:ext cx="3778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Depth Feature of Earthquake foci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 descr="Plate Boundaries and Volcano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95401"/>
            <a:ext cx="7543800" cy="443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7092950" y="5791201"/>
            <a:ext cx="319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Global Volcano Distribution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5530850" y="533400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pitchFamily="2" charset="-122"/>
              </a:rPr>
              <a:t>火山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123658"/>
            <a:ext cx="8924925" cy="525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1752601" y="304800"/>
            <a:ext cx="8696325" cy="863600"/>
          </a:xfrm>
        </p:spPr>
        <p:txBody>
          <a:bodyPr/>
          <a:lstStyle/>
          <a:p>
            <a:pPr eaLnBrk="1" hangingPunct="1"/>
            <a:r>
              <a:rPr lang="zh-CN" altLang="en-US" b="1" dirty="0"/>
              <a:t>板块构造的基本单元及特征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24000" y="0"/>
            <a:ext cx="5449888" cy="6858000"/>
            <a:chOff x="0" y="0"/>
            <a:chExt cx="3433" cy="4320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43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437" cy="4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0"/>
            <a:ext cx="3733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4343400" y="2209800"/>
            <a:ext cx="3316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Accreting boundaries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7543801" y="739776"/>
            <a:ext cx="2517775" cy="4955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汇聚边界</a:t>
            </a:r>
            <a:endParaRPr lang="en-US" altLang="zh-CN" sz="2800" b="1" dirty="0">
              <a:latin typeface="Arial" pitchFamily="34" charset="0"/>
              <a:ea typeface="宋体" pitchFamily="2" charset="-122"/>
            </a:endParaRPr>
          </a:p>
          <a:p>
            <a:pPr eaLnBrk="1" hangingPunct="1"/>
            <a:endParaRPr lang="en-US" altLang="zh-CN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Oceanic –oceanic</a:t>
            </a:r>
          </a:p>
          <a:p>
            <a:pPr eaLnBrk="1" hangingPunct="1"/>
            <a:endParaRPr lang="en-US" altLang="zh-CN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endParaRPr lang="en-US" altLang="zh-CN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Oceanic-continental</a:t>
            </a:r>
          </a:p>
          <a:p>
            <a:pPr eaLnBrk="1" hangingPunct="1"/>
            <a:endParaRPr lang="en-US" altLang="zh-CN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endParaRPr lang="en-US" altLang="zh-CN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endParaRPr lang="en-US" altLang="zh-CN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Continental-continental</a:t>
            </a:r>
          </a:p>
        </p:txBody>
      </p:sp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7010400" y="6248400"/>
            <a:ext cx="36576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                     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5118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7010400" y="0"/>
            <a:ext cx="36576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                     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1" y="607406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大陆碰撞带</a:t>
            </a:r>
          </a:p>
        </p:txBody>
      </p:sp>
      <p:sp>
        <p:nvSpPr>
          <p:cNvPr id="5" name="Rectangle 4"/>
          <p:cNvSpPr/>
          <p:nvPr/>
        </p:nvSpPr>
        <p:spPr>
          <a:xfrm>
            <a:off x="8532912" y="243840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板块俯冲消减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9817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0"/>
            <a:ext cx="3200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5658464" y="2438401"/>
            <a:ext cx="2069797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Arial" pitchFamily="34" charset="0"/>
                <a:ea typeface="宋体" pitchFamily="2" charset="-122"/>
              </a:rPr>
              <a:t>转换断层</a:t>
            </a:r>
            <a:endParaRPr lang="en-US" altLang="zh-CN" sz="3600" b="1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5638800" y="1447801"/>
            <a:ext cx="1530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Ridge-Ridge</a:t>
            </a:r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4876800" y="3581401"/>
            <a:ext cx="165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Ridge-Trench</a:t>
            </a:r>
          </a:p>
        </p:txBody>
      </p:sp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6019800" y="5867401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华文隶书" pitchFamily="2" charset="-122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18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Trench-Trench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1686949" y="279400"/>
            <a:ext cx="8696325" cy="863600"/>
          </a:xfrm>
        </p:spPr>
        <p:txBody>
          <a:bodyPr/>
          <a:lstStyle/>
          <a:p>
            <a:pPr eaLnBrk="1" hangingPunct="1"/>
            <a:r>
              <a:rPr lang="en-US" altLang="zh-CN" dirty="0"/>
              <a:t>Wilson Cycle</a:t>
            </a:r>
          </a:p>
        </p:txBody>
      </p:sp>
      <p:pic>
        <p:nvPicPr>
          <p:cNvPr id="25604" name="Picture 3" descr="T 4-5-1a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066800"/>
            <a:ext cx="9022222" cy="52720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55411" y="692696"/>
            <a:ext cx="3888433" cy="1387624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itchFamily="2" charset="-122"/>
              </a:rPr>
              <a:t>Earth Now has a layered structure</a:t>
            </a:r>
          </a:p>
        </p:txBody>
      </p:sp>
      <p:pic>
        <p:nvPicPr>
          <p:cNvPr id="4813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0663" y="2348880"/>
            <a:ext cx="4495800" cy="3371850"/>
          </a:xfrm>
        </p:spPr>
      </p:pic>
      <p:sp>
        <p:nvSpPr>
          <p:cNvPr id="481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0" y="1052736"/>
            <a:ext cx="5625008" cy="4968552"/>
          </a:xfrm>
        </p:spPr>
        <p:txBody>
          <a:bodyPr/>
          <a:lstStyle/>
          <a:p>
            <a:pPr eaLnBrk="1" hangingPunct="1"/>
            <a:r>
              <a:rPr lang="en-US" altLang="zh-CN" sz="2400" i="1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Atmosphere and Hydrosphere</a:t>
            </a: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（大气与水圈）</a:t>
            </a:r>
            <a:endParaRPr lang="en-US" altLang="zh-CN" sz="24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2400" i="1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Low Density Crust (6-35 km thick)</a:t>
            </a: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（地壳）</a:t>
            </a:r>
            <a:endParaRPr lang="en-US" altLang="zh-CN" sz="24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2400" i="1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Intermediate Density Mantle (~3000 km thick)</a:t>
            </a:r>
          </a:p>
          <a:p>
            <a:pPr marL="0" indent="0"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（地幔）</a:t>
            </a:r>
            <a:endParaRPr lang="en-US" altLang="zh-CN" sz="24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eaLnBrk="1" hangingPunct="1"/>
            <a:r>
              <a:rPr lang="en-US" altLang="zh-CN" sz="2400" i="1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High density core (~3000 km thick)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zh-CN" sz="2400" dirty="0">
                <a:ea typeface="宋体" pitchFamily="2" charset="-122"/>
              </a:rPr>
              <a:t>Liquid outer core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zh-CN" sz="2400" dirty="0">
                <a:ea typeface="宋体" pitchFamily="2" charset="-122"/>
              </a:rPr>
              <a:t>Solid inner core</a:t>
            </a:r>
          </a:p>
          <a:p>
            <a:pPr marL="400050" lvl="1" indent="0">
              <a:buNone/>
            </a:pPr>
            <a:r>
              <a:rPr lang="zh-CN" altLang="en-US" sz="2400" dirty="0">
                <a:ea typeface="宋体" pitchFamily="2" charset="-122"/>
              </a:rPr>
              <a:t>（地核）</a:t>
            </a:r>
            <a:endParaRPr lang="en-US" altLang="zh-CN" sz="24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908559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"/>
          <p:cNvSpPr>
            <a:spLocks noGrp="1" noChangeArrowheads="1"/>
          </p:cNvSpPr>
          <p:nvPr>
            <p:ph type="title"/>
          </p:nvPr>
        </p:nvSpPr>
        <p:spPr>
          <a:xfrm>
            <a:off x="2279576" y="548680"/>
            <a:ext cx="7710488" cy="647700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1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zh-CN" altLang="en-US" dirty="0"/>
              <a:t>地球表面现在的运动</a:t>
            </a:r>
            <a:endParaRPr lang="en-GB" altLang="zh-CN" dirty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308" y="1411493"/>
            <a:ext cx="813775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Rectangle 1"/>
          <p:cNvSpPr txBox="1">
            <a:spLocks noChangeArrowheads="1"/>
          </p:cNvSpPr>
          <p:nvPr/>
        </p:nvSpPr>
        <p:spPr bwMode="auto">
          <a:xfrm>
            <a:off x="2898701" y="5551488"/>
            <a:ext cx="61277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 anchorCtr="1">
            <a:spAutoFit/>
          </a:bodyPr>
          <a:lstStyle>
            <a:lvl1pPr eaLnBrk="0" hangingPunct="0">
              <a:spcBef>
                <a:spcPct val="20000"/>
              </a:spcBef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zh-CN" sz="3600">
                <a:solidFill>
                  <a:schemeClr val="tx2"/>
                </a:solidFill>
                <a:ea typeface="黑体" pitchFamily="49" charset="-122"/>
              </a:rPr>
              <a:t>NOVEL1A Model</a:t>
            </a:r>
          </a:p>
        </p:txBody>
      </p:sp>
    </p:spTree>
    <p:extLst>
      <p:ext uri="{BB962C8B-B14F-4D97-AF65-F5344CB8AC3E}">
        <p14:creationId xmlns:p14="http://schemas.microsoft.com/office/powerpoint/2010/main" val="39190860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"/>
          <p:cNvSpPr>
            <a:spLocks noGrp="1" noChangeArrowheads="1"/>
          </p:cNvSpPr>
          <p:nvPr>
            <p:ph type="title"/>
          </p:nvPr>
        </p:nvSpPr>
        <p:spPr>
          <a:xfrm>
            <a:off x="2279576" y="548680"/>
            <a:ext cx="7710488" cy="647700"/>
          </a:xfr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1" compatLnSpc="1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zh-CN" altLang="en-US"/>
              <a:t>地球演化：大陆</a:t>
            </a:r>
            <a:r>
              <a:rPr lang="en-US" altLang="zh-CN"/>
              <a:t>150Ma</a:t>
            </a:r>
            <a:r>
              <a:rPr lang="zh-CN" altLang="en-US"/>
              <a:t>来的运动</a:t>
            </a:r>
            <a:endParaRPr lang="en-GB" altLang="zh-CN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204" y="908720"/>
            <a:ext cx="9062300" cy="538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36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767408" y="520700"/>
            <a:ext cx="11089232" cy="1972196"/>
          </a:xfrm>
        </p:spPr>
        <p:txBody>
          <a:bodyPr/>
          <a:lstStyle/>
          <a:p>
            <a:pPr eaLnBrk="1" hangingPunct="1"/>
            <a:r>
              <a:rPr lang="zh-CN" altLang="en-US" sz="2800" dirty="0"/>
              <a:t>板块构造是一个模型。板块构造学说认为，地球的外壳由一些很薄的刚性块体组成，块体之间存在相互运动。块体由冷的岩石层构成、平均厚度约为</a:t>
            </a:r>
            <a:r>
              <a:rPr lang="en-US" altLang="zh-CN" sz="2800" dirty="0"/>
              <a:t>100Km</a:t>
            </a:r>
            <a:r>
              <a:rPr lang="zh-CN" altLang="en-US" sz="2800" dirty="0"/>
              <a:t>；块体间的相互运动速度约几个厘米每年；板块本身从大洋中脊产生，而又在与海沟相联系的俯冲带消亡。 </a:t>
            </a:r>
          </a:p>
        </p:txBody>
      </p:sp>
      <p:pic>
        <p:nvPicPr>
          <p:cNvPr id="10244" name="Picture 3" descr="T 4-1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2564904"/>
            <a:ext cx="942856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606695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>
          <a:xfrm>
            <a:off x="2819400" y="5181600"/>
            <a:ext cx="6705600" cy="8382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zh-CN" altLang="en-US" dirty="0"/>
              <a:t>地幔对流为板块运动提供动力来源。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dirty="0"/>
              <a:t>Heat transfer</a:t>
            </a:r>
          </a:p>
        </p:txBody>
      </p:sp>
      <p:pic>
        <p:nvPicPr>
          <p:cNvPr id="44037" name="Picture 4" descr="3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99" y="1268760"/>
            <a:ext cx="5131615" cy="342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HM地球剖面NEW">
            <a:extLst>
              <a:ext uri="{FF2B5EF4-FFF2-40B4-BE49-F238E27FC236}">
                <a16:creationId xmlns:a16="http://schemas.microsoft.com/office/drawing/2014/main" id="{FC439D7D-49E5-8063-93B6-8A9CE2D54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5109" y="1430975"/>
            <a:ext cx="5559394" cy="326565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3087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C:\Users\Jinshui\Documents\MyDownloadPapers\PlateKinematics\PlateReconstruction\Scotese\EarthHistory\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3550"/>
            <a:ext cx="9144000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1888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C:\Users\Jinshui\Documents\MyDownloadPapers\PlateKinematics\PlateReconstruction\Scotese\EarthHistory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60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C:\Users\Jinshui\Documents\MyDownloadPapers\PlateKinematics\PlateReconstruction\Scotese\EarthHistory\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2953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 descr="C:\Users\Jinshui\Documents\MyDownloadPapers\PlateKinematics\PlateReconstruction\Scotese\EarthHistory\0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59120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 descr="C:\Users\Jinshui\Documents\MyDownloadPapers\PlateKinematics\PlateReconstruction\Scotese\EarthHistory\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89756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" descr="C:\Users\Jinshui\Documents\MyDownloadPapers\PlateKinematics\PlateReconstruction\Scotese\EarthHistory\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863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lum bright="-24000" contras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2718594"/>
            <a:ext cx="8991600" cy="301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357563" y="454025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2400">
              <a:latin typeface="Times" pitchFamily="18" charset="0"/>
              <a:ea typeface="宋体" pitchFamily="2" charset="-122"/>
            </a:endParaRP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135560" y="444490"/>
            <a:ext cx="8156575" cy="747058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itchFamily="2" charset="-122"/>
              </a:rPr>
              <a:t>Differentiation of the planet</a:t>
            </a:r>
            <a:r>
              <a:rPr lang="zh-CN" altLang="en-US" dirty="0">
                <a:ea typeface="宋体" pitchFamily="2" charset="-122"/>
              </a:rPr>
              <a:t> </a:t>
            </a:r>
            <a:r>
              <a:rPr lang="en-US" altLang="zh-CN" dirty="0">
                <a:ea typeface="宋体" pitchFamily="2" charset="-122"/>
              </a:rPr>
              <a:t>Earth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9326960" y="2726918"/>
            <a:ext cx="2745704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楷体_GB2312"/>
                <a:cs typeface="楷体_GB2312"/>
              </a:defRPr>
            </a:lvl9pPr>
          </a:lstStyle>
          <a:p>
            <a:pPr>
              <a:spcBef>
                <a:spcPct val="50000"/>
              </a:spcBef>
              <a:buFontTx/>
              <a:buAutoNum type="alphaLcParenBoth"/>
            </a:pPr>
            <a:r>
              <a:rPr lang="en-US" altLang="zh-CN" sz="2000" dirty="0">
                <a:ea typeface="宋体" pitchFamily="2" charset="-122"/>
              </a:rPr>
              <a:t>Early homogenous Earth</a:t>
            </a:r>
          </a:p>
          <a:p>
            <a:pPr>
              <a:spcBef>
                <a:spcPct val="50000"/>
              </a:spcBef>
              <a:buFontTx/>
              <a:buAutoNum type="alphaLcParenBoth"/>
            </a:pPr>
            <a:r>
              <a:rPr lang="en-US" altLang="zh-CN" sz="2000" dirty="0">
                <a:ea typeface="宋体" pitchFamily="2" charset="-122"/>
              </a:rPr>
              <a:t>Iron</a:t>
            </a:r>
            <a:r>
              <a:rPr lang="zh-CN" altLang="en-US" sz="2000" dirty="0">
                <a:ea typeface="宋体" pitchFamily="2" charset="-122"/>
              </a:rPr>
              <a:t> </a:t>
            </a:r>
            <a:r>
              <a:rPr lang="en-US" altLang="zh-CN" sz="2000" dirty="0">
                <a:ea typeface="宋体" pitchFamily="2" charset="-122"/>
              </a:rPr>
              <a:t>to</a:t>
            </a:r>
            <a:r>
              <a:rPr lang="zh-CN" altLang="en-US" sz="2000" dirty="0">
                <a:ea typeface="宋体" pitchFamily="2" charset="-122"/>
              </a:rPr>
              <a:t> </a:t>
            </a:r>
            <a:r>
              <a:rPr lang="en-US" altLang="zh-CN" sz="2000" dirty="0">
                <a:ea typeface="宋体" pitchFamily="2" charset="-122"/>
              </a:rPr>
              <a:t>center</a:t>
            </a:r>
            <a:r>
              <a:rPr lang="zh-CN" altLang="en-US" sz="2000" dirty="0">
                <a:ea typeface="宋体" pitchFamily="2" charset="-122"/>
              </a:rPr>
              <a:t>，</a:t>
            </a:r>
            <a:r>
              <a:rPr lang="en-US" altLang="zh-CN" sz="2000" dirty="0">
                <a:ea typeface="宋体" pitchFamily="2" charset="-122"/>
              </a:rPr>
              <a:t>Lighter matter “floats” toward surface</a:t>
            </a:r>
          </a:p>
          <a:p>
            <a:pPr>
              <a:spcBef>
                <a:spcPct val="50000"/>
              </a:spcBef>
              <a:buFontTx/>
              <a:buAutoNum type="alphaLcParenBoth"/>
            </a:pPr>
            <a:r>
              <a:rPr lang="en-US" altLang="zh-CN" sz="2000" dirty="0">
                <a:ea typeface="宋体" pitchFamily="2" charset="-122"/>
              </a:rPr>
              <a:t>Modern structure of the Earth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330937-607D-86C1-A7F1-4591D407206C}"/>
              </a:ext>
            </a:extLst>
          </p:cNvPr>
          <p:cNvSpPr txBox="1"/>
          <p:nvPr/>
        </p:nvSpPr>
        <p:spPr>
          <a:xfrm>
            <a:off x="657905" y="1563275"/>
            <a:ext cx="108761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dirty="0"/>
              <a:t>How did the layering occur?</a:t>
            </a:r>
          </a:p>
          <a:p>
            <a:pPr lvl="1"/>
            <a:r>
              <a:rPr lang="en-US" altLang="en-CN" dirty="0"/>
              <a:t>Two hypotheses: Heterogenous </a:t>
            </a:r>
            <a:r>
              <a:rPr lang="en-US" altLang="en-CN" sz="2400" dirty="0"/>
              <a:t>(</a:t>
            </a:r>
            <a:r>
              <a:rPr lang="en-US" altLang="en-CN" sz="2400" dirty="0" err="1"/>
              <a:t>inhomogenous</a:t>
            </a:r>
            <a:r>
              <a:rPr lang="en-US" altLang="en-CN" sz="2400" dirty="0"/>
              <a:t>)  </a:t>
            </a:r>
            <a:r>
              <a:rPr lang="en-US" altLang="en-CN" dirty="0"/>
              <a:t>or</a:t>
            </a:r>
            <a:r>
              <a:rPr lang="en-US" altLang="en-CN" sz="2400" dirty="0"/>
              <a:t> </a:t>
            </a:r>
            <a:r>
              <a:rPr lang="en-US" altLang="en-CN" dirty="0"/>
              <a:t>Homogenous accretion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B906DC-9CA0-8E57-DF50-75E8552049C2}"/>
              </a:ext>
            </a:extLst>
          </p:cNvPr>
          <p:cNvSpPr txBox="1"/>
          <p:nvPr/>
        </p:nvSpPr>
        <p:spPr>
          <a:xfrm>
            <a:off x="350996" y="2636912"/>
            <a:ext cx="32309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dirty="0">
                <a:solidFill>
                  <a:schemeClr val="accent2"/>
                </a:solidFill>
              </a:rPr>
              <a:t>Homogenous accretion </a:t>
            </a:r>
            <a:endParaRPr lang="en-CN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6798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C:\Users\Jinshui\Documents\MyDownloadPapers\PlateKinematics\PlateReconstruction\Scotese\EarthHistory\1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2088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 descr="C:\Users\Jinshui\Documents\MyDownloadPapers\PlateKinematics\PlateReconstruction\Scotese\EarthHistory\1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4591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 descr="C:\Users\Jinshui\Documents\MyDownloadPapers\PlateKinematics\PlateReconstruction\Scotese\EarthHistory\2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467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C:\Users\Jinshui\Documents\MyDownloadPapers\PlateKinematics\PlateReconstruction\Scotese\EarthHistory\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55600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C:\Users\Jinshui\Documents\MyDownloadPapers\PlateKinematics\PlateReconstruction\Scotese\EarthHistory\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1909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2" descr="C:\Users\Jinshui\Documents\MyDownloadPapers\PlateKinematics\PlateReconstruction\Scotese\EarthHistory\3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1891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 descr="C:\Users\Jinshui\Documents\MyDownloadPapers\PlateKinematics\PlateReconstruction\Scotese\EarthHistory\3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6114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C:\Users\Jinshui\Documents\MyDownloadPapers\PlateKinematics\PlateReconstruction\Scotese\EarthHistory\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08638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 descr="C:\Users\Jinshui\Documents\MyDownloadPapers\PlateKinematics\PlateReconstruction\Scotese\EarthHistory\4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"/>
            <a:ext cx="9144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9257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C:\Users\Jinshui\Documents\MyDownloadPapers\PlateKinematics\PlateReconstruction\Scotese\EarthHistory\5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01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476672"/>
            <a:ext cx="11595100" cy="659160"/>
          </a:xfrm>
        </p:spPr>
        <p:txBody>
          <a:bodyPr/>
          <a:lstStyle/>
          <a:p>
            <a:r>
              <a:rPr lang="en-US" altLang="zh-CN" dirty="0"/>
              <a:t>Cooling from Magma Ocean</a:t>
            </a:r>
            <a:endParaRPr lang="zh-CN" altLang="en-US" dirty="0"/>
          </a:p>
        </p:txBody>
      </p:sp>
      <p:pic>
        <p:nvPicPr>
          <p:cNvPr id="75778" name="Picture 2" descr="http://www.astroblogs.nl/wp-content/uploads/2013/02/magma-ocea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8" t="2840" r="6491" b="2657"/>
          <a:stretch/>
        </p:blipFill>
        <p:spPr bwMode="auto">
          <a:xfrm>
            <a:off x="178708" y="1292812"/>
            <a:ext cx="5051631" cy="42964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i1-news.softpedia-static.com/images/news2/Earth-Could-Have-Had-a-Magma-Ocean-2.jpg">
            <a:extLst>
              <a:ext uri="{FF2B5EF4-FFF2-40B4-BE49-F238E27FC236}">
                <a16:creationId xmlns:a16="http://schemas.microsoft.com/office/drawing/2014/main" id="{673A66D6-1F8F-CF4D-F3D5-0005A4198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20" y="2234529"/>
            <a:ext cx="5715000" cy="3714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news.nationalgeographic.com/news/bigphotos/images/071205-magma-ocean_big.jpg">
            <a:extLst>
              <a:ext uri="{FF2B5EF4-FFF2-40B4-BE49-F238E27FC236}">
                <a16:creationId xmlns:a16="http://schemas.microsoft.com/office/drawing/2014/main" id="{C9F9660C-4A18-B6D7-68C0-87F430A9D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220" y="2813216"/>
            <a:ext cx="5542072" cy="3714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01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2" descr="C:\Users\Jinshui\Documents\MyDownloadPapers\PlateKinematics\PlateReconstruction\Scotese\EarthHistory\6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9750"/>
            <a:ext cx="914400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92489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3" name="Group 18"/>
          <p:cNvGrpSpPr>
            <a:grpSpLocks/>
          </p:cNvGrpSpPr>
          <p:nvPr/>
        </p:nvGrpSpPr>
        <p:grpSpPr bwMode="auto">
          <a:xfrm>
            <a:off x="1524000" y="838200"/>
            <a:ext cx="8991600" cy="5105400"/>
            <a:chOff x="528" y="1008"/>
            <a:chExt cx="4656" cy="2395"/>
          </a:xfrm>
        </p:grpSpPr>
        <p:pic>
          <p:nvPicPr>
            <p:cNvPr id="35846" name="Picture 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1008"/>
              <a:ext cx="4656" cy="2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7" name="Oval 20"/>
            <p:cNvSpPr>
              <a:spLocks noChangeArrowheads="1"/>
            </p:cNvSpPr>
            <p:nvPr/>
          </p:nvSpPr>
          <p:spPr bwMode="auto">
            <a:xfrm>
              <a:off x="576" y="1056"/>
              <a:ext cx="576" cy="19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35844" name="Text Box 21"/>
          <p:cNvSpPr txBox="1">
            <a:spLocks noChangeArrowheads="1"/>
          </p:cNvSpPr>
          <p:nvPr/>
        </p:nvSpPr>
        <p:spPr bwMode="auto">
          <a:xfrm>
            <a:off x="6972300" y="458788"/>
            <a:ext cx="3695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[Li et al., in press; Hoffman, 1991, Dalziel, 1991, and Torsvik 2003].</a:t>
            </a:r>
          </a:p>
        </p:txBody>
      </p:sp>
      <p:sp>
        <p:nvSpPr>
          <p:cNvPr id="35845" name="Text Box 22"/>
          <p:cNvSpPr txBox="1">
            <a:spLocks noChangeArrowheads="1"/>
          </p:cNvSpPr>
          <p:nvPr/>
        </p:nvSpPr>
        <p:spPr bwMode="auto">
          <a:xfrm>
            <a:off x="2173288" y="838200"/>
            <a:ext cx="20177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i="1">
                <a:solidFill>
                  <a:schemeClr val="tx2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Rodinia </a:t>
            </a:r>
            <a:r>
              <a:rPr lang="zh-CN" altLang="en-US" sz="1800" b="1" i="1">
                <a:solidFill>
                  <a:schemeClr val="tx2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 </a:t>
            </a:r>
            <a:r>
              <a:rPr lang="en-US" altLang="zh-CN" sz="1800" b="1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750 Ma</a:t>
            </a:r>
          </a:p>
        </p:txBody>
      </p:sp>
    </p:spTree>
    <p:extLst>
      <p:ext uri="{BB962C8B-B14F-4D97-AF65-F5344CB8AC3E}">
        <p14:creationId xmlns:p14="http://schemas.microsoft.com/office/powerpoint/2010/main" val="34579676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C:\Users\Jinshui\Documents\MyDownloadPapers\PlateKinematics\PlateReconstruction\Scotese\EarthHistory\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396" y="692696"/>
            <a:ext cx="8107044" cy="525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3825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Users\Jinshui\Documents\MyDownloadPapers\PlateKinematics\PlateReconstruction\Scotese\EarthHistory\000 C050v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548679"/>
            <a:ext cx="8136904" cy="542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6384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C:\Users\Jinshui\Documents\MyDownloadPapers\PlateKinematics\PlateReconstruction\Scotese\EarthHistory\000 B150v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838200"/>
            <a:ext cx="74295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6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C:\Users\Jinshui\Documents\MyDownloadPapers\PlateKinematics\PlateReconstruction\Scotese\EarthHistory\000 A250v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836711"/>
            <a:ext cx="7704856" cy="513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66001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7" name="Group 18"/>
          <p:cNvGrpSpPr>
            <a:grpSpLocks/>
          </p:cNvGrpSpPr>
          <p:nvPr/>
        </p:nvGrpSpPr>
        <p:grpSpPr bwMode="auto">
          <a:xfrm>
            <a:off x="623392" y="553315"/>
            <a:ext cx="3613150" cy="2146300"/>
            <a:chOff x="528" y="1008"/>
            <a:chExt cx="4656" cy="2395"/>
          </a:xfrm>
        </p:grpSpPr>
        <p:pic>
          <p:nvPicPr>
            <p:cNvPr id="41993" name="Picture 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1008"/>
              <a:ext cx="4656" cy="2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94" name="Oval 20"/>
            <p:cNvSpPr>
              <a:spLocks noChangeArrowheads="1"/>
            </p:cNvSpPr>
            <p:nvPr/>
          </p:nvSpPr>
          <p:spPr bwMode="auto">
            <a:xfrm>
              <a:off x="576" y="1056"/>
              <a:ext cx="576" cy="19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180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41988" name="Picture 2" descr="C:\Users\Jinshui\Documents\MyDownloadPapers\PlateKinematics\PlateReconstruction\Scotese\EarthHistory\000 A250v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891" y="4191000"/>
            <a:ext cx="31686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Rectangle 3"/>
          <p:cNvSpPr>
            <a:spLocks noChangeArrowheads="1"/>
          </p:cNvSpPr>
          <p:nvPr/>
        </p:nvSpPr>
        <p:spPr bwMode="auto">
          <a:xfrm>
            <a:off x="4332287" y="811213"/>
            <a:ext cx="3527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Supercontinent </a:t>
            </a:r>
            <a:r>
              <a:rPr lang="en-US" altLang="zh-CN" sz="2400" i="1" dirty="0" err="1">
                <a:solidFill>
                  <a:schemeClr val="tx2"/>
                </a:solidFill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Rodinia</a:t>
            </a:r>
            <a: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华文隶书" pitchFamily="2" charset="-122"/>
                <a:cs typeface="Times New Roman" pitchFamily="18" charset="0"/>
              </a:rPr>
              <a:t> (900 -- 750 Ma)</a:t>
            </a:r>
          </a:p>
        </p:txBody>
      </p:sp>
      <p:sp>
        <p:nvSpPr>
          <p:cNvPr id="41990" name="Title 7"/>
          <p:cNvSpPr txBox="1">
            <a:spLocks/>
          </p:cNvSpPr>
          <p:nvPr/>
        </p:nvSpPr>
        <p:spPr bwMode="auto">
          <a:xfrm>
            <a:off x="7320136" y="2667000"/>
            <a:ext cx="30480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Supercontinent Pangea (330 -- 175 Ma)</a:t>
            </a:r>
            <a:b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</a:br>
            <a:endParaRPr lang="en-US" altLang="zh-CN" sz="2400" i="1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41991" name="Title 7"/>
          <p:cNvSpPr txBox="1">
            <a:spLocks/>
          </p:cNvSpPr>
          <p:nvPr/>
        </p:nvSpPr>
        <p:spPr bwMode="auto">
          <a:xfrm>
            <a:off x="4811712" y="5489575"/>
            <a:ext cx="30480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Future</a:t>
            </a:r>
            <a:r>
              <a:rPr lang="zh-CN" altLang="en-US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Supercontinent (+250</a:t>
            </a:r>
            <a:r>
              <a:rPr lang="zh-CN" altLang="en-US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Ma)</a:t>
            </a:r>
            <a:br>
              <a:rPr lang="en-US" altLang="zh-CN" sz="2400" i="1" dirty="0">
                <a:solidFill>
                  <a:schemeClr val="tx2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</a:br>
            <a:endParaRPr lang="en-US" altLang="zh-CN" sz="2400" i="1" dirty="0">
              <a:solidFill>
                <a:schemeClr val="tx2"/>
              </a:solidFill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41992" name="Picture 2" descr="C:\Users\Jinshui\Documents\MyDownloadPapers\PlateKinematics\PlateReconstruction\Scotese\EarthHistory\3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2667000"/>
            <a:ext cx="36576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0282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BF82CB-42B2-B84D-9FB1-84E51380E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031" y="418682"/>
            <a:ext cx="6019800" cy="2759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03902C-1551-2643-BCA0-6B124596E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132" y="3276600"/>
            <a:ext cx="4340469" cy="31220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72B7950-431C-2848-893E-2DBB10B20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2438400"/>
            <a:ext cx="3583021" cy="3886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FF1CB7C-3121-3E45-8C47-8F127C7ECB04}"/>
              </a:ext>
            </a:extLst>
          </p:cNvPr>
          <p:cNvSpPr/>
          <p:nvPr/>
        </p:nvSpPr>
        <p:spPr>
          <a:xfrm>
            <a:off x="1415480" y="78221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超大陆循环</a:t>
            </a:r>
            <a:endParaRPr lang="en-US" sz="3600" dirty="0">
              <a:latin typeface="+mj-ea"/>
              <a:ea typeface="+mj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1AF2AEC-59F4-E34A-9388-04C3EB806160}"/>
              </a:ext>
            </a:extLst>
          </p:cNvPr>
          <p:cNvSpPr/>
          <p:nvPr/>
        </p:nvSpPr>
        <p:spPr>
          <a:xfrm>
            <a:off x="9912425" y="282332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j-ea"/>
              </a:rPr>
              <a:t>Ur</a:t>
            </a:r>
            <a:r>
              <a:rPr lang="zh-CN" altLang="en-US" dirty="0">
                <a:latin typeface="+mj-ea"/>
              </a:rPr>
              <a:t>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4552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195FA2-A81B-DD45-8199-A47B00977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48681"/>
            <a:ext cx="5472608" cy="57091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08E0A46-282A-F440-94A3-4ADCC261133E}"/>
              </a:ext>
            </a:extLst>
          </p:cNvPr>
          <p:cNvSpPr/>
          <p:nvPr/>
        </p:nvSpPr>
        <p:spPr>
          <a:xfrm>
            <a:off x="7896200" y="797510"/>
            <a:ext cx="36724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222222"/>
                </a:solidFill>
                <a:latin typeface="Lora"/>
              </a:rPr>
              <a:t>双峰式变质岩：</a:t>
            </a:r>
            <a:endParaRPr lang="en-US" sz="2800" b="1" dirty="0">
              <a:solidFill>
                <a:srgbClr val="222222"/>
              </a:solidFill>
              <a:latin typeface="Lora"/>
            </a:endParaRPr>
          </a:p>
          <a:p>
            <a:r>
              <a:rPr lang="en-US" sz="2800" b="1" dirty="0">
                <a:solidFill>
                  <a:srgbClr val="222222"/>
                </a:solidFill>
                <a:latin typeface="Lora"/>
              </a:rPr>
              <a:t>a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, metamorphic</a:t>
            </a:r>
            <a:r>
              <a:rPr lang="zh-CN" altLang="en-US" sz="2800" dirty="0">
                <a:solidFill>
                  <a:srgbClr val="222222"/>
                </a:solidFill>
                <a:latin typeface="Lora"/>
              </a:rPr>
              <a:t> </a:t>
            </a:r>
            <a:r>
              <a:rPr lang="en-US" sz="2800" i="1" dirty="0">
                <a:solidFill>
                  <a:srgbClr val="222222"/>
                </a:solidFill>
                <a:latin typeface="Lora"/>
              </a:rPr>
              <a:t>T/P</a:t>
            </a:r>
            <a:r>
              <a:rPr lang="zh-CN" altLang="en-US" sz="2800" i="1" dirty="0">
                <a:solidFill>
                  <a:srgbClr val="222222"/>
                </a:solidFill>
                <a:latin typeface="Lora"/>
              </a:rPr>
              <a:t> 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since the</a:t>
            </a:r>
            <a:r>
              <a:rPr lang="zh-CN" altLang="en-US" sz="2800" dirty="0">
                <a:solidFill>
                  <a:srgbClr val="222222"/>
                </a:solidFill>
                <a:latin typeface="Lora"/>
              </a:rPr>
              <a:t> </a:t>
            </a:r>
            <a:r>
              <a:rPr lang="en-US" sz="2800" dirty="0" err="1">
                <a:solidFill>
                  <a:srgbClr val="222222"/>
                </a:solidFill>
                <a:latin typeface="Lora"/>
              </a:rPr>
              <a:t>Neoarchaean</a:t>
            </a:r>
            <a:r>
              <a:rPr lang="zh-CN" altLang="en-US" sz="2800" dirty="0">
                <a:solidFill>
                  <a:srgbClr val="222222"/>
                </a:solidFill>
                <a:latin typeface="Lora"/>
              </a:rPr>
              <a:t> 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era. </a:t>
            </a:r>
          </a:p>
          <a:p>
            <a:endParaRPr lang="en-US" sz="2800" dirty="0">
              <a:solidFill>
                <a:srgbClr val="222222"/>
              </a:solidFill>
              <a:latin typeface="Lora"/>
            </a:endParaRPr>
          </a:p>
          <a:p>
            <a:r>
              <a:rPr lang="en-US" sz="2800" b="1" dirty="0">
                <a:solidFill>
                  <a:srgbClr val="222222"/>
                </a:solidFill>
                <a:latin typeface="Lora"/>
              </a:rPr>
              <a:t>b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, Fits of the distributions of metamorphic </a:t>
            </a:r>
            <a:r>
              <a:rPr lang="en-US" sz="2800" i="1" dirty="0">
                <a:solidFill>
                  <a:srgbClr val="222222"/>
                </a:solidFill>
                <a:latin typeface="Lora"/>
              </a:rPr>
              <a:t>T/P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.  </a:t>
            </a:r>
          </a:p>
          <a:p>
            <a:endParaRPr lang="en-US" sz="2800" dirty="0">
              <a:solidFill>
                <a:srgbClr val="222222"/>
              </a:solidFill>
              <a:latin typeface="Lora"/>
            </a:endParaRPr>
          </a:p>
          <a:p>
            <a:r>
              <a:rPr lang="en-US" sz="2800" b="1" dirty="0">
                <a:solidFill>
                  <a:srgbClr val="222222"/>
                </a:solidFill>
                <a:latin typeface="Lora"/>
              </a:rPr>
              <a:t>c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, Linear regressions of low-</a:t>
            </a:r>
            <a:r>
              <a:rPr lang="en-US" sz="2800" i="1" dirty="0">
                <a:solidFill>
                  <a:srgbClr val="222222"/>
                </a:solidFill>
                <a:latin typeface="Lora"/>
              </a:rPr>
              <a:t>T/P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 and high-</a:t>
            </a:r>
            <a:r>
              <a:rPr lang="en-US" sz="2800" i="1" dirty="0">
                <a:solidFill>
                  <a:srgbClr val="222222"/>
                </a:solidFill>
                <a:latin typeface="Lora"/>
              </a:rPr>
              <a:t>T/P</a:t>
            </a:r>
            <a:r>
              <a:rPr lang="en-US" sz="2800" dirty="0">
                <a:solidFill>
                  <a:srgbClr val="222222"/>
                </a:solidFill>
                <a:latin typeface="Lora"/>
              </a:rPr>
              <a:t> modes</a:t>
            </a:r>
          </a:p>
        </p:txBody>
      </p:sp>
    </p:spTree>
    <p:extLst>
      <p:ext uri="{BB962C8B-B14F-4D97-AF65-F5344CB8AC3E}">
        <p14:creationId xmlns:p14="http://schemas.microsoft.com/office/powerpoint/2010/main" val="29118899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319C3D-9097-89A4-1A14-FAECEBEC7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697894"/>
            <a:ext cx="9217024" cy="48225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659A1F-F20F-B00D-F023-E4C673724BE7}"/>
              </a:ext>
            </a:extLst>
          </p:cNvPr>
          <p:cNvSpPr txBox="1"/>
          <p:nvPr/>
        </p:nvSpPr>
        <p:spPr>
          <a:xfrm>
            <a:off x="1127448" y="5733256"/>
            <a:ext cx="87129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effectLst/>
                <a:latin typeface="Helvetica" pitchFamily="2" charset="0"/>
              </a:rPr>
              <a:t>汇聚板块边缘变质岩形成的变质热梯度</a:t>
            </a:r>
            <a:r>
              <a:rPr lang="en-US" altLang="zh-CN" dirty="0">
                <a:effectLst/>
                <a:latin typeface="Helvetica" pitchFamily="2" charset="0"/>
              </a:rPr>
              <a:t>(</a:t>
            </a:r>
            <a:r>
              <a:rPr lang="zh-CN" altLang="en-US" dirty="0">
                <a:effectLst/>
                <a:latin typeface="Helvetica" pitchFamily="2" charset="0"/>
              </a:rPr>
              <a:t>温压比</a:t>
            </a:r>
            <a:r>
              <a:rPr lang="en-US" altLang="zh-CN" dirty="0">
                <a:effectLst/>
                <a:latin typeface="Helvetica" pitchFamily="2" charset="0"/>
              </a:rPr>
              <a:t>)</a:t>
            </a:r>
            <a:r>
              <a:rPr lang="zh-CN" altLang="en-US" dirty="0">
                <a:effectLst/>
                <a:latin typeface="Helvetica" pitchFamily="2" charset="0"/>
              </a:rPr>
              <a:t>与年龄关系图解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2CD0A1-F48C-22D0-3150-50AFBBD362C4}"/>
              </a:ext>
            </a:extLst>
          </p:cNvPr>
          <p:cNvSpPr txBox="1"/>
          <p:nvPr/>
        </p:nvSpPr>
        <p:spPr>
          <a:xfrm>
            <a:off x="9552384" y="980728"/>
            <a:ext cx="28083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Helvetica" pitchFamily="2" charset="0"/>
              </a:rPr>
              <a:t>高</a:t>
            </a:r>
            <a:r>
              <a:rPr lang="en-US" dirty="0">
                <a:latin typeface="Helvetica" pitchFamily="2" charset="0"/>
              </a:rPr>
              <a:t>T/P</a:t>
            </a:r>
            <a:r>
              <a:rPr lang="zh-CN" altLang="en-US" dirty="0">
                <a:latin typeface="Helvetica" pitchFamily="2" charset="0"/>
              </a:rPr>
              <a:t>巴肯型</a:t>
            </a:r>
          </a:p>
          <a:p>
            <a:r>
              <a:rPr lang="zh-CN" altLang="en-US" dirty="0">
                <a:latin typeface="Helvetica" pitchFamily="2" charset="0"/>
              </a:rPr>
              <a:t>中</a:t>
            </a:r>
            <a:r>
              <a:rPr lang="en-US" dirty="0">
                <a:latin typeface="Helvetica" pitchFamily="2" charset="0"/>
              </a:rPr>
              <a:t>T/P</a:t>
            </a:r>
            <a:r>
              <a:rPr lang="zh-CN" altLang="en-US" dirty="0">
                <a:latin typeface="Helvetica" pitchFamily="2" charset="0"/>
              </a:rPr>
              <a:t>巴罗型</a:t>
            </a:r>
            <a:endParaRPr lang="en-US" altLang="zh-CN" dirty="0">
              <a:latin typeface="Helvetica" pitchFamily="2" charset="0"/>
            </a:endParaRPr>
          </a:p>
          <a:p>
            <a:r>
              <a:rPr lang="zh-CN" altLang="en-US" dirty="0">
                <a:effectLst/>
                <a:latin typeface="Helvetica" pitchFamily="2" charset="0"/>
              </a:rPr>
              <a:t>低</a:t>
            </a:r>
            <a:r>
              <a:rPr lang="en-US" dirty="0">
                <a:effectLst/>
                <a:latin typeface="Helvetica" pitchFamily="2" charset="0"/>
              </a:rPr>
              <a:t>T/P</a:t>
            </a:r>
            <a:r>
              <a:rPr lang="zh-CN" altLang="en-US" dirty="0">
                <a:effectLst/>
                <a:latin typeface="Helvetica" pitchFamily="2" charset="0"/>
              </a:rPr>
              <a:t>阿尔卑斯型</a:t>
            </a:r>
            <a:endParaRPr lang="en-US" altLang="zh-CN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002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1" y="404664"/>
            <a:ext cx="8696325" cy="863600"/>
          </a:xfrm>
          <a:noFill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4000" dirty="0">
                <a:ea typeface="宋体" pitchFamily="2" charset="-122"/>
              </a:rPr>
              <a:t>Why Magma Ocean?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7408" y="1412776"/>
            <a:ext cx="10873208" cy="4680520"/>
          </a:xfrm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altLang="zh-CN" sz="4000" dirty="0">
                <a:ea typeface="宋体" pitchFamily="2" charset="-122"/>
              </a:rPr>
              <a:t>warming from?</a:t>
            </a:r>
          </a:p>
          <a:p>
            <a:pPr lvl="1">
              <a:defRPr/>
            </a:pPr>
            <a:r>
              <a:rPr lang="en-US" altLang="zh-CN" sz="3200" dirty="0">
                <a:ea typeface="宋体" pitchFamily="2" charset="-122"/>
              </a:rPr>
              <a:t>Bombardment</a:t>
            </a:r>
            <a:r>
              <a:rPr lang="zh-CN" altLang="en-US" sz="3200" dirty="0">
                <a:ea typeface="宋体" pitchFamily="2" charset="-122"/>
              </a:rPr>
              <a:t> </a:t>
            </a:r>
            <a:r>
              <a:rPr lang="en-US" altLang="zh-CN" sz="3200" dirty="0">
                <a:ea typeface="宋体" pitchFamily="2" charset="-122"/>
              </a:rPr>
              <a:t>(</a:t>
            </a:r>
            <a:r>
              <a:rPr lang="zh-CN" altLang="en-US" sz="3200" dirty="0">
                <a:ea typeface="宋体" pitchFamily="2" charset="-122"/>
              </a:rPr>
              <a:t>撞击</a:t>
            </a:r>
            <a:r>
              <a:rPr lang="en-US" altLang="zh-CN" sz="3200" dirty="0">
                <a:ea typeface="宋体" pitchFamily="2" charset="-122"/>
              </a:rPr>
              <a:t>)</a:t>
            </a:r>
          </a:p>
          <a:p>
            <a:pPr lvl="2">
              <a:defRPr/>
            </a:pPr>
            <a:r>
              <a:rPr lang="en-US" altLang="zh-CN" sz="2800" dirty="0">
                <a:ea typeface="宋体" pitchFamily="2" charset="-122"/>
              </a:rPr>
              <a:t>meteorite impacts at high rate to 4 Ga (1000x more impacts than today)</a:t>
            </a:r>
          </a:p>
          <a:p>
            <a:pPr lvl="1">
              <a:defRPr/>
            </a:pPr>
            <a:r>
              <a:rPr lang="en-US" altLang="zh-CN" sz="3200" dirty="0">
                <a:ea typeface="宋体" pitchFamily="2" charset="-122"/>
              </a:rPr>
              <a:t>radioactive decay</a:t>
            </a:r>
            <a:r>
              <a:rPr lang="zh-CN" altLang="en-US" sz="3200" dirty="0">
                <a:ea typeface="宋体" pitchFamily="2" charset="-122"/>
              </a:rPr>
              <a:t> </a:t>
            </a:r>
            <a:r>
              <a:rPr lang="en-US" altLang="zh-CN" sz="3200" dirty="0">
                <a:ea typeface="宋体" pitchFamily="2" charset="-122"/>
              </a:rPr>
              <a:t>(</a:t>
            </a:r>
            <a:r>
              <a:rPr lang="zh-CN" altLang="en-US" sz="3200" dirty="0">
                <a:ea typeface="宋体" pitchFamily="2" charset="-122"/>
              </a:rPr>
              <a:t>放射性生热</a:t>
            </a:r>
            <a:r>
              <a:rPr lang="en-US" altLang="zh-CN" sz="3200" dirty="0">
                <a:ea typeface="宋体" pitchFamily="2" charset="-122"/>
              </a:rPr>
              <a:t>)</a:t>
            </a:r>
          </a:p>
          <a:p>
            <a:pPr lvl="2">
              <a:defRPr/>
            </a:pPr>
            <a:r>
              <a:rPr lang="en-US" altLang="zh-CN" sz="2800" dirty="0">
                <a:ea typeface="宋体" pitchFamily="2" charset="-122"/>
              </a:rPr>
              <a:t>5x more radioactive decay = 2000</a:t>
            </a:r>
            <a:r>
              <a:rPr lang="zh-CN" altLang="en-US" sz="2800" dirty="0">
                <a:ea typeface="宋体" pitchFamily="2" charset="-122"/>
              </a:rPr>
              <a:t>˚</a:t>
            </a:r>
            <a:r>
              <a:rPr lang="en-US" altLang="zh-CN" sz="2800" dirty="0">
                <a:ea typeface="宋体" pitchFamily="2" charset="-122"/>
              </a:rPr>
              <a:t>C warmer</a:t>
            </a:r>
          </a:p>
          <a:p>
            <a:pPr lvl="1">
              <a:defRPr/>
            </a:pPr>
            <a:r>
              <a:rPr lang="en-US" altLang="zh-CN" sz="3200" dirty="0">
                <a:ea typeface="宋体" pitchFamily="2" charset="-122"/>
              </a:rPr>
              <a:t>Compression</a:t>
            </a:r>
            <a:r>
              <a:rPr lang="zh-CN" altLang="en-US" sz="3200" dirty="0">
                <a:ea typeface="宋体" pitchFamily="2" charset="-122"/>
              </a:rPr>
              <a:t> </a:t>
            </a:r>
            <a:r>
              <a:rPr lang="en-US" altLang="zh-CN" sz="3200" dirty="0">
                <a:ea typeface="宋体" pitchFamily="2" charset="-122"/>
              </a:rPr>
              <a:t>(</a:t>
            </a:r>
            <a:r>
              <a:rPr lang="zh-CN" altLang="en-US" sz="3200" dirty="0">
                <a:ea typeface="宋体" pitchFamily="2" charset="-122"/>
              </a:rPr>
              <a:t>压缩</a:t>
            </a:r>
            <a:r>
              <a:rPr lang="en-US" altLang="zh-CN" sz="3200" dirty="0">
                <a:ea typeface="宋体" pitchFamily="2" charset="-122"/>
              </a:rPr>
              <a:t>)</a:t>
            </a:r>
          </a:p>
          <a:p>
            <a:pPr lvl="2">
              <a:defRPr/>
            </a:pPr>
            <a:r>
              <a:rPr lang="en-US" altLang="zh-CN" sz="2800" dirty="0">
                <a:ea typeface="宋体" pitchFamily="2" charset="-122"/>
              </a:rPr>
              <a:t>gravitational contraction = 1000</a:t>
            </a:r>
            <a:r>
              <a:rPr lang="zh-CN" altLang="en-US" sz="2800" dirty="0">
                <a:ea typeface="宋体" pitchFamily="2" charset="-122"/>
              </a:rPr>
              <a:t>˚</a:t>
            </a:r>
            <a:r>
              <a:rPr lang="en-US" altLang="zh-CN" sz="2800" dirty="0">
                <a:ea typeface="宋体" pitchFamily="2" charset="-122"/>
              </a:rPr>
              <a:t>C warmer</a:t>
            </a:r>
          </a:p>
        </p:txBody>
      </p:sp>
    </p:spTree>
    <p:extLst>
      <p:ext uri="{BB962C8B-B14F-4D97-AF65-F5344CB8AC3E}">
        <p14:creationId xmlns:p14="http://schemas.microsoft.com/office/powerpoint/2010/main" val="1314298268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8330C5-F9DC-A64B-8495-CBC36927D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3995936" cy="686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3CEBEC4-3EAC-3A47-BEC1-A1700139AD85}"/>
              </a:ext>
            </a:extLst>
          </p:cNvPr>
          <p:cNvSpPr/>
          <p:nvPr/>
        </p:nvSpPr>
        <p:spPr>
          <a:xfrm>
            <a:off x="5519936" y="404665"/>
            <a:ext cx="5832648" cy="5632311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Secular variations of redox-sensitive geochemical indicators throughout Earth’s history. 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Secular Th/U evolution of worldwide </a:t>
            </a:r>
            <a:r>
              <a:rPr lang="en-US" b="1" dirty="0"/>
              <a:t>arc igneous rocks</a:t>
            </a:r>
            <a:r>
              <a:rPr lang="en-US" dirty="0"/>
              <a:t>. The green dotted curve parallel to the pink dashed curve is a presumed oxidation-independent Th/U trend through time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U concentrations in </a:t>
            </a:r>
            <a:r>
              <a:rPr lang="en-US" b="1" dirty="0"/>
              <a:t>organic-rich shales </a:t>
            </a:r>
            <a:r>
              <a:rPr lang="en-US" dirty="0"/>
              <a:t>over time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Mo</a:t>
            </a:r>
            <a:r>
              <a:rPr lang="zh-CN" altLang="en-US" dirty="0"/>
              <a:t> </a:t>
            </a:r>
            <a:r>
              <a:rPr lang="en-US" altLang="zh-CN" dirty="0"/>
              <a:t>(</a:t>
            </a:r>
            <a:r>
              <a:rPr lang="zh-CN" altLang="en-US" dirty="0"/>
              <a:t>钼</a:t>
            </a:r>
            <a:r>
              <a:rPr lang="en-US" altLang="zh-CN" dirty="0"/>
              <a:t>)</a:t>
            </a:r>
            <a:r>
              <a:rPr lang="en-US" dirty="0"/>
              <a:t> concentrations in </a:t>
            </a:r>
            <a:r>
              <a:rPr lang="en-US" b="1" dirty="0"/>
              <a:t>shales</a:t>
            </a:r>
            <a:r>
              <a:rPr lang="en-US" dirty="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NMD fractionation of S isotopes in </a:t>
            </a:r>
            <a:r>
              <a:rPr lang="en-US" b="1" dirty="0"/>
              <a:t>sedimentary rocks</a:t>
            </a:r>
            <a:r>
              <a:rPr lang="en-US" dirty="0"/>
              <a:t>. </a:t>
            </a:r>
          </a:p>
          <a:p>
            <a:pPr marL="457200" indent="-457200">
              <a:buFont typeface="+mj-lt"/>
              <a:buAutoNum type="alphaUcPeriod"/>
            </a:pPr>
            <a:r>
              <a:rPr lang="en-US" dirty="0"/>
              <a:t>Evolution of Earth’s atmospheric oxygen content through time. </a:t>
            </a:r>
          </a:p>
        </p:txBody>
      </p:sp>
    </p:spTree>
    <p:extLst>
      <p:ext uri="{BB962C8B-B14F-4D97-AF65-F5344CB8AC3E}">
        <p14:creationId xmlns:p14="http://schemas.microsoft.com/office/powerpoint/2010/main" val="34843857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AAAECB-DD17-FA4A-AAFD-5720DD580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3803986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9013DFF-5E17-114F-9686-F24C69ED21CD}"/>
              </a:ext>
            </a:extLst>
          </p:cNvPr>
          <p:cNvSpPr/>
          <p:nvPr/>
        </p:nvSpPr>
        <p:spPr>
          <a:xfrm>
            <a:off x="5519936" y="404665"/>
            <a:ext cx="583264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evolution of </a:t>
            </a:r>
            <a:r>
              <a:rPr lang="en-US" b="1" dirty="0"/>
              <a:t>alkali basaltic magmatism </a:t>
            </a:r>
            <a:r>
              <a:rPr lang="en-US" dirty="0"/>
              <a:t>throughout Earth’s history. </a:t>
            </a:r>
          </a:p>
          <a:p>
            <a:r>
              <a:rPr lang="en-US" dirty="0"/>
              <a:t>a</a:t>
            </a:r>
            <a:r>
              <a:rPr lang="zh-CN" altLang="en-US" dirty="0"/>
              <a:t> </a:t>
            </a:r>
            <a:r>
              <a:rPr lang="en-US" dirty="0"/>
              <a:t>The gray area shows the time range (&gt;2.1 Ga) dominated by stagnant-lid tectonics with episodic subduction, while the white area is the stage (2.1-0 Ga) of continuous plate subduction. </a:t>
            </a:r>
          </a:p>
          <a:p>
            <a:endParaRPr lang="en-US" dirty="0"/>
          </a:p>
          <a:p>
            <a:r>
              <a:rPr lang="en-US" dirty="0"/>
              <a:t>b The proportion (%) of alkali basalts in relation to all mafic rocks at 0.25-Ga time intervals from 3.0 to 0 Ga. </a:t>
            </a:r>
          </a:p>
          <a:p>
            <a:r>
              <a:rPr lang="en-US" dirty="0"/>
              <a:t>c Thermal evolutions models of the mantle as estimated by </a:t>
            </a:r>
            <a:r>
              <a:rPr lang="en-US" dirty="0" err="1"/>
              <a:t>Korenaga</a:t>
            </a:r>
            <a:r>
              <a:rPr lang="en-US" dirty="0"/>
              <a:t>. The orange horizontal bar shows the threshold of triggering continuous subduction</a:t>
            </a:r>
          </a:p>
        </p:txBody>
      </p:sp>
    </p:spTree>
    <p:extLst>
      <p:ext uri="{BB962C8B-B14F-4D97-AF65-F5344CB8AC3E}">
        <p14:creationId xmlns:p14="http://schemas.microsoft.com/office/powerpoint/2010/main" val="37150092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43A53C-BC0C-C805-5B83-CF98CAEEE7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0"/>
            <a:ext cx="6161484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ABF52E-0179-4941-0684-E8E700A7DAD7}"/>
              </a:ext>
            </a:extLst>
          </p:cNvPr>
          <p:cNvSpPr txBox="1"/>
          <p:nvPr/>
        </p:nvSpPr>
        <p:spPr>
          <a:xfrm>
            <a:off x="7104112" y="404664"/>
            <a:ext cx="4703215" cy="5632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中元古代又被称作“地球中年期”或是“无聊的十亿年”，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中的黑色实线是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3.5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Ga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以来的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大气氧含量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相对今天大气氧含量的比值，红色虚线是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海水的硫含量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，蓝色是全球冰期事件，绿色是区域性冰期事件。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中是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条带状铁建造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的记录。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被动大陆边缘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的数量。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中红色线是锆石中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Hf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同位素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的组成，蓝色线是海水中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Sr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同位素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的含量。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中超过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100000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个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碎屑锆石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U-Pb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结晶年龄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的几个峰值，这些峰值与超大陆聚合的年龄非常相似。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造山带金矿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火山硫沉积物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钙长石的含量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是地球的热演化模型。</a:t>
            </a:r>
            <a:endParaRPr lang="en-US" altLang="zh-CN" sz="2000" dirty="0">
              <a:effectLst/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图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是</a:t>
            </a:r>
            <a:r>
              <a:rPr lang="zh-CN" altLang="en-US" sz="2000" b="1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大火成岩省</a:t>
            </a:r>
            <a:r>
              <a:rPr lang="zh-CN" altLang="en-US" sz="2000" dirty="0">
                <a:effectLst/>
                <a:latin typeface="SimSun" panose="02010600030101010101" pitchFamily="2" charset="-122"/>
                <a:ea typeface="SimSun" panose="02010600030101010101" pitchFamily="2" charset="-122"/>
              </a:rPr>
              <a:t>分布的时间序列。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0A7F12-D2D7-FFEB-FCDE-3C69F09C32B2}"/>
              </a:ext>
            </a:extLst>
          </p:cNvPr>
          <p:cNvSpPr txBox="1"/>
          <p:nvPr/>
        </p:nvSpPr>
        <p:spPr>
          <a:xfrm>
            <a:off x="6833933" y="6045101"/>
            <a:ext cx="42796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Cawood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Hawkesworth</a:t>
            </a:r>
            <a:r>
              <a:rPr lang="en-US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(2014)</a:t>
            </a:r>
            <a:endParaRPr lang="en-CN" sz="2000" dirty="0"/>
          </a:p>
        </p:txBody>
      </p:sp>
    </p:spTree>
    <p:extLst>
      <p:ext uri="{BB962C8B-B14F-4D97-AF65-F5344CB8AC3E}">
        <p14:creationId xmlns:p14="http://schemas.microsoft.com/office/powerpoint/2010/main" val="39545318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878605-18B8-5F6E-CFFF-D84983D55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6" y="762001"/>
            <a:ext cx="4624155" cy="544285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115E17F-2E66-2725-C257-B0EB0E510AFE}"/>
              </a:ext>
            </a:extLst>
          </p:cNvPr>
          <p:cNvSpPr txBox="1"/>
          <p:nvPr/>
        </p:nvSpPr>
        <p:spPr>
          <a:xfrm>
            <a:off x="2783632" y="5974455"/>
            <a:ext cx="2849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1"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Korenaga</a:t>
            </a:r>
            <a:r>
              <a:rPr kumimoji="1"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, 2013)</a:t>
            </a:r>
            <a:endParaRPr kumimoji="1"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6A85BC-2DB7-9FAD-AA06-DE5DEC589454}"/>
              </a:ext>
            </a:extLst>
          </p:cNvPr>
          <p:cNvSpPr txBox="1"/>
          <p:nvPr/>
        </p:nvSpPr>
        <p:spPr>
          <a:xfrm>
            <a:off x="4224528" y="575951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板块构造启动时间和早期地球的构造体制长期存在争议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BE9A89F-F632-5AB5-E457-A5F47C3F7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302" y="1698171"/>
            <a:ext cx="6783012" cy="40930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27E66A2-041A-9EB3-037D-6323EAC4A872}"/>
              </a:ext>
            </a:extLst>
          </p:cNvPr>
          <p:cNvSpPr txBox="1"/>
          <p:nvPr/>
        </p:nvSpPr>
        <p:spPr>
          <a:xfrm>
            <a:off x="8328248" y="5956291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kumimoji="1"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Zheng, 2023)</a:t>
            </a:r>
            <a:endParaRPr kumimoji="1"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453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5E2E8367-B7F2-0EC6-0F82-779617B03376}"/>
              </a:ext>
            </a:extLst>
          </p:cNvPr>
          <p:cNvSpPr txBox="1"/>
          <p:nvPr/>
        </p:nvSpPr>
        <p:spPr>
          <a:xfrm>
            <a:off x="401782" y="4302168"/>
            <a:ext cx="4468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en-US" altLang="zh-CN" sz="1800" b="0" i="0" dirty="0" err="1"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Hawkesworth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et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al.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2016; Stern, 2018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2032EE5-F8C8-7FF9-1691-AC91E8E31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" y="1272392"/>
            <a:ext cx="5762726" cy="295539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02EFC05-8394-6823-8975-2618009B9562}"/>
              </a:ext>
            </a:extLst>
          </p:cNvPr>
          <p:cNvSpPr txBox="1"/>
          <p:nvPr/>
        </p:nvSpPr>
        <p:spPr>
          <a:xfrm>
            <a:off x="3615423" y="5069669"/>
            <a:ext cx="427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Carwood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et</a:t>
            </a: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al.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2018; Carwood, 2020</a:t>
            </a:r>
            <a:r>
              <a: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endParaRPr lang="zh-CN" altLang="en-US" sz="18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503A98A-C7BE-4FC3-D407-824CAFDC0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449" y="1807664"/>
            <a:ext cx="6185443" cy="3233169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D9B081C4-D0AA-43CE-A6B1-38CF7B9AA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561921"/>
            <a:ext cx="11595100" cy="674758"/>
          </a:xfrm>
        </p:spPr>
        <p:txBody>
          <a:bodyPr/>
          <a:lstStyle/>
          <a:p>
            <a:pPr algn="l"/>
            <a:r>
              <a:rPr lang="en-CN" dirty="0"/>
              <a:t>Introduction: Dabates on pre-cambrain plate tectonics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826EBD-788A-ED48-7970-0BB5C6060F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588" y="3195702"/>
            <a:ext cx="5485237" cy="2731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B331233-3DCD-778D-16C4-2E5F11DCDE47}"/>
              </a:ext>
            </a:extLst>
          </p:cNvPr>
          <p:cNvSpPr txBox="1"/>
          <p:nvPr/>
        </p:nvSpPr>
        <p:spPr>
          <a:xfrm>
            <a:off x="8175813" y="5926747"/>
            <a:ext cx="33303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effectLst/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sz="1800" dirty="0">
                <a:effectLst/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Palin </a:t>
            </a:r>
            <a:r>
              <a:rPr lang="en-US" sz="1800" dirty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and</a:t>
            </a:r>
            <a:r>
              <a:rPr lang="en-US" sz="1800" dirty="0">
                <a:effectLst/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 Santosh, 2021</a:t>
            </a:r>
            <a:r>
              <a:rPr lang="zh-CN" altLang="en-US" sz="1800" dirty="0">
                <a:effectLst/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）</a:t>
            </a:r>
            <a:endParaRPr lang="en-US" sz="1800" dirty="0">
              <a:effectLst/>
              <a:latin typeface="Arial" panose="020B0604020202020204" pitchFamily="34" charset="0"/>
              <a:ea typeface="SimHei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40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k5"/>
          <p:cNvPicPr>
            <a:picLocks noChangeAspect="1" noChangeArrowheads="1"/>
          </p:cNvPicPr>
          <p:nvPr/>
        </p:nvPicPr>
        <p:blipFill rotWithShape="1">
          <a:blip r:embed="rId3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79"/>
          <a:stretch/>
        </p:blipFill>
        <p:spPr bwMode="auto">
          <a:xfrm>
            <a:off x="1272480" y="2947566"/>
            <a:ext cx="9144000" cy="343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609600"/>
            <a:ext cx="11119791" cy="587152"/>
          </a:xfrm>
        </p:spPr>
        <p:txBody>
          <a:bodyPr/>
          <a:lstStyle/>
          <a:p>
            <a:r>
              <a:rPr lang="zh-CN" altLang="en-US" dirty="0"/>
              <a:t>地球的分异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7CD24C-5FF8-B833-284B-1D22DEDC0813}"/>
              </a:ext>
            </a:extLst>
          </p:cNvPr>
          <p:cNvSpPr txBox="1"/>
          <p:nvPr/>
        </p:nvSpPr>
        <p:spPr>
          <a:xfrm>
            <a:off x="1289886" y="2890796"/>
            <a:ext cx="2368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sz="2800" dirty="0" err="1"/>
              <a:t>早期</a:t>
            </a:r>
            <a:r>
              <a:rPr lang="zh-CN" altLang="en-US" sz="2800" dirty="0"/>
              <a:t>：岩浆洋</a:t>
            </a:r>
            <a:endParaRPr lang="en-US" altLang="en-CN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14682-8954-6139-D598-0528751916FE}"/>
              </a:ext>
            </a:extLst>
          </p:cNvPr>
          <p:cNvSpPr txBox="1"/>
          <p:nvPr/>
        </p:nvSpPr>
        <p:spPr>
          <a:xfrm>
            <a:off x="7392144" y="2861236"/>
            <a:ext cx="28083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sz="2800" dirty="0" err="1"/>
              <a:t>现在</a:t>
            </a:r>
            <a:r>
              <a:rPr lang="zh-CN" altLang="en-US" sz="2800" dirty="0"/>
              <a:t>：分层地球</a:t>
            </a:r>
            <a:endParaRPr lang="en-US" altLang="en-CN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067AA7-9839-0022-C45B-443092E7FFA1}"/>
              </a:ext>
            </a:extLst>
          </p:cNvPr>
          <p:cNvSpPr txBox="1"/>
          <p:nvPr/>
        </p:nvSpPr>
        <p:spPr>
          <a:xfrm>
            <a:off x="4583832" y="2879487"/>
            <a:ext cx="2368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？？？？？？</a:t>
            </a:r>
            <a:endParaRPr lang="en-US" altLang="en-CN" sz="2800" dirty="0"/>
          </a:p>
        </p:txBody>
      </p:sp>
      <p:pic>
        <p:nvPicPr>
          <p:cNvPr id="6" name="Picture 2" descr="http://www.astroblogs.nl/wp-content/uploads/2013/02/magma-ocean.jpg">
            <a:extLst>
              <a:ext uri="{FF2B5EF4-FFF2-40B4-BE49-F238E27FC236}">
                <a16:creationId xmlns:a16="http://schemas.microsoft.com/office/drawing/2014/main" id="{1704D785-1283-A29B-9AE5-C9927C0235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8" t="2840" r="6491" b="2657"/>
          <a:stretch/>
        </p:blipFill>
        <p:spPr bwMode="auto">
          <a:xfrm>
            <a:off x="93620" y="475854"/>
            <a:ext cx="2676932" cy="2276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M地球剖面NEW">
            <a:extLst>
              <a:ext uri="{FF2B5EF4-FFF2-40B4-BE49-F238E27FC236}">
                <a16:creationId xmlns:a16="http://schemas.microsoft.com/office/drawing/2014/main" id="{922D673A-7378-4121-601C-7AA4E2E51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37616" y="606485"/>
            <a:ext cx="3649583" cy="214381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D68467-1A03-798A-3B49-C159F3D33F1A}"/>
              </a:ext>
            </a:extLst>
          </p:cNvPr>
          <p:cNvSpPr txBox="1"/>
          <p:nvPr/>
        </p:nvSpPr>
        <p:spPr>
          <a:xfrm>
            <a:off x="10606411" y="2879487"/>
            <a:ext cx="147071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N" dirty="0"/>
              <a:t>大陆漂移海底扩张板块构造运动</a:t>
            </a:r>
          </a:p>
        </p:txBody>
      </p:sp>
    </p:spTree>
    <p:extLst>
      <p:ext uri="{BB962C8B-B14F-4D97-AF65-F5344CB8AC3E}">
        <p14:creationId xmlns:p14="http://schemas.microsoft.com/office/powerpoint/2010/main" val="422948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D176CE-F0EF-3A7C-0D96-D1D0C8E46A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"/>
          <a:stretch/>
        </p:blipFill>
        <p:spPr>
          <a:xfrm>
            <a:off x="119173" y="979563"/>
            <a:ext cx="6552891" cy="529215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6520C0A9-15CD-7E8E-A29A-60BFD150A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836712"/>
            <a:ext cx="5193951" cy="544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6915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k5"/>
          <p:cNvPicPr>
            <a:picLocks noChangeAspect="1" noChangeArrowheads="1"/>
          </p:cNvPicPr>
          <p:nvPr/>
        </p:nvPicPr>
        <p:blipFill rotWithShape="1">
          <a:blip r:embed="rId2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79"/>
          <a:stretch/>
        </p:blipFill>
        <p:spPr bwMode="auto">
          <a:xfrm>
            <a:off x="1272480" y="2947566"/>
            <a:ext cx="9144000" cy="343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609600"/>
            <a:ext cx="11119791" cy="587152"/>
          </a:xfrm>
        </p:spPr>
        <p:txBody>
          <a:bodyPr/>
          <a:lstStyle/>
          <a:p>
            <a:r>
              <a:rPr lang="zh-CN" altLang="en-US" dirty="0"/>
              <a:t>地球的分异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7CD24C-5FF8-B833-284B-1D22DEDC0813}"/>
              </a:ext>
            </a:extLst>
          </p:cNvPr>
          <p:cNvSpPr txBox="1"/>
          <p:nvPr/>
        </p:nvSpPr>
        <p:spPr>
          <a:xfrm>
            <a:off x="1289886" y="2890796"/>
            <a:ext cx="2368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sz="2800" dirty="0" err="1"/>
              <a:t>早期</a:t>
            </a:r>
            <a:r>
              <a:rPr lang="zh-CN" altLang="en-US" sz="2800" dirty="0"/>
              <a:t>：岩浆洋</a:t>
            </a:r>
            <a:endParaRPr lang="en-US" altLang="en-CN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C14682-8954-6139-D598-0528751916FE}"/>
              </a:ext>
            </a:extLst>
          </p:cNvPr>
          <p:cNvSpPr txBox="1"/>
          <p:nvPr/>
        </p:nvSpPr>
        <p:spPr>
          <a:xfrm>
            <a:off x="7392144" y="2861236"/>
            <a:ext cx="28083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CN" sz="2800" dirty="0" err="1"/>
              <a:t>现在</a:t>
            </a:r>
            <a:r>
              <a:rPr lang="zh-CN" altLang="en-US" sz="2800" dirty="0"/>
              <a:t>：分层地球</a:t>
            </a:r>
            <a:endParaRPr lang="en-US" altLang="en-CN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067AA7-9839-0022-C45B-443092E7FFA1}"/>
              </a:ext>
            </a:extLst>
          </p:cNvPr>
          <p:cNvSpPr txBox="1"/>
          <p:nvPr/>
        </p:nvSpPr>
        <p:spPr>
          <a:xfrm>
            <a:off x="4583832" y="2879487"/>
            <a:ext cx="2368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/>
              <a:t>？？？？？？</a:t>
            </a:r>
            <a:endParaRPr lang="en-US" altLang="en-CN" sz="2800" dirty="0"/>
          </a:p>
        </p:txBody>
      </p:sp>
      <p:pic>
        <p:nvPicPr>
          <p:cNvPr id="6" name="Picture 2" descr="http://www.astroblogs.nl/wp-content/uploads/2013/02/magma-ocean.jpg">
            <a:extLst>
              <a:ext uri="{FF2B5EF4-FFF2-40B4-BE49-F238E27FC236}">
                <a16:creationId xmlns:a16="http://schemas.microsoft.com/office/drawing/2014/main" id="{1704D785-1283-A29B-9AE5-C9927C0235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8" t="2840" r="6491" b="2657"/>
          <a:stretch/>
        </p:blipFill>
        <p:spPr bwMode="auto">
          <a:xfrm>
            <a:off x="93620" y="475854"/>
            <a:ext cx="2676932" cy="2276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M地球剖面NEW">
            <a:extLst>
              <a:ext uri="{FF2B5EF4-FFF2-40B4-BE49-F238E27FC236}">
                <a16:creationId xmlns:a16="http://schemas.microsoft.com/office/drawing/2014/main" id="{922D673A-7378-4121-601C-7AA4E2E51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37616" y="606485"/>
            <a:ext cx="3649583" cy="214381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D68467-1A03-798A-3B49-C159F3D33F1A}"/>
              </a:ext>
            </a:extLst>
          </p:cNvPr>
          <p:cNvSpPr txBox="1"/>
          <p:nvPr/>
        </p:nvSpPr>
        <p:spPr>
          <a:xfrm>
            <a:off x="10606411" y="2879487"/>
            <a:ext cx="147071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N" dirty="0"/>
              <a:t>大陆漂移海底扩张板块构造运动</a:t>
            </a:r>
          </a:p>
        </p:txBody>
      </p:sp>
      <p:pic>
        <p:nvPicPr>
          <p:cNvPr id="8" name="图片 3">
            <a:extLst>
              <a:ext uri="{FF2B5EF4-FFF2-40B4-BE49-F238E27FC236}">
                <a16:creationId xmlns:a16="http://schemas.microsoft.com/office/drawing/2014/main" id="{FDB4835C-424E-3628-9A60-CC2E16CC8D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7441" y="36073"/>
            <a:ext cx="5762726" cy="29553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7C2E8E-9BBD-132C-6050-F7F6C1F08E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7441" y="31556"/>
            <a:ext cx="5485237" cy="2731045"/>
          </a:xfrm>
          <a:prstGeom prst="rect">
            <a:avLst/>
          </a:prstGeom>
        </p:spPr>
      </p:pic>
      <p:pic>
        <p:nvPicPr>
          <p:cNvPr id="11" name="图片 6">
            <a:extLst>
              <a:ext uri="{FF2B5EF4-FFF2-40B4-BE49-F238E27FC236}">
                <a16:creationId xmlns:a16="http://schemas.microsoft.com/office/drawing/2014/main" id="{80A19A4E-6921-2A36-E433-FE36D76203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7441" y="152170"/>
            <a:ext cx="6185443" cy="323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0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>
            <a:extLst>
              <a:ext uri="{FF2B5EF4-FFF2-40B4-BE49-F238E27FC236}">
                <a16:creationId xmlns:a16="http://schemas.microsoft.com/office/drawing/2014/main" id="{166FDBDE-B394-4FCB-4900-E4673E2FC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496" y="513696"/>
            <a:ext cx="8696325" cy="600076"/>
          </a:xfrm>
        </p:spPr>
        <p:txBody>
          <a:bodyPr/>
          <a:lstStyle/>
          <a:p>
            <a:r>
              <a:rPr lang="en-US" altLang="zh-CN" dirty="0"/>
              <a:t>Origin and Evolution of Earth</a:t>
            </a:r>
          </a:p>
        </p:txBody>
      </p:sp>
      <p:pic>
        <p:nvPicPr>
          <p:cNvPr id="2" name="Picture 2" descr="C:\Users\Jinshui\Desktop\images.jpg">
            <a:extLst>
              <a:ext uri="{FF2B5EF4-FFF2-40B4-BE49-F238E27FC236}">
                <a16:creationId xmlns:a16="http://schemas.microsoft.com/office/drawing/2014/main" id="{51CAB5F3-DA91-DC5E-B169-8486E06CD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223" y="1769508"/>
            <a:ext cx="3028777" cy="448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>
            <a:extLst>
              <a:ext uri="{FF2B5EF4-FFF2-40B4-BE49-F238E27FC236}">
                <a16:creationId xmlns:a16="http://schemas.microsoft.com/office/drawing/2014/main" id="{2BA86003-E340-161E-B6D7-94F2CEA0E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 bwMode="auto">
          <a:xfrm>
            <a:off x="347836" y="1124744"/>
            <a:ext cx="8815387" cy="520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4C351C-DA64-AFDE-D8B0-EBF25E1F31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51" r="8408"/>
          <a:stretch/>
        </p:blipFill>
        <p:spPr>
          <a:xfrm>
            <a:off x="4964956" y="1758536"/>
            <a:ext cx="7227044" cy="44838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F3317C8-97D6-E548-AD9E-CC24572226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5101" y="1988840"/>
            <a:ext cx="9144000" cy="2600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>
            <a:extLst>
              <a:ext uri="{FF2B5EF4-FFF2-40B4-BE49-F238E27FC236}">
                <a16:creationId xmlns:a16="http://schemas.microsoft.com/office/drawing/2014/main" id="{166FDBDE-B394-4FCB-4900-E4673E2FC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496" y="513696"/>
            <a:ext cx="8696325" cy="600076"/>
          </a:xfrm>
        </p:spPr>
        <p:txBody>
          <a:bodyPr/>
          <a:lstStyle/>
          <a:p>
            <a:r>
              <a:rPr lang="en-US" altLang="zh-CN" dirty="0"/>
              <a:t>Origin and Evolution of Earth</a:t>
            </a:r>
          </a:p>
        </p:txBody>
      </p:sp>
      <p:pic>
        <p:nvPicPr>
          <p:cNvPr id="2" name="Picture 2" descr="C:\Users\Jinshui\Desktop\images.jpg">
            <a:extLst>
              <a:ext uri="{FF2B5EF4-FFF2-40B4-BE49-F238E27FC236}">
                <a16:creationId xmlns:a16="http://schemas.microsoft.com/office/drawing/2014/main" id="{51CAB5F3-DA91-DC5E-B169-8486E06CD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223" y="1769508"/>
            <a:ext cx="3028777" cy="448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">
            <a:extLst>
              <a:ext uri="{FF2B5EF4-FFF2-40B4-BE49-F238E27FC236}">
                <a16:creationId xmlns:a16="http://schemas.microsoft.com/office/drawing/2014/main" id="{2BA86003-E340-161E-B6D7-94F2CEA0E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 bwMode="auto">
          <a:xfrm>
            <a:off x="347836" y="1124744"/>
            <a:ext cx="8815387" cy="520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E1D856-BFFE-3160-CA57-FDE9D1230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376"/>
          <a:stretch/>
        </p:blipFill>
        <p:spPr>
          <a:xfrm>
            <a:off x="4943872" y="1259478"/>
            <a:ext cx="7248128" cy="504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4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2104" y="623455"/>
            <a:ext cx="3128789" cy="863600"/>
          </a:xfrm>
        </p:spPr>
        <p:txBody>
          <a:bodyPr/>
          <a:lstStyle/>
          <a:p>
            <a:r>
              <a:rPr lang="zh-CN" altLang="en-US" dirty="0"/>
              <a:t>月</a:t>
            </a:r>
            <a:r>
              <a:rPr lang="en-US" altLang="zh-CN" dirty="0"/>
              <a:t>-</a:t>
            </a:r>
            <a:r>
              <a:rPr lang="zh-CN" altLang="en-US" dirty="0"/>
              <a:t>地系统</a:t>
            </a:r>
          </a:p>
        </p:txBody>
      </p:sp>
      <p:pic>
        <p:nvPicPr>
          <p:cNvPr id="77826" name="Picture 2" descr="http://www.kitguru.net/wp-content/uploads/2012/10/Earth-and-Mo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73914"/>
            <a:ext cx="5832648" cy="43744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30" name="Picture 6" descr="http://en.es-static.us/upl/2012/02/sun_earth_moon_orbi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5" y="404664"/>
            <a:ext cx="5933257" cy="42380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05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1828800" y="457200"/>
            <a:ext cx="8382000" cy="89535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altLang="zh-CN" b="1" dirty="0">
                <a:ea typeface="宋体" pitchFamily="2" charset="-122"/>
              </a:rPr>
              <a:t>Giant Impact Hypothesis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23392" y="1360556"/>
            <a:ext cx="11017224" cy="4743450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itchFamily="2" charset="-122"/>
              </a:rPr>
              <a:t>Idea in a nutshell: </a:t>
            </a:r>
          </a:p>
          <a:p>
            <a:pPr lvl="1" eaLnBrk="1" hangingPunct="1"/>
            <a:r>
              <a:rPr lang="en-US" altLang="zh-CN" dirty="0">
                <a:ea typeface="宋体" pitchFamily="2" charset="-122"/>
              </a:rPr>
              <a:t>Body about 1/10 the mass of the Earth (Mars-sized) struck the Earth after it is half or more accreted, and after the Earth’s core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altLang="zh-CN" dirty="0">
                <a:ea typeface="宋体" pitchFamily="2" charset="-122"/>
              </a:rPr>
              <a:t>   had at least partially formed.</a:t>
            </a:r>
          </a:p>
          <a:p>
            <a:pPr lvl="1" eaLnBrk="1" hangingPunct="1">
              <a:buFont typeface="Wingdings" pitchFamily="2" charset="2"/>
              <a:buNone/>
            </a:pPr>
            <a:endParaRPr lang="en-US" altLang="zh-CN" sz="1050" dirty="0">
              <a:ea typeface="宋体" pitchFamily="2" charset="-122"/>
            </a:endParaRPr>
          </a:p>
          <a:p>
            <a:pPr lvl="1" eaLnBrk="1" hangingPunct="1"/>
            <a:r>
              <a:rPr lang="en-US" altLang="zh-CN" dirty="0">
                <a:ea typeface="宋体" pitchFamily="2" charset="-122"/>
              </a:rPr>
              <a:t>Material, mainly from silicate mantle, </a:t>
            </a:r>
          </a:p>
          <a:p>
            <a:pPr marL="457200" lvl="1" indent="0" eaLnBrk="1" hangingPunct="1">
              <a:buNone/>
            </a:pPr>
            <a:r>
              <a:rPr lang="en-US" altLang="zh-CN" dirty="0">
                <a:ea typeface="宋体" pitchFamily="2" charset="-122"/>
              </a:rPr>
              <a:t>   is blasted into orbit around the Earth, </a:t>
            </a:r>
          </a:p>
          <a:p>
            <a:pPr marL="457200" lvl="1" indent="0" eaLnBrk="1" hangingPunct="1">
              <a:buNone/>
            </a:pPr>
            <a:r>
              <a:rPr lang="en-US" altLang="zh-CN" dirty="0">
                <a:ea typeface="宋体" pitchFamily="2" charset="-122"/>
              </a:rPr>
              <a:t>   eventually accreting to form the Moon.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2996952"/>
            <a:ext cx="3263897" cy="2984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58888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600056" y="1052736"/>
            <a:ext cx="4038600" cy="1295400"/>
          </a:xfrm>
        </p:spPr>
        <p:txBody>
          <a:bodyPr/>
          <a:lstStyle/>
          <a:p>
            <a:pPr eaLnBrk="1" hangingPunct="1"/>
            <a:r>
              <a:rPr lang="en-US" altLang="zh-CN" dirty="0">
                <a:ea typeface="宋体" pitchFamily="2" charset="-122"/>
              </a:rPr>
              <a:t>The Moon: </a:t>
            </a:r>
            <a:br>
              <a:rPr lang="en-US" altLang="zh-CN" dirty="0">
                <a:ea typeface="宋体" pitchFamily="2" charset="-122"/>
              </a:rPr>
            </a:br>
            <a:r>
              <a:rPr lang="en-US" altLang="zh-CN" sz="2800" dirty="0">
                <a:ea typeface="宋体" pitchFamily="2" charset="-122"/>
              </a:rPr>
              <a:t>some key observations</a:t>
            </a:r>
          </a:p>
        </p:txBody>
      </p:sp>
      <p:pic>
        <p:nvPicPr>
          <p:cNvPr id="3891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89" y="501663"/>
            <a:ext cx="5327685" cy="2397545"/>
          </a:xfrm>
        </p:spPr>
      </p:pic>
      <p:sp>
        <p:nvSpPr>
          <p:cNvPr id="38916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51384" y="3068960"/>
            <a:ext cx="11233248" cy="3240360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+mj-lt"/>
              <a:buAutoNum type="arabicParenR"/>
            </a:pPr>
            <a:r>
              <a:rPr lang="en-US" altLang="zh-CN" sz="2800" dirty="0">
                <a:ea typeface="宋体" pitchFamily="2" charset="-122"/>
              </a:rPr>
              <a:t>Moon has only a very small iron core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arenR"/>
            </a:pPr>
            <a:r>
              <a:rPr lang="en-US" altLang="zh-CN" sz="2800" dirty="0">
                <a:ea typeface="宋体" pitchFamily="2" charset="-122"/>
              </a:rPr>
              <a:t>Moon has a bulk density about the same as the Earth’s mantle (suggests compositional similarity).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arenR"/>
            </a:pPr>
            <a:r>
              <a:rPr lang="en-US" altLang="zh-CN" sz="2800" dirty="0">
                <a:ea typeface="宋体" pitchFamily="2" charset="-122"/>
              </a:rPr>
              <a:t>Highly depleted in highly volatile elements (gaseous elements); depleted in moderately volatile elements.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arenR"/>
            </a:pPr>
            <a:r>
              <a:rPr lang="en-US" altLang="zh-CN" sz="2800" dirty="0">
                <a:ea typeface="宋体" pitchFamily="2" charset="-122"/>
              </a:rPr>
              <a:t>Has identical oxygen isotope composition to the Earth</a:t>
            </a:r>
          </a:p>
          <a:p>
            <a:pPr marL="514350" indent="-514350" eaLnBrk="1" hangingPunct="1">
              <a:lnSpc>
                <a:spcPct val="80000"/>
              </a:lnSpc>
              <a:buFont typeface="+mj-lt"/>
              <a:buAutoNum type="arabicParenR"/>
            </a:pPr>
            <a:r>
              <a:rPr lang="en-US" altLang="zh-CN" sz="2800" dirty="0">
                <a:ea typeface="宋体" pitchFamily="2" charset="-122"/>
              </a:rPr>
              <a:t>Bottom line: Earth and Moon probably have a shared history</a:t>
            </a:r>
          </a:p>
          <a:p>
            <a:pPr marL="514350" indent="-514350" algn="r">
              <a:lnSpc>
                <a:spcPct val="80000"/>
              </a:lnSpc>
              <a:buFont typeface="+mj-lt"/>
              <a:buAutoNum type="arabicParenR"/>
            </a:pPr>
            <a:r>
              <a:rPr lang="en-US" altLang="zh-CN" sz="2800" dirty="0">
                <a:ea typeface="宋体" pitchFamily="2" charset="-122"/>
              </a:rPr>
              <a:t>No other planet has such a large moon relative to its size</a:t>
            </a:r>
          </a:p>
        </p:txBody>
      </p:sp>
    </p:spTree>
    <p:extLst>
      <p:ext uri="{BB962C8B-B14F-4D97-AF65-F5344CB8AC3E}">
        <p14:creationId xmlns:p14="http://schemas.microsoft.com/office/powerpoint/2010/main" val="381076966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地球科学概论">
  <a:themeElements>
    <a:clrScheme name="黄金水2010_HBCrat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黄金水2010_HBCraton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隶书" pitchFamily="2" charset="-122"/>
            <a:ea typeface="华文隶书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隶书" pitchFamily="2" charset="-122"/>
            <a:ea typeface="华文隶书" pitchFamily="2" charset="-122"/>
          </a:defRPr>
        </a:defPPr>
      </a:lstStyle>
    </a:lnDef>
  </a:objectDefaults>
  <a:extraClrSchemeLst>
    <a:extraClrScheme>
      <a:clrScheme name="黄金水2010_HBCrat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黄金水2010_HBCrat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黄金水2010_HBCrat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黄金水2010_HBCrat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黄金水2010_HBCrat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黄金水2010_HBCrat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黄金水2010_HBCrat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黄金水2010_HBCrat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黄金水2010_HBCrat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黄金水2010_HBCrat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黄金水2010_HBCrat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黄金水2010_HBCrat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地球科学概论</Template>
  <TotalTime>2847</TotalTime>
  <Words>1461</Words>
  <Application>Microsoft Macintosh PowerPoint</Application>
  <PresentationFormat>Widescreen</PresentationFormat>
  <Paragraphs>203</Paragraphs>
  <Slides>69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84" baseType="lpstr">
      <vt:lpstr>Brush Script MT</vt:lpstr>
      <vt:lpstr>SimHei</vt:lpstr>
      <vt:lpstr>SimHei</vt:lpstr>
      <vt:lpstr>SimSun</vt:lpstr>
      <vt:lpstr>STHeiti</vt:lpstr>
      <vt:lpstr>华文隶书</vt:lpstr>
      <vt:lpstr>Times</vt:lpstr>
      <vt:lpstr>Arial</vt:lpstr>
      <vt:lpstr>Castellar</vt:lpstr>
      <vt:lpstr>Helvetica</vt:lpstr>
      <vt:lpstr>Lora</vt:lpstr>
      <vt:lpstr>Symbol</vt:lpstr>
      <vt:lpstr>Times New Roman</vt:lpstr>
      <vt:lpstr>Wingdings</vt:lpstr>
      <vt:lpstr>地球科学概论</vt:lpstr>
      <vt:lpstr>地球的起源与演化 Introduction to Origin and Evolution of the Earth</vt:lpstr>
      <vt:lpstr>地球的起源与演化</vt:lpstr>
      <vt:lpstr>Earth Now has a layered structure</vt:lpstr>
      <vt:lpstr>Differentiation of the planet Earth</vt:lpstr>
      <vt:lpstr>Cooling from Magma Ocean</vt:lpstr>
      <vt:lpstr>Why Magma Ocean?</vt:lpstr>
      <vt:lpstr>月-地系统</vt:lpstr>
      <vt:lpstr>Giant Impact Hypothesis</vt:lpstr>
      <vt:lpstr>The Moon:  some key observations</vt:lpstr>
      <vt:lpstr>Earth has an age of 4.5 Ga</vt:lpstr>
      <vt:lpstr>PowerPoint Presentation</vt:lpstr>
      <vt:lpstr>地球的分异</vt:lpstr>
      <vt:lpstr>EARTH  DIFFERENTIATION</vt:lpstr>
      <vt:lpstr>Earth Atmosphere</vt:lpstr>
      <vt:lpstr>Where has all the carbon gone?</vt:lpstr>
      <vt:lpstr>Earth’s Hydrosphere</vt:lpstr>
      <vt:lpstr>PowerPoint Presentation</vt:lpstr>
      <vt:lpstr>The Present Earth is a Dynamic Planet!</vt:lpstr>
      <vt:lpstr>..a really dynamic planet!</vt:lpstr>
      <vt:lpstr>全球地形</vt:lpstr>
      <vt:lpstr>PowerPoint Presentation</vt:lpstr>
      <vt:lpstr>PowerPoint Presentation</vt:lpstr>
      <vt:lpstr>地震</vt:lpstr>
      <vt:lpstr>PowerPoint Presentation</vt:lpstr>
      <vt:lpstr>板块构造的基本单元及特征</vt:lpstr>
      <vt:lpstr>PowerPoint Presentation</vt:lpstr>
      <vt:lpstr>PowerPoint Presentation</vt:lpstr>
      <vt:lpstr>PowerPoint Presentation</vt:lpstr>
      <vt:lpstr>Wilson Cycle</vt:lpstr>
      <vt:lpstr>地球表面现在的运动</vt:lpstr>
      <vt:lpstr>地球演化：大陆150Ma来的运动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Introduction: Dabates on pre-cambrain plate tectonics</vt:lpstr>
      <vt:lpstr>地球的分异</vt:lpstr>
      <vt:lpstr>PowerPoint Presentation</vt:lpstr>
      <vt:lpstr>地球的分异</vt:lpstr>
      <vt:lpstr>Origin and Evolution of Earth</vt:lpstr>
      <vt:lpstr>Origin and Evolution of Earth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 行星地球简史 </dc:title>
  <dc:creator>Jinshui</dc:creator>
  <cp:lastModifiedBy>Microsoft Office User</cp:lastModifiedBy>
  <cp:revision>124</cp:revision>
  <cp:lastPrinted>2015-09-23T07:55:47Z</cp:lastPrinted>
  <dcterms:created xsi:type="dcterms:W3CDTF">2000-01-13T01:50:30Z</dcterms:created>
  <dcterms:modified xsi:type="dcterms:W3CDTF">2024-08-26T01:35:22Z</dcterms:modified>
</cp:coreProperties>
</file>