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Lst>
  <p:notesMasterIdLst>
    <p:notesMasterId r:id="rId45"/>
  </p:notesMasterIdLst>
  <p:handoutMasterIdLst>
    <p:handoutMasterId r:id="rId46"/>
  </p:handoutMasterIdLst>
  <p:sldIdLst>
    <p:sldId id="360" r:id="rId2"/>
    <p:sldId id="446" r:id="rId3"/>
    <p:sldId id="445" r:id="rId4"/>
    <p:sldId id="586" r:id="rId5"/>
    <p:sldId id="588" r:id="rId6"/>
    <p:sldId id="368" r:id="rId7"/>
    <p:sldId id="589" r:id="rId8"/>
    <p:sldId id="365" r:id="rId9"/>
    <p:sldId id="358" r:id="rId10"/>
    <p:sldId id="357" r:id="rId11"/>
    <p:sldId id="431" r:id="rId12"/>
    <p:sldId id="433" r:id="rId13"/>
    <p:sldId id="435" r:id="rId14"/>
    <p:sldId id="370" r:id="rId15"/>
    <p:sldId id="436" r:id="rId16"/>
    <p:sldId id="598" r:id="rId17"/>
    <p:sldId id="591" r:id="rId18"/>
    <p:sldId id="385" r:id="rId19"/>
    <p:sldId id="386" r:id="rId20"/>
    <p:sldId id="599" r:id="rId21"/>
    <p:sldId id="413" r:id="rId22"/>
    <p:sldId id="416" r:id="rId23"/>
    <p:sldId id="415" r:id="rId24"/>
    <p:sldId id="592" r:id="rId25"/>
    <p:sldId id="594" r:id="rId26"/>
    <p:sldId id="583" r:id="rId27"/>
    <p:sldId id="584" r:id="rId28"/>
    <p:sldId id="299" r:id="rId29"/>
    <p:sldId id="330" r:id="rId30"/>
    <p:sldId id="331" r:id="rId31"/>
    <p:sldId id="332" r:id="rId32"/>
    <p:sldId id="339" r:id="rId33"/>
    <p:sldId id="295" r:id="rId34"/>
    <p:sldId id="296" r:id="rId35"/>
    <p:sldId id="297" r:id="rId36"/>
    <p:sldId id="340" r:id="rId37"/>
    <p:sldId id="338" r:id="rId38"/>
    <p:sldId id="343" r:id="rId39"/>
    <p:sldId id="342" r:id="rId40"/>
    <p:sldId id="349" r:id="rId41"/>
    <p:sldId id="595" r:id="rId42"/>
    <p:sldId id="597" r:id="rId43"/>
    <p:sldId id="596" r:id="rId44"/>
  </p:sldIdLst>
  <p:sldSz cx="12192000" cy="6858000"/>
  <p:notesSz cx="7099300" cy="10234613"/>
  <p:defaultTextStyle>
    <a:defPPr>
      <a:defRPr lang="en-US"/>
    </a:defPPr>
    <a:lvl1pPr algn="l" rtl="0" eaLnBrk="0" fontAlgn="base" hangingPunct="0">
      <a:spcBef>
        <a:spcPct val="0"/>
      </a:spcBef>
      <a:spcAft>
        <a:spcPct val="0"/>
      </a:spcAft>
      <a:defRPr kumimoji="1" sz="2400" kern="1200">
        <a:solidFill>
          <a:schemeClr val="tx1"/>
        </a:solidFill>
        <a:latin typeface="Times New Roman" pitchFamily="18" charset="0"/>
        <a:ea typeface="楷体" pitchFamily="49" charset="-122"/>
        <a:cs typeface="+mn-cs"/>
      </a:defRPr>
    </a:lvl1pPr>
    <a:lvl2pPr marL="457200" algn="l" rtl="0" eaLnBrk="0" fontAlgn="base" hangingPunct="0">
      <a:spcBef>
        <a:spcPct val="0"/>
      </a:spcBef>
      <a:spcAft>
        <a:spcPct val="0"/>
      </a:spcAft>
      <a:defRPr kumimoji="1" sz="2400" kern="1200">
        <a:solidFill>
          <a:schemeClr val="tx1"/>
        </a:solidFill>
        <a:latin typeface="Times New Roman" pitchFamily="18" charset="0"/>
        <a:ea typeface="楷体" pitchFamily="49" charset="-122"/>
        <a:cs typeface="+mn-cs"/>
      </a:defRPr>
    </a:lvl2pPr>
    <a:lvl3pPr marL="914400" algn="l" rtl="0" eaLnBrk="0" fontAlgn="base" hangingPunct="0">
      <a:spcBef>
        <a:spcPct val="0"/>
      </a:spcBef>
      <a:spcAft>
        <a:spcPct val="0"/>
      </a:spcAft>
      <a:defRPr kumimoji="1" sz="2400" kern="1200">
        <a:solidFill>
          <a:schemeClr val="tx1"/>
        </a:solidFill>
        <a:latin typeface="Times New Roman" pitchFamily="18" charset="0"/>
        <a:ea typeface="楷体" pitchFamily="49" charset="-122"/>
        <a:cs typeface="+mn-cs"/>
      </a:defRPr>
    </a:lvl3pPr>
    <a:lvl4pPr marL="1371600" algn="l" rtl="0" eaLnBrk="0" fontAlgn="base" hangingPunct="0">
      <a:spcBef>
        <a:spcPct val="0"/>
      </a:spcBef>
      <a:spcAft>
        <a:spcPct val="0"/>
      </a:spcAft>
      <a:defRPr kumimoji="1" sz="2400" kern="1200">
        <a:solidFill>
          <a:schemeClr val="tx1"/>
        </a:solidFill>
        <a:latin typeface="Times New Roman" pitchFamily="18" charset="0"/>
        <a:ea typeface="楷体" pitchFamily="49" charset="-122"/>
        <a:cs typeface="+mn-cs"/>
      </a:defRPr>
    </a:lvl4pPr>
    <a:lvl5pPr marL="1828800" algn="l" rtl="0" eaLnBrk="0" fontAlgn="base" hangingPunct="0">
      <a:spcBef>
        <a:spcPct val="0"/>
      </a:spcBef>
      <a:spcAft>
        <a:spcPct val="0"/>
      </a:spcAft>
      <a:defRPr kumimoji="1" sz="2400" kern="1200">
        <a:solidFill>
          <a:schemeClr val="tx1"/>
        </a:solidFill>
        <a:latin typeface="Times New Roman" pitchFamily="18" charset="0"/>
        <a:ea typeface="楷体" pitchFamily="49" charset="-122"/>
        <a:cs typeface="+mn-cs"/>
      </a:defRPr>
    </a:lvl5pPr>
    <a:lvl6pPr marL="2286000" algn="l" defTabSz="914400" rtl="0" eaLnBrk="1" latinLnBrk="0" hangingPunct="1">
      <a:defRPr kumimoji="1" sz="2400" kern="1200">
        <a:solidFill>
          <a:schemeClr val="tx1"/>
        </a:solidFill>
        <a:latin typeface="Times New Roman" pitchFamily="18" charset="0"/>
        <a:ea typeface="楷体" pitchFamily="49" charset="-122"/>
        <a:cs typeface="+mn-cs"/>
      </a:defRPr>
    </a:lvl6pPr>
    <a:lvl7pPr marL="2743200" algn="l" defTabSz="914400" rtl="0" eaLnBrk="1" latinLnBrk="0" hangingPunct="1">
      <a:defRPr kumimoji="1" sz="2400" kern="1200">
        <a:solidFill>
          <a:schemeClr val="tx1"/>
        </a:solidFill>
        <a:latin typeface="Times New Roman" pitchFamily="18" charset="0"/>
        <a:ea typeface="楷体" pitchFamily="49" charset="-122"/>
        <a:cs typeface="+mn-cs"/>
      </a:defRPr>
    </a:lvl7pPr>
    <a:lvl8pPr marL="3200400" algn="l" defTabSz="914400" rtl="0" eaLnBrk="1" latinLnBrk="0" hangingPunct="1">
      <a:defRPr kumimoji="1" sz="2400" kern="1200">
        <a:solidFill>
          <a:schemeClr val="tx1"/>
        </a:solidFill>
        <a:latin typeface="Times New Roman" pitchFamily="18" charset="0"/>
        <a:ea typeface="楷体" pitchFamily="49" charset="-122"/>
        <a:cs typeface="+mn-cs"/>
      </a:defRPr>
    </a:lvl8pPr>
    <a:lvl9pPr marL="3657600" algn="l" defTabSz="914400" rtl="0" eaLnBrk="1" latinLnBrk="0" hangingPunct="1">
      <a:defRPr kumimoji="1" sz="2400" kern="1200">
        <a:solidFill>
          <a:schemeClr val="tx1"/>
        </a:solidFill>
        <a:latin typeface="Times New Roman" pitchFamily="18" charset="0"/>
        <a:ea typeface="楷体" pitchFamily="49" charset="-122"/>
        <a:cs typeface="+mn-cs"/>
      </a:defRPr>
    </a:lvl9pPr>
  </p:defaultTextStyle>
  <p:extLst>
    <p:ext uri="{EFAFB233-063F-42B5-8137-9DF3F51BA10A}">
      <p15:sldGuideLst xmlns:p15="http://schemas.microsoft.com/office/powerpoint/2012/main">
        <p15:guide id="1" orient="horz" pos="288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FF"/>
    <a:srgbClr val="FFFF00"/>
    <a:srgbClr val="FFEB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00" autoAdjust="0"/>
    <p:restoredTop sz="93148"/>
  </p:normalViewPr>
  <p:slideViewPr>
    <p:cSldViewPr>
      <p:cViewPr varScale="1">
        <p:scale>
          <a:sx n="93" d="100"/>
          <a:sy n="93" d="100"/>
        </p:scale>
        <p:origin x="952" y="208"/>
      </p:cViewPr>
      <p:guideLst>
        <p:guide orient="horz" pos="2880"/>
        <p:guide pos="2880"/>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_rels/viewProps.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slide" Target="slides/slide18.xml"/><Relationship Id="rId1" Type="http://schemas.openxmlformats.org/officeDocument/2006/relationships/slide" Target="slides/slide16.xml"/><Relationship Id="rId4" Type="http://schemas.openxmlformats.org/officeDocument/2006/relationships/slide" Target="slides/slide4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76363" cy="51173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vert="horz" wrap="square" lIns="99048" tIns="49524" rIns="99048" bIns="49524" numCol="1" anchor="t" anchorCtr="0" compatLnSpc="1">
            <a:prstTxWarp prst="textNoShape">
              <a:avLst/>
            </a:prstTxWarp>
          </a:bodyPr>
          <a:lstStyle>
            <a:lvl1pPr eaLnBrk="1" hangingPunct="1">
              <a:defRPr sz="1300">
                <a:ea typeface="宋体" pitchFamily="2" charset="-122"/>
              </a:defRPr>
            </a:lvl1pPr>
          </a:lstStyle>
          <a:p>
            <a:endParaRPr lang="en-US" altLang="zh-CN"/>
          </a:p>
        </p:txBody>
      </p:sp>
      <p:sp>
        <p:nvSpPr>
          <p:cNvPr id="3075" name="Rectangle 3"/>
          <p:cNvSpPr>
            <a:spLocks noGrp="1" noChangeArrowheads="1"/>
          </p:cNvSpPr>
          <p:nvPr>
            <p:ph type="dt" sz="quarter" idx="1"/>
          </p:nvPr>
        </p:nvSpPr>
        <p:spPr bwMode="auto">
          <a:xfrm>
            <a:off x="4022937" y="0"/>
            <a:ext cx="3076363" cy="51173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vert="horz" wrap="square" lIns="99048" tIns="49524" rIns="99048" bIns="49524" numCol="1" anchor="t" anchorCtr="0" compatLnSpc="1">
            <a:prstTxWarp prst="textNoShape">
              <a:avLst/>
            </a:prstTxWarp>
          </a:bodyPr>
          <a:lstStyle>
            <a:lvl1pPr algn="r" eaLnBrk="1" hangingPunct="1">
              <a:defRPr sz="1300">
                <a:ea typeface="宋体" pitchFamily="2" charset="-122"/>
              </a:defRPr>
            </a:lvl1pPr>
          </a:lstStyle>
          <a:p>
            <a:endParaRPr lang="en-US" altLang="zh-CN"/>
          </a:p>
        </p:txBody>
      </p:sp>
      <p:sp>
        <p:nvSpPr>
          <p:cNvPr id="3076" name="Rectangle 4"/>
          <p:cNvSpPr>
            <a:spLocks noGrp="1" noChangeArrowheads="1"/>
          </p:cNvSpPr>
          <p:nvPr>
            <p:ph type="ftr" sz="quarter" idx="2"/>
          </p:nvPr>
        </p:nvSpPr>
        <p:spPr bwMode="auto">
          <a:xfrm>
            <a:off x="0" y="9722882"/>
            <a:ext cx="3076363" cy="51173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vert="horz" wrap="square" lIns="99048" tIns="49524" rIns="99048" bIns="49524" numCol="1" anchor="b" anchorCtr="0" compatLnSpc="1">
            <a:prstTxWarp prst="textNoShape">
              <a:avLst/>
            </a:prstTxWarp>
          </a:bodyPr>
          <a:lstStyle>
            <a:lvl1pPr eaLnBrk="1" hangingPunct="1">
              <a:defRPr sz="1300">
                <a:ea typeface="宋体" pitchFamily="2" charset="-122"/>
              </a:defRPr>
            </a:lvl1pPr>
          </a:lstStyle>
          <a:p>
            <a:endParaRPr lang="en-US" altLang="zh-CN"/>
          </a:p>
        </p:txBody>
      </p:sp>
      <p:sp>
        <p:nvSpPr>
          <p:cNvPr id="3077" name="Rectangle 5"/>
          <p:cNvSpPr>
            <a:spLocks noGrp="1" noChangeArrowheads="1"/>
          </p:cNvSpPr>
          <p:nvPr>
            <p:ph type="sldNum" sz="quarter" idx="3"/>
          </p:nvPr>
        </p:nvSpPr>
        <p:spPr bwMode="auto">
          <a:xfrm>
            <a:off x="4022937" y="9722882"/>
            <a:ext cx="3076363" cy="51173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vert="horz" wrap="square" lIns="99048" tIns="49524" rIns="99048" bIns="49524" numCol="1" anchor="b" anchorCtr="0" compatLnSpc="1">
            <a:prstTxWarp prst="textNoShape">
              <a:avLst/>
            </a:prstTxWarp>
          </a:bodyPr>
          <a:lstStyle>
            <a:lvl1pPr algn="r" eaLnBrk="1" hangingPunct="1">
              <a:defRPr sz="1300">
                <a:ea typeface="宋体" pitchFamily="2" charset="-122"/>
              </a:defRPr>
            </a:lvl1pPr>
          </a:lstStyle>
          <a:p>
            <a:fld id="{118D2B28-70C7-4DAF-BC47-DBD7BCAF8815}" type="slidenum">
              <a:rPr lang="en-US" altLang="zh-CN"/>
              <a:pPr/>
              <a:t>‹#›</a:t>
            </a:fld>
            <a:endParaRPr lang="en-US" altLang="zh-CN"/>
          </a:p>
        </p:txBody>
      </p:sp>
    </p:spTree>
    <p:extLst>
      <p:ext uri="{BB962C8B-B14F-4D97-AF65-F5344CB8AC3E}">
        <p14:creationId xmlns:p14="http://schemas.microsoft.com/office/powerpoint/2010/main" val="17353150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3076363" cy="51173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vert="horz" wrap="square" lIns="99048" tIns="49524" rIns="99048" bIns="49524" numCol="1" anchor="t" anchorCtr="0" compatLnSpc="1">
            <a:prstTxWarp prst="textNoShape">
              <a:avLst/>
            </a:prstTxWarp>
          </a:bodyPr>
          <a:lstStyle>
            <a:lvl1pPr eaLnBrk="1" hangingPunct="1">
              <a:defRPr sz="1300">
                <a:ea typeface="宋体" pitchFamily="2" charset="-122"/>
              </a:defRPr>
            </a:lvl1pPr>
          </a:lstStyle>
          <a:p>
            <a:endParaRPr lang="en-US" altLang="zh-CN"/>
          </a:p>
        </p:txBody>
      </p:sp>
      <p:sp>
        <p:nvSpPr>
          <p:cNvPr id="2051" name="Rectangle 3"/>
          <p:cNvSpPr>
            <a:spLocks noGrp="1" noChangeArrowheads="1"/>
          </p:cNvSpPr>
          <p:nvPr>
            <p:ph type="dt" idx="1"/>
          </p:nvPr>
        </p:nvSpPr>
        <p:spPr bwMode="auto">
          <a:xfrm>
            <a:off x="4022937" y="0"/>
            <a:ext cx="3076363" cy="51173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vert="horz" wrap="square" lIns="99048" tIns="49524" rIns="99048" bIns="49524" numCol="1" anchor="t" anchorCtr="0" compatLnSpc="1">
            <a:prstTxWarp prst="textNoShape">
              <a:avLst/>
            </a:prstTxWarp>
          </a:bodyPr>
          <a:lstStyle>
            <a:lvl1pPr algn="r" eaLnBrk="1" hangingPunct="1">
              <a:defRPr sz="1300">
                <a:ea typeface="宋体" pitchFamily="2" charset="-122"/>
              </a:defRPr>
            </a:lvl1pPr>
          </a:lstStyle>
          <a:p>
            <a:endParaRPr lang="en-US" altLang="zh-CN"/>
          </a:p>
        </p:txBody>
      </p:sp>
      <p:sp>
        <p:nvSpPr>
          <p:cNvPr id="2052" name="Rectangle 4"/>
          <p:cNvSpPr>
            <a:spLocks noGrp="1" noRot="1" noChangeAspect="1" noChangeArrowheads="1" noTextEdit="1"/>
          </p:cNvSpPr>
          <p:nvPr>
            <p:ph type="sldImg" idx="2"/>
          </p:nvPr>
        </p:nvSpPr>
        <p:spPr bwMode="auto">
          <a:xfrm>
            <a:off x="139700" y="768350"/>
            <a:ext cx="6819900" cy="3836988"/>
          </a:xfrm>
          <a:prstGeom prst="rect">
            <a:avLst/>
          </a:prstGeom>
          <a:noFill/>
          <a:ln w="9525">
            <a:solidFill>
              <a:srgbClr val="000000"/>
            </a:solidFill>
            <a:miter lim="800000"/>
            <a:headEnd/>
            <a:tailEnd/>
          </a:ln>
        </p:spPr>
      </p:sp>
      <p:sp>
        <p:nvSpPr>
          <p:cNvPr id="2053" name="Rectangle 5"/>
          <p:cNvSpPr>
            <a:spLocks noGrp="1" noChangeArrowheads="1"/>
          </p:cNvSpPr>
          <p:nvPr>
            <p:ph type="body" sz="quarter" idx="3"/>
          </p:nvPr>
        </p:nvSpPr>
        <p:spPr bwMode="auto">
          <a:xfrm>
            <a:off x="946574" y="4861441"/>
            <a:ext cx="5206153" cy="460557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vert="horz" wrap="square" lIns="99048" tIns="49524" rIns="99048" bIns="49524" numCol="1" anchor="t" anchorCtr="0" compatLnSpc="1">
            <a:prstTxWarp prst="textNoShape">
              <a:avLst/>
            </a:prstTxWarp>
          </a:bodyPr>
          <a:lstStyle/>
          <a:p>
            <a:pPr lvl="0"/>
            <a:r>
              <a:rPr lang="zh-CN" altLang="en-US"/>
              <a:t>单击以编辑母版文本样式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054" name="Rectangle 6"/>
          <p:cNvSpPr>
            <a:spLocks noGrp="1" noChangeArrowheads="1"/>
          </p:cNvSpPr>
          <p:nvPr>
            <p:ph type="ftr" sz="quarter" idx="4"/>
          </p:nvPr>
        </p:nvSpPr>
        <p:spPr bwMode="auto">
          <a:xfrm>
            <a:off x="0" y="9722882"/>
            <a:ext cx="3076363" cy="51173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vert="horz" wrap="square" lIns="99048" tIns="49524" rIns="99048" bIns="49524" numCol="1" anchor="b" anchorCtr="0" compatLnSpc="1">
            <a:prstTxWarp prst="textNoShape">
              <a:avLst/>
            </a:prstTxWarp>
          </a:bodyPr>
          <a:lstStyle>
            <a:lvl1pPr eaLnBrk="1" hangingPunct="1">
              <a:defRPr sz="1300">
                <a:ea typeface="宋体" pitchFamily="2" charset="-122"/>
              </a:defRPr>
            </a:lvl1pPr>
          </a:lstStyle>
          <a:p>
            <a:endParaRPr lang="en-US" altLang="zh-CN"/>
          </a:p>
        </p:txBody>
      </p:sp>
      <p:sp>
        <p:nvSpPr>
          <p:cNvPr id="2055" name="Rectangle 7"/>
          <p:cNvSpPr>
            <a:spLocks noGrp="1" noChangeArrowheads="1"/>
          </p:cNvSpPr>
          <p:nvPr>
            <p:ph type="sldNum" sz="quarter" idx="5"/>
          </p:nvPr>
        </p:nvSpPr>
        <p:spPr bwMode="auto">
          <a:xfrm>
            <a:off x="4022937" y="9722882"/>
            <a:ext cx="3076363" cy="51173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vert="horz" wrap="square" lIns="99048" tIns="49524" rIns="99048" bIns="49524" numCol="1" anchor="b" anchorCtr="0" compatLnSpc="1">
            <a:prstTxWarp prst="textNoShape">
              <a:avLst/>
            </a:prstTxWarp>
          </a:bodyPr>
          <a:lstStyle>
            <a:lvl1pPr algn="r" eaLnBrk="1" hangingPunct="1">
              <a:defRPr sz="1300">
                <a:ea typeface="宋体" pitchFamily="2" charset="-122"/>
              </a:defRPr>
            </a:lvl1pPr>
          </a:lstStyle>
          <a:p>
            <a:fld id="{92646918-00A3-4ABF-A59A-B3ABE22D44C4}" type="slidenum">
              <a:rPr lang="en-US" altLang="zh-CN"/>
              <a:pPr/>
              <a:t>‹#›</a:t>
            </a:fld>
            <a:endParaRPr lang="en-US" altLang="zh-CN"/>
          </a:p>
        </p:txBody>
      </p:sp>
    </p:spTree>
    <p:extLst>
      <p:ext uri="{BB962C8B-B14F-4D97-AF65-F5344CB8AC3E}">
        <p14:creationId xmlns:p14="http://schemas.microsoft.com/office/powerpoint/2010/main" val="253306761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fontAlgn="base">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N" dirty="0"/>
              <a:t>中学</a:t>
            </a:r>
            <a:r>
              <a:rPr lang="zh-CN" altLang="en-US" dirty="0"/>
              <a:t>知识和大学知识</a:t>
            </a:r>
            <a:endParaRPr lang="en-CN" dirty="0"/>
          </a:p>
        </p:txBody>
      </p:sp>
      <p:sp>
        <p:nvSpPr>
          <p:cNvPr id="4" name="Slide Number Placeholder 3"/>
          <p:cNvSpPr>
            <a:spLocks noGrp="1"/>
          </p:cNvSpPr>
          <p:nvPr>
            <p:ph type="sldNum" sz="quarter" idx="5"/>
          </p:nvPr>
        </p:nvSpPr>
        <p:spPr/>
        <p:txBody>
          <a:bodyPr/>
          <a:lstStyle/>
          <a:p>
            <a:fld id="{92646918-00A3-4ABF-A59A-B3ABE22D44C4}" type="slidenum">
              <a:rPr lang="en-US" altLang="zh-CN" smtClean="0"/>
              <a:pPr/>
              <a:t>4</a:t>
            </a:fld>
            <a:endParaRPr lang="en-US" altLang="zh-CN"/>
          </a:p>
        </p:txBody>
      </p:sp>
    </p:spTree>
    <p:extLst>
      <p:ext uri="{BB962C8B-B14F-4D97-AF65-F5344CB8AC3E}">
        <p14:creationId xmlns:p14="http://schemas.microsoft.com/office/powerpoint/2010/main" val="1439168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N" dirty="0"/>
              <a:t>太阳系在奥尔特星云内部聚集收缩</a:t>
            </a:r>
          </a:p>
        </p:txBody>
      </p:sp>
      <p:sp>
        <p:nvSpPr>
          <p:cNvPr id="4" name="Slide Number Placeholder 3"/>
          <p:cNvSpPr>
            <a:spLocks noGrp="1"/>
          </p:cNvSpPr>
          <p:nvPr>
            <p:ph type="sldNum" sz="quarter" idx="5"/>
          </p:nvPr>
        </p:nvSpPr>
        <p:spPr/>
        <p:txBody>
          <a:bodyPr/>
          <a:lstStyle/>
          <a:p>
            <a:fld id="{92646918-00A3-4ABF-A59A-B3ABE22D44C4}" type="slidenum">
              <a:rPr lang="en-US" altLang="zh-CN" smtClean="0"/>
              <a:pPr/>
              <a:t>21</a:t>
            </a:fld>
            <a:endParaRPr lang="en-US" altLang="zh-CN"/>
          </a:p>
        </p:txBody>
      </p:sp>
    </p:spTree>
    <p:extLst>
      <p:ext uri="{BB962C8B-B14F-4D97-AF65-F5344CB8AC3E}">
        <p14:creationId xmlns:p14="http://schemas.microsoft.com/office/powerpoint/2010/main" val="33314577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637" y="4343144"/>
            <a:ext cx="5486727" cy="4115019"/>
          </a:xfrm>
          <a:prstGeom prst="rect">
            <a:avLst/>
          </a:prstGeom>
        </p:spPr>
        <p:txBody>
          <a:bodyPr/>
          <a:lstStyle/>
          <a:p>
            <a:endParaRPr lang="zh-CN" altLang="en-US" dirty="0"/>
          </a:p>
        </p:txBody>
      </p:sp>
      <p:sp>
        <p:nvSpPr>
          <p:cNvPr id="4" name="Slide Number Placeholder 3"/>
          <p:cNvSpPr>
            <a:spLocks noGrp="1"/>
          </p:cNvSpPr>
          <p:nvPr>
            <p:ph type="sldNum" sz="quarter" idx="10"/>
          </p:nvPr>
        </p:nvSpPr>
        <p:spPr>
          <a:xfrm>
            <a:off x="3885275" y="8684826"/>
            <a:ext cx="2971092" cy="457711"/>
          </a:xfrm>
          <a:prstGeom prst="rect">
            <a:avLst/>
          </a:prstGeom>
        </p:spPr>
        <p:txBody>
          <a:bodyPr/>
          <a:lstStyle/>
          <a:p>
            <a:pPr>
              <a:defRPr/>
            </a:pPr>
            <a:fld id="{A2265E27-0410-47F5-8B29-B80B9E12F8B1}" type="slidenum">
              <a:rPr lang="zh-CN" altLang="en-US" smtClean="0"/>
              <a:pPr>
                <a:defRPr/>
              </a:pPr>
              <a:t>31</a:t>
            </a:fld>
            <a:endParaRPr lang="en-US" altLang="zh-CN"/>
          </a:p>
        </p:txBody>
      </p:sp>
    </p:spTree>
    <p:extLst>
      <p:ext uri="{BB962C8B-B14F-4D97-AF65-F5344CB8AC3E}">
        <p14:creationId xmlns:p14="http://schemas.microsoft.com/office/powerpoint/2010/main" val="448853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N" dirty="0"/>
              <a:t>彗星和</a:t>
            </a:r>
            <a:r>
              <a:rPr lang="en-US" altLang="zh-CN" dirty="0"/>
              <a:t>2</a:t>
            </a:r>
            <a:r>
              <a:rPr lang="zh-CN" altLang="en-US" dirty="0"/>
              <a:t>个</a:t>
            </a:r>
            <a:r>
              <a:rPr lang="en-CN" dirty="0"/>
              <a:t>小行星带</a:t>
            </a:r>
          </a:p>
        </p:txBody>
      </p:sp>
      <p:sp>
        <p:nvSpPr>
          <p:cNvPr id="4" name="Slide Number Placeholder 3"/>
          <p:cNvSpPr>
            <a:spLocks noGrp="1"/>
          </p:cNvSpPr>
          <p:nvPr>
            <p:ph type="sldNum" sz="quarter" idx="5"/>
          </p:nvPr>
        </p:nvSpPr>
        <p:spPr/>
        <p:txBody>
          <a:bodyPr/>
          <a:lstStyle/>
          <a:p>
            <a:fld id="{92646918-00A3-4ABF-A59A-B3ABE22D44C4}" type="slidenum">
              <a:rPr lang="en-US" altLang="zh-CN" smtClean="0"/>
              <a:pPr/>
              <a:t>39</a:t>
            </a:fld>
            <a:endParaRPr lang="en-US" altLang="zh-CN"/>
          </a:p>
        </p:txBody>
      </p:sp>
    </p:spTree>
    <p:extLst>
      <p:ext uri="{BB962C8B-B14F-4D97-AF65-F5344CB8AC3E}">
        <p14:creationId xmlns:p14="http://schemas.microsoft.com/office/powerpoint/2010/main" val="42238384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N" dirty="0"/>
              <a:t>地球怎么来的</a:t>
            </a:r>
            <a:r>
              <a:rPr lang="zh-CN" altLang="en-US" dirty="0"/>
              <a:t>？太阳系怎么来的？宇宙又是怎么来的？</a:t>
            </a:r>
            <a:endParaRPr lang="en-CN" dirty="0"/>
          </a:p>
        </p:txBody>
      </p:sp>
      <p:sp>
        <p:nvSpPr>
          <p:cNvPr id="4" name="Slide Number Placeholder 3"/>
          <p:cNvSpPr>
            <a:spLocks noGrp="1"/>
          </p:cNvSpPr>
          <p:nvPr>
            <p:ph type="sldNum" sz="quarter" idx="5"/>
          </p:nvPr>
        </p:nvSpPr>
        <p:spPr/>
        <p:txBody>
          <a:bodyPr/>
          <a:lstStyle/>
          <a:p>
            <a:fld id="{92646918-00A3-4ABF-A59A-B3ABE22D44C4}" type="slidenum">
              <a:rPr lang="en-US" altLang="zh-CN" smtClean="0"/>
              <a:pPr/>
              <a:t>5</a:t>
            </a:fld>
            <a:endParaRPr lang="en-US" altLang="zh-CN"/>
          </a:p>
        </p:txBody>
      </p:sp>
    </p:spTree>
    <p:extLst>
      <p:ext uri="{BB962C8B-B14F-4D97-AF65-F5344CB8AC3E}">
        <p14:creationId xmlns:p14="http://schemas.microsoft.com/office/powerpoint/2010/main" val="1690161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N" dirty="0"/>
              <a:t>科学家说地球</a:t>
            </a:r>
            <a:r>
              <a:rPr lang="zh-CN" altLang="en-US" dirty="0"/>
              <a:t>、太阳系、宇宙是联系在一起的。太阳系在宇宙中产生、地球在太阳系中形成。那宇宙呢？</a:t>
            </a:r>
            <a:endParaRPr lang="en-CN" dirty="0"/>
          </a:p>
        </p:txBody>
      </p:sp>
      <p:sp>
        <p:nvSpPr>
          <p:cNvPr id="4" name="Slide Number Placeholder 3"/>
          <p:cNvSpPr>
            <a:spLocks noGrp="1"/>
          </p:cNvSpPr>
          <p:nvPr>
            <p:ph type="sldNum" sz="quarter" idx="5"/>
          </p:nvPr>
        </p:nvSpPr>
        <p:spPr/>
        <p:txBody>
          <a:bodyPr/>
          <a:lstStyle/>
          <a:p>
            <a:fld id="{92646918-00A3-4ABF-A59A-B3ABE22D44C4}" type="slidenum">
              <a:rPr lang="en-US" altLang="zh-CN" smtClean="0"/>
              <a:pPr/>
              <a:t>6</a:t>
            </a:fld>
            <a:endParaRPr lang="en-US" altLang="zh-CN"/>
          </a:p>
        </p:txBody>
      </p:sp>
    </p:spTree>
    <p:extLst>
      <p:ext uri="{BB962C8B-B14F-4D97-AF65-F5344CB8AC3E}">
        <p14:creationId xmlns:p14="http://schemas.microsoft.com/office/powerpoint/2010/main" val="13495778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N" dirty="0"/>
              <a:t>科学家们猜测</a:t>
            </a:r>
            <a:r>
              <a:rPr lang="zh-CN" altLang="en-US" dirty="0"/>
              <a:t>，宇宙来源于一次大爆炸！（微波背景辐射）当今的宇宙在膨胀（红移），加速膨胀（超新星）</a:t>
            </a:r>
            <a:endParaRPr lang="en-CN" dirty="0"/>
          </a:p>
        </p:txBody>
      </p:sp>
      <p:sp>
        <p:nvSpPr>
          <p:cNvPr id="4" name="Slide Number Placeholder 3"/>
          <p:cNvSpPr>
            <a:spLocks noGrp="1"/>
          </p:cNvSpPr>
          <p:nvPr>
            <p:ph type="sldNum" sz="quarter" idx="5"/>
          </p:nvPr>
        </p:nvSpPr>
        <p:spPr/>
        <p:txBody>
          <a:bodyPr/>
          <a:lstStyle/>
          <a:p>
            <a:fld id="{92646918-00A3-4ABF-A59A-B3ABE22D44C4}" type="slidenum">
              <a:rPr lang="en-US" altLang="zh-CN" smtClean="0"/>
              <a:pPr/>
              <a:t>7</a:t>
            </a:fld>
            <a:endParaRPr lang="en-US" altLang="zh-CN"/>
          </a:p>
        </p:txBody>
      </p:sp>
    </p:spTree>
    <p:extLst>
      <p:ext uri="{BB962C8B-B14F-4D97-AF65-F5344CB8AC3E}">
        <p14:creationId xmlns:p14="http://schemas.microsoft.com/office/powerpoint/2010/main" val="13547872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N" dirty="0"/>
          </a:p>
        </p:txBody>
      </p:sp>
      <p:sp>
        <p:nvSpPr>
          <p:cNvPr id="4" name="Slide Number Placeholder 3"/>
          <p:cNvSpPr>
            <a:spLocks noGrp="1"/>
          </p:cNvSpPr>
          <p:nvPr>
            <p:ph type="sldNum" sz="quarter" idx="5"/>
          </p:nvPr>
        </p:nvSpPr>
        <p:spPr/>
        <p:txBody>
          <a:bodyPr/>
          <a:lstStyle/>
          <a:p>
            <a:fld id="{92646918-00A3-4ABF-A59A-B3ABE22D44C4}" type="slidenum">
              <a:rPr lang="en-US" altLang="zh-CN" smtClean="0"/>
              <a:pPr/>
              <a:t>8</a:t>
            </a:fld>
            <a:endParaRPr lang="en-US" altLang="zh-CN"/>
          </a:p>
        </p:txBody>
      </p:sp>
    </p:spTree>
    <p:extLst>
      <p:ext uri="{BB962C8B-B14F-4D97-AF65-F5344CB8AC3E}">
        <p14:creationId xmlns:p14="http://schemas.microsoft.com/office/powerpoint/2010/main" val="17058874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N" dirty="0"/>
              <a:t>大爆炸理论的深入探讨</a:t>
            </a:r>
            <a:r>
              <a:rPr lang="zh-CN" altLang="en-US" dirty="0"/>
              <a:t>，超出了今天要讲的内容</a:t>
            </a:r>
            <a:endParaRPr lang="en-CN" dirty="0"/>
          </a:p>
        </p:txBody>
      </p:sp>
      <p:sp>
        <p:nvSpPr>
          <p:cNvPr id="4" name="Slide Number Placeholder 3"/>
          <p:cNvSpPr>
            <a:spLocks noGrp="1"/>
          </p:cNvSpPr>
          <p:nvPr>
            <p:ph type="sldNum" sz="quarter" idx="5"/>
          </p:nvPr>
        </p:nvSpPr>
        <p:spPr/>
        <p:txBody>
          <a:bodyPr/>
          <a:lstStyle/>
          <a:p>
            <a:fld id="{92646918-00A3-4ABF-A59A-B3ABE22D44C4}" type="slidenum">
              <a:rPr lang="en-US" altLang="zh-CN" smtClean="0"/>
              <a:pPr/>
              <a:t>13</a:t>
            </a:fld>
            <a:endParaRPr lang="en-US" altLang="zh-CN"/>
          </a:p>
        </p:txBody>
      </p:sp>
    </p:spTree>
    <p:extLst>
      <p:ext uri="{BB962C8B-B14F-4D97-AF65-F5344CB8AC3E}">
        <p14:creationId xmlns:p14="http://schemas.microsoft.com/office/powerpoint/2010/main" val="4335267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N" dirty="0"/>
              <a:t>星云坍塌形成恒星</a:t>
            </a:r>
            <a:r>
              <a:rPr lang="zh-CN" altLang="en-US" dirty="0"/>
              <a:t>，恒星的质量决定其后续演化</a:t>
            </a:r>
            <a:endParaRPr lang="en-CN" dirty="0"/>
          </a:p>
        </p:txBody>
      </p:sp>
      <p:sp>
        <p:nvSpPr>
          <p:cNvPr id="4" name="Slide Number Placeholder 3"/>
          <p:cNvSpPr>
            <a:spLocks noGrp="1"/>
          </p:cNvSpPr>
          <p:nvPr>
            <p:ph type="sldNum" sz="quarter" idx="5"/>
          </p:nvPr>
        </p:nvSpPr>
        <p:spPr/>
        <p:txBody>
          <a:bodyPr/>
          <a:lstStyle/>
          <a:p>
            <a:fld id="{92646918-00A3-4ABF-A59A-B3ABE22D44C4}" type="slidenum">
              <a:rPr lang="en-US" altLang="zh-CN" smtClean="0"/>
              <a:pPr/>
              <a:t>17</a:t>
            </a:fld>
            <a:endParaRPr lang="en-US" altLang="zh-CN"/>
          </a:p>
        </p:txBody>
      </p:sp>
    </p:spTree>
    <p:extLst>
      <p:ext uri="{BB962C8B-B14F-4D97-AF65-F5344CB8AC3E}">
        <p14:creationId xmlns:p14="http://schemas.microsoft.com/office/powerpoint/2010/main" val="36439058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N" dirty="0"/>
          </a:p>
        </p:txBody>
      </p:sp>
      <p:sp>
        <p:nvSpPr>
          <p:cNvPr id="4" name="Slide Number Placeholder 3"/>
          <p:cNvSpPr>
            <a:spLocks noGrp="1"/>
          </p:cNvSpPr>
          <p:nvPr>
            <p:ph type="sldNum" sz="quarter" idx="5"/>
          </p:nvPr>
        </p:nvSpPr>
        <p:spPr/>
        <p:txBody>
          <a:bodyPr/>
          <a:lstStyle/>
          <a:p>
            <a:fld id="{92646918-00A3-4ABF-A59A-B3ABE22D44C4}" type="slidenum">
              <a:rPr lang="en-US" altLang="zh-CN" smtClean="0"/>
              <a:pPr/>
              <a:t>19</a:t>
            </a:fld>
            <a:endParaRPr lang="en-US" altLang="zh-CN"/>
          </a:p>
        </p:txBody>
      </p:sp>
    </p:spTree>
    <p:extLst>
      <p:ext uri="{BB962C8B-B14F-4D97-AF65-F5344CB8AC3E}">
        <p14:creationId xmlns:p14="http://schemas.microsoft.com/office/powerpoint/2010/main" val="33091799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N" dirty="0"/>
              <a:t>组成宇宙和太阳系的材料齐全了</a:t>
            </a:r>
            <a:r>
              <a:rPr lang="zh-CN" altLang="en-US" dirty="0"/>
              <a:t>，其组成的气体云团和尘埃几乎均匀分布在宇宙中。超新星爆发的扰动，造成星云聚集形成恒星星云</a:t>
            </a:r>
            <a:endParaRPr lang="en-CN" dirty="0"/>
          </a:p>
        </p:txBody>
      </p:sp>
      <p:sp>
        <p:nvSpPr>
          <p:cNvPr id="4" name="Slide Number Placeholder 3"/>
          <p:cNvSpPr>
            <a:spLocks noGrp="1"/>
          </p:cNvSpPr>
          <p:nvPr>
            <p:ph type="sldNum" sz="quarter" idx="5"/>
          </p:nvPr>
        </p:nvSpPr>
        <p:spPr/>
        <p:txBody>
          <a:bodyPr/>
          <a:lstStyle/>
          <a:p>
            <a:fld id="{92646918-00A3-4ABF-A59A-B3ABE22D44C4}" type="slidenum">
              <a:rPr lang="en-US" altLang="zh-CN" smtClean="0"/>
              <a:pPr/>
              <a:t>20</a:t>
            </a:fld>
            <a:endParaRPr lang="en-US" altLang="zh-CN"/>
          </a:p>
        </p:txBody>
      </p:sp>
    </p:spTree>
    <p:extLst>
      <p:ext uri="{BB962C8B-B14F-4D97-AF65-F5344CB8AC3E}">
        <p14:creationId xmlns:p14="http://schemas.microsoft.com/office/powerpoint/2010/main" val="41404780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ltLang="zh-CN"/>
              <a:t>Click to edit Master subtitle style</a:t>
            </a:r>
            <a:endParaRPr lang="en-US"/>
          </a:p>
        </p:txBody>
      </p:sp>
      <p:sp>
        <p:nvSpPr>
          <p:cNvPr id="6" name="Title 5"/>
          <p:cNvSpPr>
            <a:spLocks noGrp="1"/>
          </p:cNvSpPr>
          <p:nvPr>
            <p:ph type="title"/>
          </p:nvPr>
        </p:nvSpPr>
        <p:spPr>
          <a:xfrm>
            <a:off x="203201" y="1371600"/>
            <a:ext cx="11595100" cy="2133600"/>
          </a:xfrm>
        </p:spPr>
        <p:txBody>
          <a:bodyPr/>
          <a:lstStyle/>
          <a:p>
            <a:r>
              <a:rPr lang="en-US" altLang="zh-CN"/>
              <a:t>Click to edit Master title style</a:t>
            </a:r>
            <a:endParaRPr lang="zh-CN" altLang="en-US" dirty="0"/>
          </a:p>
        </p:txBody>
      </p:sp>
    </p:spTree>
    <p:extLst>
      <p:ext uri="{BB962C8B-B14F-4D97-AF65-F5344CB8AC3E}">
        <p14:creationId xmlns:p14="http://schemas.microsoft.com/office/powerpoint/2010/main" val="14599829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35200" y="457200"/>
            <a:ext cx="9347200" cy="1295400"/>
          </a:xfrm>
        </p:spPr>
        <p:txBody>
          <a:bodyPr/>
          <a:lstStyle/>
          <a:p>
            <a:r>
              <a:rPr lang="en-US"/>
              <a:t>Click to edit Master title style</a:t>
            </a:r>
          </a:p>
        </p:txBody>
      </p:sp>
      <p:sp>
        <p:nvSpPr>
          <p:cNvPr id="3" name="Text Placeholder 2"/>
          <p:cNvSpPr>
            <a:spLocks noGrp="1"/>
          </p:cNvSpPr>
          <p:nvPr>
            <p:ph type="body" sz="half" idx="1"/>
          </p:nvPr>
        </p:nvSpPr>
        <p:spPr>
          <a:xfrm>
            <a:off x="2235200" y="1981200"/>
            <a:ext cx="4572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010400" y="1981200"/>
            <a:ext cx="4572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a:xfrm>
            <a:off x="4165600" y="6248400"/>
            <a:ext cx="3860800" cy="457200"/>
          </a:xfrm>
          <a:prstGeom prst="rect">
            <a:avLst/>
          </a:prstGeom>
        </p:spPr>
        <p:txBody>
          <a:bodyPr/>
          <a:lstStyle>
            <a:lvl1pPr>
              <a:defRPr>
                <a:latin typeface="Arial" charset="0"/>
                <a:ea typeface="+mn-ea"/>
              </a:defRPr>
            </a:lvl1pPr>
          </a:lstStyle>
          <a:p>
            <a:pPr>
              <a:defRPr/>
            </a:pPr>
            <a:endParaRPr lang="en-US" altLang="zh-CN"/>
          </a:p>
        </p:txBody>
      </p:sp>
      <p:sp>
        <p:nvSpPr>
          <p:cNvPr id="6" name="Slide Number Placeholder 5"/>
          <p:cNvSpPr>
            <a:spLocks noGrp="1"/>
          </p:cNvSpPr>
          <p:nvPr>
            <p:ph type="sldNum" sz="quarter" idx="11"/>
          </p:nvPr>
        </p:nvSpPr>
        <p:spPr>
          <a:xfrm>
            <a:off x="8737600" y="6248400"/>
            <a:ext cx="2844800" cy="457200"/>
          </a:xfrm>
          <a:prstGeom prst="rect">
            <a:avLst/>
          </a:prstGeom>
        </p:spPr>
        <p:txBody>
          <a:bodyPr/>
          <a:lstStyle>
            <a:lvl1pPr>
              <a:defRPr>
                <a:latin typeface="Arial" charset="0"/>
                <a:ea typeface="+mn-ea"/>
              </a:defRPr>
            </a:lvl1pPr>
          </a:lstStyle>
          <a:p>
            <a:pPr>
              <a:defRPr/>
            </a:pPr>
            <a:fld id="{8BF1E7CA-B262-495A-9B1F-779D635009EF}" type="slidenum">
              <a:rPr lang="zh-CN" altLang="en-US"/>
              <a:pPr>
                <a:defRPr/>
              </a:pPr>
              <a:t>‹#›</a:t>
            </a:fld>
            <a:endParaRPr lang="en-US" altLang="zh-CN"/>
          </a:p>
        </p:txBody>
      </p:sp>
      <p:sp>
        <p:nvSpPr>
          <p:cNvPr id="7" name="Date Placeholder 6"/>
          <p:cNvSpPr>
            <a:spLocks noGrp="1"/>
          </p:cNvSpPr>
          <p:nvPr>
            <p:ph type="dt" sz="half" idx="12"/>
          </p:nvPr>
        </p:nvSpPr>
        <p:spPr>
          <a:xfrm>
            <a:off x="609600" y="6245225"/>
            <a:ext cx="2844800" cy="476250"/>
          </a:xfrm>
          <a:prstGeom prst="rect">
            <a:avLst/>
          </a:prstGeom>
        </p:spPr>
        <p:txBody>
          <a:bodyPr/>
          <a:lstStyle>
            <a:lvl1pPr>
              <a:defRPr>
                <a:latin typeface="Arial" charset="0"/>
                <a:ea typeface="+mn-ea"/>
              </a:defRPr>
            </a:lvl1pPr>
          </a:lstStyle>
          <a:p>
            <a:pPr>
              <a:defRPr/>
            </a:pPr>
            <a:endParaRPr lang="en-US" altLang="zh-CN"/>
          </a:p>
        </p:txBody>
      </p:sp>
    </p:spTree>
    <p:extLst>
      <p:ext uri="{BB962C8B-B14F-4D97-AF65-F5344CB8AC3E}">
        <p14:creationId xmlns:p14="http://schemas.microsoft.com/office/powerpoint/2010/main" val="3887849116"/>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2235200" y="457200"/>
            <a:ext cx="9347200" cy="1295400"/>
          </a:xfrm>
        </p:spPr>
        <p:txBody>
          <a:bodyPr/>
          <a:lstStyle/>
          <a:p>
            <a:r>
              <a:rPr lang="en-US"/>
              <a:t>Click to edit Master title style</a:t>
            </a:r>
          </a:p>
        </p:txBody>
      </p:sp>
      <p:sp>
        <p:nvSpPr>
          <p:cNvPr id="3" name="Text Placeholder 2"/>
          <p:cNvSpPr>
            <a:spLocks noGrp="1"/>
          </p:cNvSpPr>
          <p:nvPr>
            <p:ph type="body" sz="half" idx="1"/>
          </p:nvPr>
        </p:nvSpPr>
        <p:spPr>
          <a:xfrm>
            <a:off x="2235200" y="1981200"/>
            <a:ext cx="93472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235200" y="4114800"/>
            <a:ext cx="93472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a:xfrm>
            <a:off x="4165600" y="6248400"/>
            <a:ext cx="3860800" cy="457200"/>
          </a:xfrm>
          <a:prstGeom prst="rect">
            <a:avLst/>
          </a:prstGeom>
        </p:spPr>
        <p:txBody>
          <a:bodyPr/>
          <a:lstStyle>
            <a:lvl1pPr>
              <a:defRPr>
                <a:latin typeface="Arial" charset="0"/>
                <a:ea typeface="+mn-ea"/>
              </a:defRPr>
            </a:lvl1pPr>
          </a:lstStyle>
          <a:p>
            <a:pPr>
              <a:defRPr/>
            </a:pPr>
            <a:endParaRPr lang="en-US" altLang="zh-CN"/>
          </a:p>
        </p:txBody>
      </p:sp>
      <p:sp>
        <p:nvSpPr>
          <p:cNvPr id="6" name="Slide Number Placeholder 5"/>
          <p:cNvSpPr>
            <a:spLocks noGrp="1"/>
          </p:cNvSpPr>
          <p:nvPr>
            <p:ph type="sldNum" sz="quarter" idx="11"/>
          </p:nvPr>
        </p:nvSpPr>
        <p:spPr>
          <a:xfrm>
            <a:off x="8737600" y="6248400"/>
            <a:ext cx="2844800" cy="457200"/>
          </a:xfrm>
          <a:prstGeom prst="rect">
            <a:avLst/>
          </a:prstGeom>
        </p:spPr>
        <p:txBody>
          <a:bodyPr/>
          <a:lstStyle>
            <a:lvl1pPr>
              <a:defRPr>
                <a:latin typeface="Arial" charset="0"/>
                <a:ea typeface="+mn-ea"/>
              </a:defRPr>
            </a:lvl1pPr>
          </a:lstStyle>
          <a:p>
            <a:pPr>
              <a:defRPr/>
            </a:pPr>
            <a:fld id="{39725E29-AF9E-4AEE-9C01-7A3A9C4CD83B}" type="slidenum">
              <a:rPr lang="zh-CN" altLang="en-US"/>
              <a:pPr>
                <a:defRPr/>
              </a:pPr>
              <a:t>‹#›</a:t>
            </a:fld>
            <a:endParaRPr lang="en-US" altLang="zh-CN"/>
          </a:p>
        </p:txBody>
      </p:sp>
      <p:sp>
        <p:nvSpPr>
          <p:cNvPr id="7" name="Date Placeholder 6"/>
          <p:cNvSpPr>
            <a:spLocks noGrp="1"/>
          </p:cNvSpPr>
          <p:nvPr>
            <p:ph type="dt" sz="half" idx="12"/>
          </p:nvPr>
        </p:nvSpPr>
        <p:spPr>
          <a:xfrm>
            <a:off x="609600" y="6245225"/>
            <a:ext cx="2844800" cy="476250"/>
          </a:xfrm>
          <a:prstGeom prst="rect">
            <a:avLst/>
          </a:prstGeom>
        </p:spPr>
        <p:txBody>
          <a:bodyPr/>
          <a:lstStyle>
            <a:lvl1pPr>
              <a:defRPr>
                <a:latin typeface="Arial" charset="0"/>
                <a:ea typeface="+mn-ea"/>
              </a:defRPr>
            </a:lvl1pPr>
          </a:lstStyle>
          <a:p>
            <a:pPr>
              <a:defRPr/>
            </a:pPr>
            <a:endParaRPr lang="en-US" altLang="zh-CN"/>
          </a:p>
        </p:txBody>
      </p:sp>
    </p:spTree>
    <p:extLst>
      <p:ext uri="{BB962C8B-B14F-4D97-AF65-F5344CB8AC3E}">
        <p14:creationId xmlns:p14="http://schemas.microsoft.com/office/powerpoint/2010/main" val="340890376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a:t>Click to edit Master title style</a:t>
            </a:r>
            <a:endParaRPr lang="en-US"/>
          </a:p>
        </p:txBody>
      </p:sp>
      <p:sp>
        <p:nvSpPr>
          <p:cNvPr id="3" name="Content Placeholder 2"/>
          <p:cNvSpPr>
            <a:spLocks noGrp="1"/>
          </p:cNvSpPr>
          <p:nvPr>
            <p:ph idx="1"/>
          </p:nvPr>
        </p:nvSpPr>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US" dirty="0"/>
          </a:p>
        </p:txBody>
      </p:sp>
    </p:spTree>
    <p:extLst>
      <p:ext uri="{BB962C8B-B14F-4D97-AF65-F5344CB8AC3E}">
        <p14:creationId xmlns:p14="http://schemas.microsoft.com/office/powerpoint/2010/main" val="41502569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a:t>Click to edit Master title style</a:t>
            </a:r>
            <a:endParaRPr lang="en-US"/>
          </a:p>
        </p:txBody>
      </p:sp>
      <p:sp>
        <p:nvSpPr>
          <p:cNvPr id="3" name="Content Placeholder 2"/>
          <p:cNvSpPr>
            <a:spLocks noGrp="1"/>
          </p:cNvSpPr>
          <p:nvPr>
            <p:ph sz="half" idx="1"/>
          </p:nvPr>
        </p:nvSpPr>
        <p:spPr>
          <a:xfrm>
            <a:off x="304800" y="1524000"/>
            <a:ext cx="5708651" cy="47513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US"/>
          </a:p>
        </p:txBody>
      </p:sp>
      <p:sp>
        <p:nvSpPr>
          <p:cNvPr id="4" name="Content Placeholder 3"/>
          <p:cNvSpPr>
            <a:spLocks noGrp="1"/>
          </p:cNvSpPr>
          <p:nvPr>
            <p:ph sz="half" idx="2"/>
          </p:nvPr>
        </p:nvSpPr>
        <p:spPr>
          <a:xfrm>
            <a:off x="6216651" y="1524000"/>
            <a:ext cx="5710767" cy="47513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US"/>
          </a:p>
        </p:txBody>
      </p:sp>
    </p:spTree>
    <p:extLst>
      <p:ext uri="{BB962C8B-B14F-4D97-AF65-F5344CB8AC3E}">
        <p14:creationId xmlns:p14="http://schemas.microsoft.com/office/powerpoint/2010/main" val="37637782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ltLang="zh-CN"/>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US"/>
          </a:p>
        </p:txBody>
      </p:sp>
    </p:spTree>
    <p:extLst>
      <p:ext uri="{BB962C8B-B14F-4D97-AF65-F5344CB8AC3E}">
        <p14:creationId xmlns:p14="http://schemas.microsoft.com/office/powerpoint/2010/main" val="29192127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a:t>Click to edit Master title style</a:t>
            </a:r>
            <a:endParaRPr lang="en-US"/>
          </a:p>
        </p:txBody>
      </p:sp>
    </p:spTree>
    <p:extLst>
      <p:ext uri="{BB962C8B-B14F-4D97-AF65-F5344CB8AC3E}">
        <p14:creationId xmlns:p14="http://schemas.microsoft.com/office/powerpoint/2010/main" val="39866673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82475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US"/>
          </a:p>
        </p:txBody>
      </p:sp>
    </p:spTree>
    <p:extLst>
      <p:ext uri="{BB962C8B-B14F-4D97-AF65-F5344CB8AC3E}">
        <p14:creationId xmlns:p14="http://schemas.microsoft.com/office/powerpoint/2010/main" val="40279836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23351" y="609600"/>
            <a:ext cx="2904067" cy="5665788"/>
          </a:xfrm>
        </p:spPr>
        <p:txBody>
          <a:bodyPr vert="eaVert"/>
          <a:lstStyle/>
          <a:p>
            <a:r>
              <a:rPr lang="en-US" altLang="zh-CN"/>
              <a:t>Click to edit Master title style</a:t>
            </a:r>
            <a:endParaRPr lang="en-US"/>
          </a:p>
        </p:txBody>
      </p:sp>
      <p:sp>
        <p:nvSpPr>
          <p:cNvPr id="3" name="Vertical Text Placeholder 2"/>
          <p:cNvSpPr>
            <a:spLocks noGrp="1"/>
          </p:cNvSpPr>
          <p:nvPr>
            <p:ph type="body" orient="vert" idx="1"/>
          </p:nvPr>
        </p:nvSpPr>
        <p:spPr>
          <a:xfrm>
            <a:off x="304801" y="609600"/>
            <a:ext cx="8515351" cy="5665788"/>
          </a:xfrm>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US"/>
          </a:p>
        </p:txBody>
      </p:sp>
    </p:spTree>
    <p:extLst>
      <p:ext uri="{BB962C8B-B14F-4D97-AF65-F5344CB8AC3E}">
        <p14:creationId xmlns:p14="http://schemas.microsoft.com/office/powerpoint/2010/main" val="8718767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2235200" y="457200"/>
            <a:ext cx="9347200" cy="1295400"/>
          </a:xfrm>
        </p:spPr>
        <p:txBody>
          <a:bodyPr/>
          <a:lstStyle/>
          <a:p>
            <a:r>
              <a:rPr lang="en-US"/>
              <a:t>Click to edit Master title style</a:t>
            </a:r>
          </a:p>
        </p:txBody>
      </p:sp>
      <p:sp>
        <p:nvSpPr>
          <p:cNvPr id="3" name="Content Placeholder 2"/>
          <p:cNvSpPr>
            <a:spLocks noGrp="1"/>
          </p:cNvSpPr>
          <p:nvPr>
            <p:ph sz="half" idx="1"/>
          </p:nvPr>
        </p:nvSpPr>
        <p:spPr>
          <a:xfrm>
            <a:off x="2235200" y="1981200"/>
            <a:ext cx="93472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235200" y="4114800"/>
            <a:ext cx="93472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a:xfrm>
            <a:off x="4165600" y="6248400"/>
            <a:ext cx="3860800" cy="457200"/>
          </a:xfrm>
          <a:prstGeom prst="rect">
            <a:avLst/>
          </a:prstGeom>
        </p:spPr>
        <p:txBody>
          <a:bodyPr/>
          <a:lstStyle>
            <a:lvl1pPr>
              <a:defRPr>
                <a:latin typeface="Arial" charset="0"/>
                <a:ea typeface="+mn-ea"/>
              </a:defRPr>
            </a:lvl1pPr>
          </a:lstStyle>
          <a:p>
            <a:pPr>
              <a:defRPr/>
            </a:pPr>
            <a:endParaRPr lang="en-US" altLang="zh-CN"/>
          </a:p>
        </p:txBody>
      </p:sp>
      <p:sp>
        <p:nvSpPr>
          <p:cNvPr id="6" name="Slide Number Placeholder 5"/>
          <p:cNvSpPr>
            <a:spLocks noGrp="1"/>
          </p:cNvSpPr>
          <p:nvPr>
            <p:ph type="sldNum" sz="quarter" idx="11"/>
          </p:nvPr>
        </p:nvSpPr>
        <p:spPr>
          <a:xfrm>
            <a:off x="8737600" y="6248400"/>
            <a:ext cx="2844800" cy="457200"/>
          </a:xfrm>
          <a:prstGeom prst="rect">
            <a:avLst/>
          </a:prstGeom>
        </p:spPr>
        <p:txBody>
          <a:bodyPr/>
          <a:lstStyle>
            <a:lvl1pPr>
              <a:defRPr>
                <a:latin typeface="Arial" charset="0"/>
                <a:ea typeface="+mn-ea"/>
              </a:defRPr>
            </a:lvl1pPr>
          </a:lstStyle>
          <a:p>
            <a:pPr>
              <a:defRPr/>
            </a:pPr>
            <a:fld id="{451F795C-2961-4D87-BD90-581AE727D5C4}" type="slidenum">
              <a:rPr lang="zh-CN" altLang="en-US"/>
              <a:pPr>
                <a:defRPr/>
              </a:pPr>
              <a:t>‹#›</a:t>
            </a:fld>
            <a:endParaRPr lang="en-US" altLang="zh-CN"/>
          </a:p>
        </p:txBody>
      </p:sp>
      <p:sp>
        <p:nvSpPr>
          <p:cNvPr id="7" name="Date Placeholder 6"/>
          <p:cNvSpPr>
            <a:spLocks noGrp="1"/>
          </p:cNvSpPr>
          <p:nvPr>
            <p:ph type="dt" sz="half" idx="12"/>
          </p:nvPr>
        </p:nvSpPr>
        <p:spPr>
          <a:xfrm>
            <a:off x="609600" y="6245225"/>
            <a:ext cx="2844800" cy="476250"/>
          </a:xfrm>
          <a:prstGeom prst="rect">
            <a:avLst/>
          </a:prstGeom>
        </p:spPr>
        <p:txBody>
          <a:bodyPr/>
          <a:lstStyle>
            <a:lvl1pPr>
              <a:defRPr>
                <a:latin typeface="Arial" charset="0"/>
                <a:ea typeface="+mn-ea"/>
              </a:defRPr>
            </a:lvl1pPr>
          </a:lstStyle>
          <a:p>
            <a:pPr>
              <a:defRPr/>
            </a:pPr>
            <a:endParaRPr lang="en-US" altLang="zh-CN"/>
          </a:p>
        </p:txBody>
      </p:sp>
    </p:spTree>
    <p:extLst>
      <p:ext uri="{BB962C8B-B14F-4D97-AF65-F5344CB8AC3E}">
        <p14:creationId xmlns:p14="http://schemas.microsoft.com/office/powerpoint/2010/main" val="1450419464"/>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04801" y="609600"/>
            <a:ext cx="11595100" cy="863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Rectangle 3"/>
          <p:cNvSpPr>
            <a:spLocks noGrp="1" noChangeArrowheads="1"/>
          </p:cNvSpPr>
          <p:nvPr>
            <p:ph type="body" idx="1"/>
          </p:nvPr>
        </p:nvSpPr>
        <p:spPr bwMode="auto">
          <a:xfrm>
            <a:off x="304801" y="1524000"/>
            <a:ext cx="11622617" cy="4751388"/>
          </a:xfrm>
          <a:prstGeom prst="rect">
            <a:avLst/>
          </a:prstGeom>
          <a:noFill/>
          <a:ln w="9525">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5"/>
          <p:cNvSpPr>
            <a:spLocks noChangeArrowheads="1"/>
          </p:cNvSpPr>
          <p:nvPr/>
        </p:nvSpPr>
        <p:spPr bwMode="auto">
          <a:xfrm>
            <a:off x="0" y="6384926"/>
            <a:ext cx="12192000" cy="473075"/>
          </a:xfrm>
          <a:prstGeom prst="rect">
            <a:avLst/>
          </a:prstGeom>
          <a:gradFill rotWithShape="1">
            <a:gsLst>
              <a:gs pos="0">
                <a:schemeClr val="bg1"/>
              </a:gs>
              <a:gs pos="100000">
                <a:schemeClr val="folHlink"/>
              </a:gs>
            </a:gsLst>
            <a:lin ang="5400000" scaled="1"/>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algn="r">
              <a:defRPr/>
            </a:pPr>
            <a:r>
              <a:rPr lang="zh-CN" altLang="en-US" sz="2000">
                <a:solidFill>
                  <a:schemeClr val="folHlink"/>
                </a:solidFill>
                <a:latin typeface="Castellar" pitchFamily="18" charset="0"/>
              </a:rPr>
              <a:t>中国科学技术大学地球和空间科学学院</a:t>
            </a:r>
          </a:p>
        </p:txBody>
      </p:sp>
      <p:sp>
        <p:nvSpPr>
          <p:cNvPr id="1029" name="Line 7"/>
          <p:cNvSpPr>
            <a:spLocks noChangeShapeType="1"/>
          </p:cNvSpPr>
          <p:nvPr/>
        </p:nvSpPr>
        <p:spPr bwMode="auto">
          <a:xfrm>
            <a:off x="0" y="6400800"/>
            <a:ext cx="12192000" cy="0"/>
          </a:xfrm>
          <a:prstGeom prst="line">
            <a:avLst/>
          </a:prstGeom>
          <a:noFill/>
          <a:ln w="57150" cmpd="thickThin">
            <a:solidFill>
              <a:srgbClr val="E1FAB4"/>
            </a:solidFill>
            <a:round/>
            <a:headEnd/>
            <a:tailEnd/>
          </a:ln>
          <a:extLst>
            <a:ext uri="{909E8E84-426E-40dd-AFC4-6F175D3DCCD1}">
              <a14:hiddenFill xmlns="" xmlns:a14="http://schemas.microsoft.com/office/drawing/2010/main">
                <a:noFill/>
              </a14:hiddenFill>
            </a:ext>
          </a:extLst>
        </p:spPr>
        <p:txBody>
          <a:bodyPr/>
          <a:lstStyle/>
          <a:p>
            <a:endParaRPr lang="zh-CN" altLang="en-US" sz="2400"/>
          </a:p>
        </p:txBody>
      </p:sp>
      <p:sp>
        <p:nvSpPr>
          <p:cNvPr id="1033" name="Date Placeholder 1"/>
          <p:cNvSpPr txBox="1">
            <a:spLocks noGrp="1"/>
          </p:cNvSpPr>
          <p:nvPr/>
        </p:nvSpPr>
        <p:spPr bwMode="auto">
          <a:xfrm>
            <a:off x="0" y="0"/>
            <a:ext cx="12192000" cy="476250"/>
          </a:xfrm>
          <a:prstGeom prst="rect">
            <a:avLst/>
          </a:prstGeom>
          <a:gradFill rotWithShape="1">
            <a:gsLst>
              <a:gs pos="0">
                <a:schemeClr val="accent2"/>
              </a:gs>
              <a:gs pos="100000">
                <a:schemeClr val="bg1"/>
              </a:gs>
            </a:gsLst>
            <a:lin ang="5400000" scaled="1"/>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b="1">
                <a:solidFill>
                  <a:schemeClr val="tx1"/>
                </a:solidFill>
                <a:latin typeface="华文隶书" pitchFamily="2" charset="-122"/>
                <a:ea typeface="华文隶书" pitchFamily="2" charset="-122"/>
              </a:defRPr>
            </a:lvl1pPr>
            <a:lvl2pPr marL="742950" indent="-285750" eaLnBrk="0" hangingPunct="0">
              <a:defRPr sz="2800" b="1">
                <a:solidFill>
                  <a:schemeClr val="tx1"/>
                </a:solidFill>
                <a:latin typeface="华文隶书" pitchFamily="2" charset="-122"/>
                <a:ea typeface="华文隶书" pitchFamily="2" charset="-122"/>
              </a:defRPr>
            </a:lvl2pPr>
            <a:lvl3pPr marL="1143000" indent="-228600" eaLnBrk="0" hangingPunct="0">
              <a:defRPr sz="2800" b="1">
                <a:solidFill>
                  <a:schemeClr val="tx1"/>
                </a:solidFill>
                <a:latin typeface="华文隶书" pitchFamily="2" charset="-122"/>
                <a:ea typeface="华文隶书" pitchFamily="2" charset="-122"/>
              </a:defRPr>
            </a:lvl3pPr>
            <a:lvl4pPr marL="1600200" indent="-228600" eaLnBrk="0" hangingPunct="0">
              <a:defRPr sz="2800" b="1">
                <a:solidFill>
                  <a:schemeClr val="tx1"/>
                </a:solidFill>
                <a:latin typeface="华文隶书" pitchFamily="2" charset="-122"/>
                <a:ea typeface="华文隶书" pitchFamily="2" charset="-122"/>
              </a:defRPr>
            </a:lvl4pPr>
            <a:lvl5pPr marL="2057400" indent="-228600" eaLnBrk="0" hangingPunct="0">
              <a:defRPr sz="2800" b="1">
                <a:solidFill>
                  <a:schemeClr val="tx1"/>
                </a:solidFill>
                <a:latin typeface="华文隶书" pitchFamily="2" charset="-122"/>
                <a:ea typeface="华文隶书" pitchFamily="2" charset="-122"/>
              </a:defRPr>
            </a:lvl5pPr>
            <a:lvl6pPr marL="2514600" indent="-228600" eaLnBrk="0" fontAlgn="base" hangingPunct="0">
              <a:spcBef>
                <a:spcPct val="0"/>
              </a:spcBef>
              <a:spcAft>
                <a:spcPct val="0"/>
              </a:spcAft>
              <a:defRPr sz="2800" b="1">
                <a:solidFill>
                  <a:schemeClr val="tx1"/>
                </a:solidFill>
                <a:latin typeface="华文隶书" pitchFamily="2" charset="-122"/>
                <a:ea typeface="华文隶书" pitchFamily="2" charset="-122"/>
              </a:defRPr>
            </a:lvl6pPr>
            <a:lvl7pPr marL="2971800" indent="-228600" eaLnBrk="0" fontAlgn="base" hangingPunct="0">
              <a:spcBef>
                <a:spcPct val="0"/>
              </a:spcBef>
              <a:spcAft>
                <a:spcPct val="0"/>
              </a:spcAft>
              <a:defRPr sz="2800" b="1">
                <a:solidFill>
                  <a:schemeClr val="tx1"/>
                </a:solidFill>
                <a:latin typeface="华文隶书" pitchFamily="2" charset="-122"/>
                <a:ea typeface="华文隶书" pitchFamily="2" charset="-122"/>
              </a:defRPr>
            </a:lvl7pPr>
            <a:lvl8pPr marL="3429000" indent="-228600" eaLnBrk="0" fontAlgn="base" hangingPunct="0">
              <a:spcBef>
                <a:spcPct val="0"/>
              </a:spcBef>
              <a:spcAft>
                <a:spcPct val="0"/>
              </a:spcAft>
              <a:defRPr sz="2800" b="1">
                <a:solidFill>
                  <a:schemeClr val="tx1"/>
                </a:solidFill>
                <a:latin typeface="华文隶书" pitchFamily="2" charset="-122"/>
                <a:ea typeface="华文隶书" pitchFamily="2" charset="-122"/>
              </a:defRPr>
            </a:lvl8pPr>
            <a:lvl9pPr marL="3886200" indent="-228600" eaLnBrk="0" fontAlgn="base" hangingPunct="0">
              <a:spcBef>
                <a:spcPct val="0"/>
              </a:spcBef>
              <a:spcAft>
                <a:spcPct val="0"/>
              </a:spcAft>
              <a:defRPr sz="2800" b="1">
                <a:solidFill>
                  <a:schemeClr val="tx1"/>
                </a:solidFill>
                <a:latin typeface="华文隶书" pitchFamily="2" charset="-122"/>
                <a:ea typeface="华文隶书" pitchFamily="2" charset="-122"/>
              </a:defRPr>
            </a:lvl9pPr>
          </a:lstStyle>
          <a:p>
            <a:pPr eaLnBrk="1" hangingPunct="1">
              <a:defRPr/>
            </a:pPr>
            <a:r>
              <a:rPr lang="zh-CN" altLang="en-US" sz="2400" b="0" dirty="0">
                <a:ln>
                  <a:solidFill>
                    <a:schemeClr val="accent6">
                      <a:lumMod val="60000"/>
                      <a:lumOff val="40000"/>
                    </a:schemeClr>
                  </a:solidFill>
                </a:ln>
                <a:solidFill>
                  <a:srgbClr val="002060"/>
                </a:solidFill>
                <a:latin typeface="Brush Script MT" pitchFamily="66" charset="0"/>
                <a:cs typeface="Arial" charset="0"/>
              </a:rPr>
              <a:t>地球中微子暑期学校                                                                                       </a:t>
            </a:r>
            <a:r>
              <a:rPr lang="en-US" altLang="zh-CN" sz="2400" b="0" dirty="0">
                <a:ln>
                  <a:solidFill>
                    <a:schemeClr val="accent6">
                      <a:lumMod val="60000"/>
                      <a:lumOff val="40000"/>
                    </a:schemeClr>
                  </a:solidFill>
                </a:ln>
                <a:solidFill>
                  <a:srgbClr val="002060"/>
                </a:solidFill>
                <a:latin typeface="Brush Script MT" pitchFamily="66" charset="0"/>
                <a:cs typeface="Arial" charset="0"/>
              </a:rPr>
              <a:t>2024.08</a:t>
            </a:r>
            <a:r>
              <a:rPr lang="zh-CN" altLang="en-US" sz="2400" b="0" dirty="0">
                <a:ln>
                  <a:solidFill>
                    <a:schemeClr val="accent6">
                      <a:lumMod val="60000"/>
                      <a:lumOff val="40000"/>
                    </a:schemeClr>
                  </a:solidFill>
                </a:ln>
                <a:solidFill>
                  <a:srgbClr val="002060"/>
                </a:solidFill>
                <a:latin typeface="Brush Script MT" pitchFamily="66" charset="0"/>
                <a:cs typeface="Arial" charset="0"/>
              </a:rPr>
              <a:t> 北京 </a:t>
            </a:r>
            <a:endParaRPr lang="en-US" altLang="zh-CN" sz="2400" b="0" dirty="0">
              <a:ln>
                <a:solidFill>
                  <a:schemeClr val="accent6">
                    <a:lumMod val="60000"/>
                    <a:lumOff val="40000"/>
                  </a:schemeClr>
                </a:solidFill>
              </a:ln>
              <a:solidFill>
                <a:srgbClr val="002060"/>
              </a:solidFill>
              <a:latin typeface="Brush Script MT" pitchFamily="66" charset="0"/>
              <a:cs typeface="Arial" charset="0"/>
            </a:endParaRPr>
          </a:p>
        </p:txBody>
      </p:sp>
      <p:sp>
        <p:nvSpPr>
          <p:cNvPr id="1031" name="Line 6"/>
          <p:cNvSpPr>
            <a:spLocks noChangeShapeType="1"/>
          </p:cNvSpPr>
          <p:nvPr/>
        </p:nvSpPr>
        <p:spPr bwMode="auto">
          <a:xfrm>
            <a:off x="0" y="381000"/>
            <a:ext cx="12192000" cy="0"/>
          </a:xfrm>
          <a:prstGeom prst="line">
            <a:avLst/>
          </a:prstGeom>
          <a:noFill/>
          <a:ln w="57150" cmpd="thinThick">
            <a:solidFill>
              <a:srgbClr val="C1BAF8"/>
            </a:solidFill>
            <a:round/>
            <a:headEnd/>
            <a:tailEnd/>
          </a:ln>
          <a:extLst>
            <a:ext uri="{909E8E84-426E-40dd-AFC4-6F175D3DCCD1}">
              <a14:hiddenFill xmlns="" xmlns:a14="http://schemas.microsoft.com/office/drawing/2010/main">
                <a:noFill/>
              </a14:hiddenFill>
            </a:ext>
          </a:extLst>
        </p:spPr>
        <p:txBody>
          <a:bodyPr/>
          <a:lstStyle/>
          <a:p>
            <a:endParaRPr lang="zh-CN" altLang="en-US" sz="2400"/>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5" r:id="rId11"/>
  </p:sldLayoutIdLst>
  <p:txStyles>
    <p:titleStyle>
      <a:lvl1pPr algn="ctr" rtl="0" eaLnBrk="1" fontAlgn="base" hangingPunct="1">
        <a:spcBef>
          <a:spcPct val="0"/>
        </a:spcBef>
        <a:spcAft>
          <a:spcPct val="0"/>
        </a:spcAft>
        <a:defRPr sz="3600">
          <a:solidFill>
            <a:schemeClr val="tx2"/>
          </a:solidFill>
          <a:latin typeface="+mj-lt"/>
          <a:ea typeface="+mj-ea"/>
          <a:cs typeface="+mj-cs"/>
        </a:defRPr>
      </a:lvl1pPr>
      <a:lvl2pPr algn="ctr" rtl="0" eaLnBrk="1" fontAlgn="base" hangingPunct="1">
        <a:spcBef>
          <a:spcPct val="0"/>
        </a:spcBef>
        <a:spcAft>
          <a:spcPct val="0"/>
        </a:spcAft>
        <a:defRPr sz="3600">
          <a:solidFill>
            <a:schemeClr val="tx2"/>
          </a:solidFill>
          <a:latin typeface="Arial" pitchFamily="34" charset="0"/>
          <a:ea typeface="黑体" pitchFamily="49" charset="-122"/>
        </a:defRPr>
      </a:lvl2pPr>
      <a:lvl3pPr algn="ctr" rtl="0" eaLnBrk="1" fontAlgn="base" hangingPunct="1">
        <a:spcBef>
          <a:spcPct val="0"/>
        </a:spcBef>
        <a:spcAft>
          <a:spcPct val="0"/>
        </a:spcAft>
        <a:defRPr sz="3600">
          <a:solidFill>
            <a:schemeClr val="tx2"/>
          </a:solidFill>
          <a:latin typeface="Arial" pitchFamily="34" charset="0"/>
          <a:ea typeface="黑体" pitchFamily="49" charset="-122"/>
        </a:defRPr>
      </a:lvl3pPr>
      <a:lvl4pPr algn="ctr" rtl="0" eaLnBrk="1" fontAlgn="base" hangingPunct="1">
        <a:spcBef>
          <a:spcPct val="0"/>
        </a:spcBef>
        <a:spcAft>
          <a:spcPct val="0"/>
        </a:spcAft>
        <a:defRPr sz="3600">
          <a:solidFill>
            <a:schemeClr val="tx2"/>
          </a:solidFill>
          <a:latin typeface="Arial" pitchFamily="34" charset="0"/>
          <a:ea typeface="黑体" pitchFamily="49" charset="-122"/>
        </a:defRPr>
      </a:lvl4pPr>
      <a:lvl5pPr algn="ctr" rtl="0" eaLnBrk="1" fontAlgn="base" hangingPunct="1">
        <a:spcBef>
          <a:spcPct val="0"/>
        </a:spcBef>
        <a:spcAft>
          <a:spcPct val="0"/>
        </a:spcAft>
        <a:defRPr sz="3600">
          <a:solidFill>
            <a:schemeClr val="tx2"/>
          </a:solidFill>
          <a:latin typeface="Arial" pitchFamily="34" charset="0"/>
          <a:ea typeface="黑体" pitchFamily="49" charset="-122"/>
        </a:defRPr>
      </a:lvl5pPr>
      <a:lvl6pPr marL="457200" algn="ctr" rtl="0" eaLnBrk="1" fontAlgn="base" hangingPunct="1">
        <a:spcBef>
          <a:spcPct val="0"/>
        </a:spcBef>
        <a:spcAft>
          <a:spcPct val="0"/>
        </a:spcAft>
        <a:defRPr sz="3600">
          <a:solidFill>
            <a:schemeClr val="tx2"/>
          </a:solidFill>
          <a:latin typeface="Arial" pitchFamily="34" charset="0"/>
          <a:ea typeface="黑体" pitchFamily="49" charset="-122"/>
        </a:defRPr>
      </a:lvl6pPr>
      <a:lvl7pPr marL="914400" algn="ctr" rtl="0" eaLnBrk="1" fontAlgn="base" hangingPunct="1">
        <a:spcBef>
          <a:spcPct val="0"/>
        </a:spcBef>
        <a:spcAft>
          <a:spcPct val="0"/>
        </a:spcAft>
        <a:defRPr sz="3600">
          <a:solidFill>
            <a:schemeClr val="tx2"/>
          </a:solidFill>
          <a:latin typeface="Arial" pitchFamily="34" charset="0"/>
          <a:ea typeface="黑体" pitchFamily="49" charset="-122"/>
        </a:defRPr>
      </a:lvl7pPr>
      <a:lvl8pPr marL="1371600" algn="ctr" rtl="0" eaLnBrk="1" fontAlgn="base" hangingPunct="1">
        <a:spcBef>
          <a:spcPct val="0"/>
        </a:spcBef>
        <a:spcAft>
          <a:spcPct val="0"/>
        </a:spcAft>
        <a:defRPr sz="3600">
          <a:solidFill>
            <a:schemeClr val="tx2"/>
          </a:solidFill>
          <a:latin typeface="Arial" pitchFamily="34" charset="0"/>
          <a:ea typeface="黑体" pitchFamily="49" charset="-122"/>
        </a:defRPr>
      </a:lvl8pPr>
      <a:lvl9pPr marL="1828800" algn="ctr" rtl="0" eaLnBrk="1" fontAlgn="base" hangingPunct="1">
        <a:spcBef>
          <a:spcPct val="0"/>
        </a:spcBef>
        <a:spcAft>
          <a:spcPct val="0"/>
        </a:spcAft>
        <a:defRPr sz="3600">
          <a:solidFill>
            <a:schemeClr val="tx2"/>
          </a:solidFill>
          <a:latin typeface="Arial" pitchFamily="34" charset="0"/>
          <a:ea typeface="黑体" pitchFamily="49"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楷体_GB2312" pitchFamily="49"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楷体_GB2312"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楷体_GB2312" pitchFamily="49" charset="-122"/>
        </a:defRPr>
      </a:lvl3pPr>
      <a:lvl4pPr marL="1600200" indent="-228600" algn="l" rtl="0" eaLnBrk="1" fontAlgn="base" hangingPunct="1">
        <a:spcBef>
          <a:spcPct val="20000"/>
        </a:spcBef>
        <a:spcAft>
          <a:spcPct val="0"/>
        </a:spcAft>
        <a:buChar char="–"/>
        <a:defRPr sz="2000">
          <a:solidFill>
            <a:schemeClr val="tx1"/>
          </a:solidFill>
          <a:latin typeface="+mn-lt"/>
          <a:ea typeface="楷体_GB2312" pitchFamily="49" charset="-122"/>
        </a:defRPr>
      </a:lvl4pPr>
      <a:lvl5pPr marL="2057400" indent="-228600" algn="l" rtl="0" eaLnBrk="1" fontAlgn="base" hangingPunct="1">
        <a:spcBef>
          <a:spcPct val="20000"/>
        </a:spcBef>
        <a:spcAft>
          <a:spcPct val="0"/>
        </a:spcAft>
        <a:buChar char="»"/>
        <a:defRPr sz="2000">
          <a:solidFill>
            <a:schemeClr val="tx1"/>
          </a:solidFill>
          <a:latin typeface="+mn-lt"/>
          <a:ea typeface="楷体_GB2312" pitchFamily="49"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hyperlink" Target="https://link.zhihu.com/?target=https%3A//blog.csdn.net/qq_48922459/article/details/107440673%23_85" TargetMode="External"/><Relationship Id="rId3" Type="http://schemas.openxmlformats.org/officeDocument/2006/relationships/image" Target="../media/image19.png"/><Relationship Id="rId7" Type="http://schemas.openxmlformats.org/officeDocument/2006/relationships/hyperlink" Target="https://link.zhihu.com/?target=https%3A//blog.csdn.net/qq_48922459/article/details/107440673%23_79"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hyperlink" Target="https://link.zhihu.com/?target=https%3A//blog.csdn.net/qq_48922459/article/details/107440673%23_77" TargetMode="External"/><Relationship Id="rId5" Type="http://schemas.openxmlformats.org/officeDocument/2006/relationships/hyperlink" Target="https://link.zhihu.com/?target=https%3A//blog.csdn.net/qq_48922459/article/details/107440673%23_75" TargetMode="External"/><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6.xml"/><Relationship Id="rId4" Type="http://schemas.openxmlformats.org/officeDocument/2006/relationships/image" Target="../media/image26.jpeg"/></Relationships>
</file>

<file path=ppt/slides/_rels/slide2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6.xml"/><Relationship Id="rId4" Type="http://schemas.openxmlformats.org/officeDocument/2006/relationships/image" Target="../media/image32.jpeg"/></Relationships>
</file>

<file path=ppt/slides/_rels/slide2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image" Target="../media/image36.tiff"/><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6.xml"/><Relationship Id="rId4" Type="http://schemas.openxmlformats.org/officeDocument/2006/relationships/image" Target="../media/image41.jpeg"/></Relationships>
</file>

<file path=ppt/slides/_rels/slide36.xml.rels><?xml version="1.0" encoding="UTF-8" standalone="yes"?>
<Relationships xmlns="http://schemas.openxmlformats.org/package/2006/relationships"><Relationship Id="rId2" Type="http://schemas.openxmlformats.org/officeDocument/2006/relationships/image" Target="../media/image42.tiff"/><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43.gif"/><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44.tiff"/><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45.tiff"/><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5.jpeg"/><Relationship Id="rId4" Type="http://schemas.openxmlformats.org/officeDocument/2006/relationships/image" Target="../media/image4.jpeg"/></Relationships>
</file>

<file path=ppt/slides/_rels/slide40.xml.rels><?xml version="1.0" encoding="UTF-8" standalone="yes"?>
<Relationships xmlns="http://schemas.openxmlformats.org/package/2006/relationships"><Relationship Id="rId3" Type="http://schemas.openxmlformats.org/officeDocument/2006/relationships/image" Target="../media/image47.tiff"/><Relationship Id="rId2" Type="http://schemas.openxmlformats.org/officeDocument/2006/relationships/image" Target="../media/image46.tiff"/><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6.xml"/><Relationship Id="rId5" Type="http://schemas.openxmlformats.org/officeDocument/2006/relationships/image" Target="../media/image5.jpeg"/><Relationship Id="rId4" Type="http://schemas.openxmlformats.org/officeDocument/2006/relationships/image" Target="../media/image48.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image" Target="http://helios.gsfc.nasa.gov/30dor_qdw_big.gif"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zh-CN" altLang="en-US" sz="7200" dirty="0">
                <a:solidFill>
                  <a:srgbClr val="000000"/>
                </a:solidFill>
                <a:latin typeface="+mn-lt"/>
              </a:rPr>
              <a:t>地球的起源与演化</a:t>
            </a:r>
            <a:br>
              <a:rPr lang="zh-CN" altLang="en-US" sz="7200" dirty="0">
                <a:solidFill>
                  <a:srgbClr val="000000"/>
                </a:solidFill>
                <a:latin typeface="+mn-lt"/>
              </a:rPr>
            </a:br>
            <a:r>
              <a:rPr lang="en-US" altLang="zh-CN" dirty="0">
                <a:solidFill>
                  <a:srgbClr val="000000"/>
                </a:solidFill>
                <a:latin typeface="+mn-lt"/>
              </a:rPr>
              <a:t>Introduction to Origin</a:t>
            </a:r>
            <a:r>
              <a:rPr lang="zh-CN" altLang="en-US" dirty="0">
                <a:solidFill>
                  <a:srgbClr val="000000"/>
                </a:solidFill>
                <a:latin typeface="+mn-lt"/>
              </a:rPr>
              <a:t> </a:t>
            </a:r>
            <a:r>
              <a:rPr lang="en-US" altLang="zh-CN" dirty="0">
                <a:solidFill>
                  <a:srgbClr val="000000"/>
                </a:solidFill>
                <a:latin typeface="+mn-lt"/>
              </a:rPr>
              <a:t>and Evolution of the Earth</a:t>
            </a:r>
            <a:endParaRPr lang="zh-CN" altLang="en-US" dirty="0">
              <a:latin typeface="+mn-lt"/>
            </a:endParaRPr>
          </a:p>
        </p:txBody>
      </p:sp>
      <p:sp>
        <p:nvSpPr>
          <p:cNvPr id="2051" name="Subtitle 2"/>
          <p:cNvSpPr>
            <a:spLocks noGrp="1"/>
          </p:cNvSpPr>
          <p:nvPr>
            <p:ph type="subTitle" idx="1"/>
          </p:nvPr>
        </p:nvSpPr>
        <p:spPr>
          <a:xfrm>
            <a:off x="2895600" y="3958108"/>
            <a:ext cx="6400800" cy="2135188"/>
          </a:xfrm>
        </p:spPr>
        <p:txBody>
          <a:bodyPr/>
          <a:lstStyle/>
          <a:p>
            <a:pPr eaLnBrk="1" hangingPunct="1"/>
            <a:r>
              <a:rPr lang="zh-CN" altLang="en-US" b="1" dirty="0">
                <a:latin typeface="STHeiti" panose="02010600040101010101" pitchFamily="2" charset="-122"/>
                <a:ea typeface="STHeiti" panose="02010600040101010101" pitchFamily="2" charset="-122"/>
                <a:cs typeface="Arial" panose="020B0604020202020204" pitchFamily="34" charset="0"/>
              </a:rPr>
              <a:t>黄金水</a:t>
            </a:r>
            <a:endParaRPr lang="en-US" altLang="zh-CN" b="1" dirty="0">
              <a:latin typeface="STHeiti" panose="02010600040101010101" pitchFamily="2" charset="-122"/>
              <a:ea typeface="STHeiti" panose="02010600040101010101" pitchFamily="2" charset="-122"/>
              <a:cs typeface="Arial" panose="020B0604020202020204" pitchFamily="34" charset="0"/>
            </a:endParaRPr>
          </a:p>
          <a:p>
            <a:pPr eaLnBrk="1" hangingPunct="1"/>
            <a:r>
              <a:rPr lang="zh-CN" altLang="en-US" b="1" dirty="0">
                <a:latin typeface="STHeiti" panose="02010600040101010101" pitchFamily="2" charset="-122"/>
                <a:ea typeface="STHeiti" panose="02010600040101010101" pitchFamily="2" charset="-122"/>
                <a:cs typeface="Arial" panose="020B0604020202020204" pitchFamily="34" charset="0"/>
              </a:rPr>
              <a:t>中国科学技术大学</a:t>
            </a:r>
          </a:p>
          <a:p>
            <a:pPr eaLnBrk="1" hangingPunct="1"/>
            <a:r>
              <a:rPr lang="zh-CN" altLang="en-US" b="1" dirty="0">
                <a:latin typeface="STHeiti" panose="02010600040101010101" pitchFamily="2" charset="-122"/>
                <a:ea typeface="STHeiti" panose="02010600040101010101" pitchFamily="2" charset="-122"/>
                <a:cs typeface="Arial" panose="020B0604020202020204" pitchFamily="34" charset="0"/>
              </a:rPr>
              <a:t>安徽合肥</a:t>
            </a:r>
          </a:p>
        </p:txBody>
      </p:sp>
    </p:spTree>
    <p:extLst>
      <p:ext uri="{BB962C8B-B14F-4D97-AF65-F5344CB8AC3E}">
        <p14:creationId xmlns:p14="http://schemas.microsoft.com/office/powerpoint/2010/main" val="13665094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1" y="404664"/>
            <a:ext cx="8696325" cy="720080"/>
          </a:xfrm>
        </p:spPr>
        <p:txBody>
          <a:bodyPr/>
          <a:lstStyle/>
          <a:p>
            <a:r>
              <a:rPr lang="zh-CN" altLang="en-US" dirty="0"/>
              <a:t>宇宙大爆炸思想的起源</a:t>
            </a:r>
          </a:p>
        </p:txBody>
      </p:sp>
      <p:sp>
        <p:nvSpPr>
          <p:cNvPr id="3" name="Content Placeholder 2"/>
          <p:cNvSpPr>
            <a:spLocks noGrp="1"/>
          </p:cNvSpPr>
          <p:nvPr>
            <p:ph idx="1"/>
          </p:nvPr>
        </p:nvSpPr>
        <p:spPr>
          <a:xfrm>
            <a:off x="479376" y="1124744"/>
            <a:ext cx="11233247" cy="5328592"/>
          </a:xfrm>
        </p:spPr>
        <p:txBody>
          <a:bodyPr/>
          <a:lstStyle/>
          <a:p>
            <a:pPr marL="514350" indent="-514350">
              <a:buFont typeface="+mj-lt"/>
              <a:buAutoNum type="arabicPeriod"/>
            </a:pPr>
            <a:r>
              <a:rPr lang="zh-CN" altLang="en-CN" sz="2800" dirty="0">
                <a:latin typeface="STHeiti" panose="02010600040101010101" pitchFamily="2" charset="-122"/>
                <a:ea typeface="STHeiti" panose="02010600040101010101" pitchFamily="2" charset="-122"/>
              </a:rPr>
              <a:t>银河系</a:t>
            </a:r>
            <a:r>
              <a:rPr lang="zh-CN" altLang="en-US" sz="2800" dirty="0">
                <a:latin typeface="STHeiti" panose="02010600040101010101" pitchFamily="2" charset="-122"/>
                <a:ea typeface="STHeiti" panose="02010600040101010101" pitchFamily="2" charset="-122"/>
              </a:rPr>
              <a:t>的星系在远离太阳系</a:t>
            </a:r>
            <a:endParaRPr lang="en-US" altLang="zh-CN" sz="2800" dirty="0">
              <a:latin typeface="STHeiti" panose="02010600040101010101" pitchFamily="2" charset="-122"/>
              <a:ea typeface="STHeiti" panose="02010600040101010101" pitchFamily="2" charset="-122"/>
            </a:endParaRPr>
          </a:p>
          <a:p>
            <a:pPr marL="914400" lvl="1" indent="-514350">
              <a:buFont typeface="Wingdings" pitchFamily="2" charset="2"/>
              <a:buChar char="Ø"/>
            </a:pPr>
            <a:r>
              <a:rPr lang="en-US" altLang="zh-CN" sz="2400" dirty="0">
                <a:latin typeface="STHeiti" panose="02010600040101010101" pitchFamily="2" charset="-122"/>
                <a:ea typeface="STHeiti" panose="02010600040101010101" pitchFamily="2" charset="-122"/>
              </a:rPr>
              <a:t>20</a:t>
            </a:r>
            <a:r>
              <a:rPr lang="zh-CN" altLang="en-US" sz="2400" dirty="0">
                <a:latin typeface="STHeiti" panose="02010600040101010101" pitchFamily="2" charset="-122"/>
                <a:ea typeface="STHeiti" panose="02010600040101010101" pitchFamily="2" charset="-122"/>
              </a:rPr>
              <a:t>世纪初，天文学家斯里弗尔</a:t>
            </a:r>
            <a:r>
              <a:rPr lang="en-US" altLang="zh-CN" sz="2400" dirty="0">
                <a:latin typeface="STHeiti" panose="02010600040101010101" pitchFamily="2" charset="-122"/>
                <a:ea typeface="STHeiti" panose="02010600040101010101" pitchFamily="2" charset="-122"/>
              </a:rPr>
              <a:t>(V.M. </a:t>
            </a:r>
            <a:r>
              <a:rPr lang="en-US" altLang="zh-CN" sz="2400" dirty="0" err="1">
                <a:latin typeface="STHeiti" panose="02010600040101010101" pitchFamily="2" charset="-122"/>
                <a:ea typeface="STHeiti" panose="02010600040101010101" pitchFamily="2" charset="-122"/>
              </a:rPr>
              <a:t>Slipher</a:t>
            </a:r>
            <a:r>
              <a:rPr lang="en-US" altLang="zh-CN" sz="2400" dirty="0">
                <a:latin typeface="STHeiti" panose="02010600040101010101" pitchFamily="2" charset="-122"/>
                <a:ea typeface="STHeiti" panose="02010600040101010101" pitchFamily="2" charset="-122"/>
              </a:rPr>
              <a:t>, 1875-1969)</a:t>
            </a:r>
            <a:r>
              <a:rPr lang="zh-CN" altLang="en-US" sz="2400" dirty="0">
                <a:latin typeface="STHeiti" panose="02010600040101010101" pitchFamily="2" charset="-122"/>
                <a:ea typeface="STHeiti" panose="02010600040101010101" pitchFamily="2" charset="-122"/>
              </a:rPr>
              <a:t> </a:t>
            </a:r>
            <a:r>
              <a:rPr lang="en-US" altLang="zh-CN" sz="2400" dirty="0">
                <a:latin typeface="STHeiti" panose="02010600040101010101" pitchFamily="2" charset="-122"/>
                <a:ea typeface="STHeiti" panose="02010600040101010101" pitchFamily="2" charset="-122"/>
              </a:rPr>
              <a:t>: </a:t>
            </a:r>
            <a:r>
              <a:rPr lang="zh-CN" altLang="en-US" sz="2400" dirty="0">
                <a:latin typeface="STHeiti" panose="02010600040101010101" pitchFamily="2" charset="-122"/>
                <a:ea typeface="STHeiti" panose="02010600040101010101" pitchFamily="2" charset="-122"/>
              </a:rPr>
              <a:t>观测银河系外的仙女座大星云取得</a:t>
            </a:r>
            <a:r>
              <a:rPr lang="en-US" altLang="zh-CN" sz="2400" dirty="0">
                <a:latin typeface="STHeiti" panose="02010600040101010101" pitchFamily="2" charset="-122"/>
                <a:ea typeface="STHeiti" panose="02010600040101010101" pitchFamily="2" charset="-122"/>
              </a:rPr>
              <a:t>15</a:t>
            </a:r>
            <a:r>
              <a:rPr lang="zh-CN" altLang="en-US" sz="2400" dirty="0">
                <a:latin typeface="STHeiti" panose="02010600040101010101" pitchFamily="2" charset="-122"/>
                <a:ea typeface="STHeiti" panose="02010600040101010101" pitchFamily="2" charset="-122"/>
              </a:rPr>
              <a:t>个星系的光谱资料，经过研究，发现其中</a:t>
            </a:r>
            <a:r>
              <a:rPr lang="en-US" altLang="zh-CN" sz="2400" dirty="0">
                <a:latin typeface="STHeiti" panose="02010600040101010101" pitchFamily="2" charset="-122"/>
                <a:ea typeface="STHeiti" panose="02010600040101010101" pitchFamily="2" charset="-122"/>
              </a:rPr>
              <a:t>13</a:t>
            </a:r>
            <a:r>
              <a:rPr lang="zh-CN" altLang="en-US" sz="2400" dirty="0">
                <a:latin typeface="STHeiti" panose="02010600040101010101" pitchFamily="2" charset="-122"/>
                <a:ea typeface="STHeiti" panose="02010600040101010101" pitchFamily="2" charset="-122"/>
              </a:rPr>
              <a:t>个正在以每秒数十万米的高速退行</a:t>
            </a:r>
            <a:r>
              <a:rPr lang="en-US" altLang="zh-CN" sz="2400" dirty="0">
                <a:latin typeface="STHeiti" panose="02010600040101010101" pitchFamily="2" charset="-122"/>
                <a:ea typeface="STHeiti" panose="02010600040101010101" pitchFamily="2" charset="-122"/>
              </a:rPr>
              <a:t>(</a:t>
            </a:r>
            <a:r>
              <a:rPr lang="zh-CN" altLang="en-US" sz="2400" dirty="0">
                <a:latin typeface="STHeiti" panose="02010600040101010101" pitchFamily="2" charset="-122"/>
                <a:ea typeface="STHeiti" panose="02010600040101010101" pitchFamily="2" charset="-122"/>
              </a:rPr>
              <a:t>红移</a:t>
            </a:r>
            <a:r>
              <a:rPr lang="en-US" altLang="zh-CN" sz="2400" dirty="0">
                <a:latin typeface="STHeiti" panose="02010600040101010101" pitchFamily="2" charset="-122"/>
                <a:ea typeface="STHeiti" panose="02010600040101010101" pitchFamily="2" charset="-122"/>
              </a:rPr>
              <a:t>)</a:t>
            </a:r>
            <a:r>
              <a:rPr lang="zh-CN" altLang="en-US" sz="2400" dirty="0">
                <a:latin typeface="STHeiti" panose="02010600040101010101" pitchFamily="2" charset="-122"/>
                <a:ea typeface="STHeiti" panose="02010600040101010101" pitchFamily="2" charset="-122"/>
              </a:rPr>
              <a:t>，即离开我们愈来愈远。</a:t>
            </a:r>
          </a:p>
          <a:p>
            <a:pPr marL="514350" indent="-514350">
              <a:buFont typeface="+mj-lt"/>
              <a:buAutoNum type="arabicPeriod"/>
            </a:pPr>
            <a:r>
              <a:rPr lang="zh-CN" altLang="en-US" sz="2800" dirty="0">
                <a:latin typeface="STHeiti" panose="02010600040101010101" pitchFamily="2" charset="-122"/>
                <a:ea typeface="STHeiti" panose="02010600040101010101" pitchFamily="2" charset="-122"/>
              </a:rPr>
              <a:t>宇宙在膨胀</a:t>
            </a:r>
            <a:endParaRPr lang="en-US" altLang="zh-CN" sz="2800" dirty="0">
              <a:latin typeface="STHeiti" panose="02010600040101010101" pitchFamily="2" charset="-122"/>
              <a:ea typeface="STHeiti" panose="02010600040101010101" pitchFamily="2" charset="-122"/>
            </a:endParaRPr>
          </a:p>
          <a:p>
            <a:pPr marL="914400" lvl="1" indent="-514350">
              <a:buFont typeface="Wingdings" pitchFamily="2" charset="2"/>
              <a:buChar char="Ø"/>
            </a:pPr>
            <a:r>
              <a:rPr lang="en-US" altLang="zh-CN" sz="2400" dirty="0">
                <a:latin typeface="STHeiti" panose="02010600040101010101" pitchFamily="2" charset="-122"/>
                <a:ea typeface="STHeiti" panose="02010600040101010101" pitchFamily="2" charset="-122"/>
              </a:rPr>
              <a:t>1929</a:t>
            </a:r>
            <a:r>
              <a:rPr lang="zh-CN" altLang="en-US" sz="2400" dirty="0">
                <a:latin typeface="STHeiti" panose="02010600040101010101" pitchFamily="2" charset="-122"/>
                <a:ea typeface="STHeiti" panose="02010600040101010101" pitchFamily="2" charset="-122"/>
              </a:rPr>
              <a:t>年，哈勃</a:t>
            </a:r>
            <a:r>
              <a:rPr lang="en-US" altLang="zh-CN" sz="2400" dirty="0">
                <a:latin typeface="STHeiti" panose="02010600040101010101" pitchFamily="2" charset="-122"/>
                <a:ea typeface="STHeiti" panose="02010600040101010101" pitchFamily="2" charset="-122"/>
              </a:rPr>
              <a:t>(E.P. Hubble,1889-1953)</a:t>
            </a:r>
            <a:r>
              <a:rPr lang="zh-CN" altLang="en-US" sz="2400" dirty="0">
                <a:latin typeface="STHeiti" panose="02010600040101010101" pitchFamily="2" charset="-122"/>
                <a:ea typeface="STHeiti" panose="02010600040101010101" pitchFamily="2" charset="-122"/>
              </a:rPr>
              <a:t>根据观测到的河外星系正在退行的资料，提出：一个星系退行的速度和它与我们</a:t>
            </a:r>
            <a:r>
              <a:rPr lang="en-US" altLang="zh-CN" sz="2400" dirty="0">
                <a:latin typeface="STHeiti" panose="02010600040101010101" pitchFamily="2" charset="-122"/>
                <a:ea typeface="STHeiti" panose="02010600040101010101" pitchFamily="2" charset="-122"/>
              </a:rPr>
              <a:t>(</a:t>
            </a:r>
            <a:r>
              <a:rPr lang="zh-CN" altLang="en-US" sz="2400" dirty="0">
                <a:latin typeface="STHeiti" panose="02010600040101010101" pitchFamily="2" charset="-122"/>
                <a:ea typeface="STHeiti" panose="02010600040101010101" pitchFamily="2" charset="-122"/>
              </a:rPr>
              <a:t>地球</a:t>
            </a:r>
            <a:r>
              <a:rPr lang="en-US" altLang="zh-CN" sz="2400" dirty="0">
                <a:latin typeface="STHeiti" panose="02010600040101010101" pitchFamily="2" charset="-122"/>
                <a:ea typeface="STHeiti" panose="02010600040101010101" pitchFamily="2" charset="-122"/>
              </a:rPr>
              <a:t>)</a:t>
            </a:r>
            <a:r>
              <a:rPr lang="zh-CN" altLang="en-US" sz="2400" dirty="0">
                <a:latin typeface="STHeiti" panose="02010600040101010101" pitchFamily="2" charset="-122"/>
                <a:ea typeface="STHeiti" panose="02010600040101010101" pitchFamily="2" charset="-122"/>
              </a:rPr>
              <a:t>的距离成正比，即离得愈远退行愈快。这个发现告诉我们，我们周围的星系正在四散离开，也可以说我们已知的宇宙正在膨胀。</a:t>
            </a:r>
            <a:endParaRPr lang="en-US" altLang="zh-CN" sz="2400" dirty="0">
              <a:latin typeface="STHeiti" panose="02010600040101010101" pitchFamily="2" charset="-122"/>
              <a:ea typeface="STHeiti" panose="02010600040101010101" pitchFamily="2" charset="-122"/>
            </a:endParaRPr>
          </a:p>
          <a:p>
            <a:pPr marL="914400" lvl="1" indent="-514350">
              <a:buFont typeface="Wingdings" pitchFamily="2" charset="2"/>
              <a:buChar char="Ø"/>
            </a:pPr>
            <a:r>
              <a:rPr lang="zh-CN" altLang="en-US" sz="2400" dirty="0">
                <a:latin typeface="STHeiti" panose="02010600040101010101" pitchFamily="2" charset="-122"/>
                <a:ea typeface="STHeiti" panose="02010600040101010101" pitchFamily="2" charset="-122"/>
              </a:rPr>
              <a:t>膨胀宇宙理论：星系之间的距离随时间增加，而且星系越远，离去得越快</a:t>
            </a:r>
            <a:endParaRPr lang="en-US" altLang="zh-CN" sz="2400" dirty="0">
              <a:latin typeface="STHeiti" panose="02010600040101010101" pitchFamily="2" charset="-122"/>
              <a:ea typeface="STHeiti" panose="02010600040101010101" pitchFamily="2" charset="-122"/>
            </a:endParaRPr>
          </a:p>
          <a:p>
            <a:pPr marL="514350" indent="-514350">
              <a:buFont typeface="+mj-lt"/>
              <a:buAutoNum type="arabicPeriod"/>
            </a:pPr>
            <a:r>
              <a:rPr lang="zh-CN" altLang="en-US" sz="2800" dirty="0">
                <a:latin typeface="STHeiti" panose="02010600040101010101" pitchFamily="2" charset="-122"/>
                <a:ea typeface="STHeiti" panose="02010600040101010101" pitchFamily="2" charset="-122"/>
              </a:rPr>
              <a:t>宇宙大爆炸</a:t>
            </a:r>
            <a:endParaRPr lang="en-US" altLang="zh-CN" sz="2800" dirty="0">
              <a:latin typeface="STHeiti" panose="02010600040101010101" pitchFamily="2" charset="-122"/>
              <a:ea typeface="STHeiti" panose="02010600040101010101" pitchFamily="2" charset="-122"/>
            </a:endParaRPr>
          </a:p>
          <a:p>
            <a:pPr marL="914400" lvl="1" indent="-514350">
              <a:buFont typeface="Wingdings" pitchFamily="2" charset="2"/>
              <a:buChar char="Ø"/>
            </a:pPr>
            <a:r>
              <a:rPr lang="en-US" altLang="zh-CN" sz="2400" dirty="0">
                <a:latin typeface="STHeiti" panose="02010600040101010101" pitchFamily="2" charset="-122"/>
                <a:ea typeface="STHeiti" panose="02010600040101010101" pitchFamily="2" charset="-122"/>
              </a:rPr>
              <a:t>1946</a:t>
            </a:r>
            <a:r>
              <a:rPr lang="zh-CN" altLang="en-US" sz="2400" dirty="0">
                <a:latin typeface="STHeiti" panose="02010600040101010101" pitchFamily="2" charset="-122"/>
                <a:ea typeface="STHeiti" panose="02010600040101010101" pitchFamily="2" charset="-122"/>
              </a:rPr>
              <a:t>年，伽莫夫（</a:t>
            </a:r>
            <a:r>
              <a:rPr lang="en-US" altLang="zh-CN" sz="2400" dirty="0">
                <a:latin typeface="STHeiti" panose="02010600040101010101" pitchFamily="2" charset="-122"/>
                <a:ea typeface="STHeiti" panose="02010600040101010101" pitchFamily="2" charset="-122"/>
              </a:rPr>
              <a:t>G. Gamow</a:t>
            </a:r>
            <a:r>
              <a:rPr lang="zh-CN" altLang="en-US" sz="2400" dirty="0">
                <a:latin typeface="STHeiti" panose="02010600040101010101" pitchFamily="2" charset="-122"/>
                <a:ea typeface="STHeiti" panose="02010600040101010101" pitchFamily="2" charset="-122"/>
              </a:rPr>
              <a:t>）提出，并预言宇宙微波背景辐射（</a:t>
            </a:r>
            <a:r>
              <a:rPr lang="en-US" altLang="zh-CN" sz="2400" dirty="0">
                <a:latin typeface="STHeiti" panose="02010600040101010101" pitchFamily="2" charset="-122"/>
                <a:ea typeface="STHeiti" panose="02010600040101010101" pitchFamily="2" charset="-122"/>
              </a:rPr>
              <a:t>CMB</a:t>
            </a:r>
            <a:r>
              <a:rPr lang="zh-CN" altLang="en-US" sz="2400" dirty="0">
                <a:latin typeface="STHeiti" panose="02010600040101010101" pitchFamily="2" charset="-122"/>
                <a:ea typeface="STHeiti" panose="02010600040101010101" pitchFamily="2" charset="-122"/>
              </a:rPr>
              <a:t>）</a:t>
            </a:r>
          </a:p>
        </p:txBody>
      </p:sp>
    </p:spTree>
    <p:extLst>
      <p:ext uri="{BB962C8B-B14F-4D97-AF65-F5344CB8AC3E}">
        <p14:creationId xmlns:p14="http://schemas.microsoft.com/office/powerpoint/2010/main" val="40383609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Grp="1" noChangeArrowheads="1"/>
          </p:cNvSpPr>
          <p:nvPr>
            <p:ph type="title"/>
          </p:nvPr>
        </p:nvSpPr>
        <p:spPr>
          <a:xfrm>
            <a:off x="1747837" y="476672"/>
            <a:ext cx="8696325" cy="771159"/>
          </a:xfrm>
        </p:spPr>
        <p:txBody>
          <a:bodyPr/>
          <a:lstStyle/>
          <a:p>
            <a:pPr eaLnBrk="1" hangingPunct="1"/>
            <a:r>
              <a:rPr lang="en-US" altLang="zh-CN" dirty="0">
                <a:ea typeface="宋体" pitchFamily="2" charset="-122"/>
              </a:rPr>
              <a:t>Cosmic Time Line</a:t>
            </a:r>
            <a:r>
              <a:rPr lang="zh-CN" altLang="en-US" dirty="0">
                <a:ea typeface="宋体" pitchFamily="2" charset="-122"/>
              </a:rPr>
              <a:t>（宇宙时间线）</a:t>
            </a:r>
            <a:endParaRPr lang="en-US" altLang="zh-CN" dirty="0">
              <a:ea typeface="宋体" pitchFamily="2" charset="-122"/>
            </a:endParaRPr>
          </a:p>
        </p:txBody>
      </p:sp>
      <p:pic>
        <p:nvPicPr>
          <p:cNvPr id="12291" name="Picture 5" descr="CosmicTimeline_g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3472" y="1282646"/>
            <a:ext cx="9794887" cy="38884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0ACDEDC-A71C-421E-0FAA-287C370BA494}"/>
              </a:ext>
            </a:extLst>
          </p:cNvPr>
          <p:cNvSpPr txBox="1"/>
          <p:nvPr/>
        </p:nvSpPr>
        <p:spPr>
          <a:xfrm>
            <a:off x="1343471" y="5445224"/>
            <a:ext cx="9794887" cy="830997"/>
          </a:xfrm>
          <a:prstGeom prst="rect">
            <a:avLst/>
          </a:prstGeom>
          <a:noFill/>
        </p:spPr>
        <p:txBody>
          <a:bodyPr wrap="square">
            <a:spAutoFit/>
          </a:bodyPr>
          <a:lstStyle/>
          <a:p>
            <a:r>
              <a:rPr lang="en-US" altLang="zh-CN" sz="2400" b="1" dirty="0">
                <a:latin typeface="楷体" pitchFamily="49" charset="-122"/>
                <a:ea typeface="楷体" pitchFamily="49" charset="-122"/>
              </a:rPr>
              <a:t>1978</a:t>
            </a:r>
            <a:r>
              <a:rPr lang="zh-CN" altLang="en-US" sz="2400" b="1" dirty="0">
                <a:latin typeface="楷体" pitchFamily="49" charset="-122"/>
                <a:ea typeface="楷体" pitchFamily="49" charset="-122"/>
              </a:rPr>
              <a:t>年的诺贝尔物理学奖：</a:t>
            </a:r>
            <a:r>
              <a:rPr lang="zh-CN" altLang="en-US" b="0" i="0" u="none" strike="noStrike" dirty="0">
                <a:solidFill>
                  <a:srgbClr val="373A3C"/>
                </a:solidFill>
                <a:effectLst/>
                <a:latin typeface="Times New Roman" panose="02020603050405020304" pitchFamily="18" charset="0"/>
              </a:rPr>
              <a:t>彭齐亚斯（</a:t>
            </a:r>
            <a:r>
              <a:rPr lang="en-US" b="0" i="0" u="none" strike="noStrike" dirty="0">
                <a:solidFill>
                  <a:srgbClr val="373A3C"/>
                </a:solidFill>
                <a:effectLst/>
                <a:latin typeface="Times New Roman" panose="02020603050405020304" pitchFamily="18" charset="0"/>
              </a:rPr>
              <a:t>Penzias）</a:t>
            </a:r>
            <a:r>
              <a:rPr lang="zh-CN" altLang="en-US" b="0" i="0" u="none" strike="noStrike" dirty="0">
                <a:solidFill>
                  <a:srgbClr val="373A3C"/>
                </a:solidFill>
                <a:effectLst/>
                <a:latin typeface="Times New Roman" panose="02020603050405020304" pitchFamily="18" charset="0"/>
              </a:rPr>
              <a:t>和 威尔孙（</a:t>
            </a:r>
            <a:r>
              <a:rPr lang="en-US" b="0" i="0" u="none" strike="noStrike" dirty="0">
                <a:solidFill>
                  <a:srgbClr val="373A3C"/>
                </a:solidFill>
                <a:effectLst/>
                <a:latin typeface="Times New Roman" panose="02020603050405020304" pitchFamily="18" charset="0"/>
              </a:rPr>
              <a:t>Wilson）</a:t>
            </a:r>
          </a:p>
          <a:p>
            <a:r>
              <a:rPr lang="zh-CN" altLang="en-US" dirty="0">
                <a:solidFill>
                  <a:srgbClr val="373A3C"/>
                </a:solidFill>
              </a:rPr>
              <a:t>获奖理由：</a:t>
            </a:r>
            <a:r>
              <a:rPr lang="zh-CN" altLang="en-US" b="0" i="0" u="none" strike="noStrike" dirty="0">
                <a:solidFill>
                  <a:srgbClr val="373A3C"/>
                </a:solidFill>
                <a:effectLst/>
                <a:latin typeface="Times New Roman" panose="02020603050405020304" pitchFamily="18" charset="0"/>
              </a:rPr>
              <a:t>发现了宇宙背景微波辐射</a:t>
            </a:r>
            <a:r>
              <a:rPr lang="en-US" altLang="zh-CN" b="0" i="0" u="none" strike="noStrike" dirty="0">
                <a:solidFill>
                  <a:srgbClr val="373A3C"/>
                </a:solidFill>
                <a:effectLst/>
                <a:latin typeface="Times New Roman" panose="02020603050405020304" pitchFamily="18" charset="0"/>
              </a:rPr>
              <a:t> </a:t>
            </a:r>
            <a:r>
              <a:rPr lang="zh-CN" altLang="en-US" b="0" i="0" u="none" strike="noStrike" dirty="0">
                <a:solidFill>
                  <a:srgbClr val="373A3C"/>
                </a:solidFill>
                <a:effectLst/>
                <a:latin typeface="Times New Roman" panose="02020603050405020304" pitchFamily="18" charset="0"/>
              </a:rPr>
              <a:t>（</a:t>
            </a:r>
            <a:r>
              <a:rPr lang="en-US" altLang="zh-CN" b="0" i="0" u="none" strike="noStrike" dirty="0">
                <a:solidFill>
                  <a:srgbClr val="373A3C"/>
                </a:solidFill>
                <a:effectLst/>
                <a:latin typeface="Times New Roman" panose="02020603050405020304" pitchFamily="18" charset="0"/>
              </a:rPr>
              <a:t>cosmic microwave</a:t>
            </a:r>
            <a:r>
              <a:rPr lang="zh-CN" altLang="en-US" b="0" i="0" u="none" strike="noStrike" dirty="0">
                <a:solidFill>
                  <a:srgbClr val="373A3C"/>
                </a:solidFill>
                <a:effectLst/>
                <a:latin typeface="Times New Roman" panose="02020603050405020304" pitchFamily="18" charset="0"/>
              </a:rPr>
              <a:t> </a:t>
            </a:r>
            <a:r>
              <a:rPr lang="en-US" altLang="zh-CN" b="0" i="0" u="none" strike="noStrike" dirty="0">
                <a:solidFill>
                  <a:srgbClr val="373A3C"/>
                </a:solidFill>
                <a:effectLst/>
                <a:latin typeface="Times New Roman" panose="02020603050405020304" pitchFamily="18" charset="0"/>
              </a:rPr>
              <a:t>background </a:t>
            </a:r>
            <a:r>
              <a:rPr lang="zh-CN" altLang="en-US" b="0" i="0" u="none" strike="noStrike" dirty="0">
                <a:solidFill>
                  <a:srgbClr val="373A3C"/>
                </a:solidFill>
                <a:effectLst/>
                <a:latin typeface="Times New Roman" panose="02020603050405020304" pitchFamily="18" charset="0"/>
              </a:rPr>
              <a:t>）</a:t>
            </a:r>
            <a:endParaRPr lang="en-CN" dirty="0"/>
          </a:p>
        </p:txBody>
      </p:sp>
    </p:spTree>
    <p:extLst>
      <p:ext uri="{BB962C8B-B14F-4D97-AF65-F5344CB8AC3E}">
        <p14:creationId xmlns:p14="http://schemas.microsoft.com/office/powerpoint/2010/main" val="52323516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5118AE47-4685-C340-A8AB-FB512AAD22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5440" y="476672"/>
            <a:ext cx="9505056" cy="472777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EF9A60DD-EB46-38F5-2489-1F31CED61ECD}"/>
              </a:ext>
            </a:extLst>
          </p:cNvPr>
          <p:cNvSpPr txBox="1"/>
          <p:nvPr/>
        </p:nvSpPr>
        <p:spPr>
          <a:xfrm>
            <a:off x="1847528" y="5478323"/>
            <a:ext cx="9505056" cy="830997"/>
          </a:xfrm>
          <a:prstGeom prst="rect">
            <a:avLst/>
          </a:prstGeom>
          <a:noFill/>
        </p:spPr>
        <p:txBody>
          <a:bodyPr wrap="square">
            <a:spAutoFit/>
          </a:bodyPr>
          <a:lstStyle/>
          <a:p>
            <a:r>
              <a:rPr lang="en-US" altLang="zh-CN" dirty="0">
                <a:solidFill>
                  <a:srgbClr val="222222"/>
                </a:solidFill>
                <a:effectLst/>
                <a:ea typeface="SimSun" panose="02010600030101010101" pitchFamily="2" charset="-122"/>
                <a:cs typeface="Times New Roman" panose="02020603050405020304" pitchFamily="18" charset="0"/>
              </a:rPr>
              <a:t>2011</a:t>
            </a:r>
            <a:r>
              <a:rPr lang="zh-CN" altLang="en-US" dirty="0">
                <a:solidFill>
                  <a:srgbClr val="222222"/>
                </a:solidFill>
                <a:effectLst/>
                <a:ea typeface="SimSun" panose="02010600030101010101" pitchFamily="2" charset="-122"/>
                <a:cs typeface="Times New Roman" panose="02020603050405020304" pitchFamily="18" charset="0"/>
              </a:rPr>
              <a:t>年的诺贝尔物理学奖：</a:t>
            </a:r>
            <a:r>
              <a:rPr lang="en-US" i="0" u="none" strike="noStrike" dirty="0">
                <a:solidFill>
                  <a:srgbClr val="111111"/>
                </a:solidFill>
                <a:effectLst/>
                <a:ea typeface="SimSun" panose="02010600030101010101" pitchFamily="2" charset="-122"/>
                <a:cs typeface="Times New Roman" panose="02020603050405020304" pitchFamily="18" charset="0"/>
              </a:rPr>
              <a:t>S.</a:t>
            </a:r>
            <a:r>
              <a:rPr lang="zh-CN" altLang="en-US" i="0" u="none" strike="noStrike" dirty="0">
                <a:solidFill>
                  <a:srgbClr val="111111"/>
                </a:solidFill>
                <a:effectLst/>
                <a:ea typeface="SimSun" panose="02010600030101010101" pitchFamily="2" charset="-122"/>
                <a:cs typeface="Times New Roman" panose="02020603050405020304" pitchFamily="18" charset="0"/>
              </a:rPr>
              <a:t> </a:t>
            </a:r>
            <a:r>
              <a:rPr lang="en-US" i="0" u="none" strike="noStrike" dirty="0" err="1">
                <a:solidFill>
                  <a:srgbClr val="111111"/>
                </a:solidFill>
                <a:effectLst/>
                <a:ea typeface="SimSun" panose="02010600030101010101" pitchFamily="2" charset="-122"/>
                <a:cs typeface="Times New Roman" panose="02020603050405020304" pitchFamily="18" charset="0"/>
              </a:rPr>
              <a:t>Perlmutter、B</a:t>
            </a:r>
            <a:r>
              <a:rPr lang="en-US" dirty="0">
                <a:solidFill>
                  <a:srgbClr val="111111"/>
                </a:solidFill>
                <a:ea typeface="SimSun" panose="02010600030101010101" pitchFamily="2" charset="-122"/>
                <a:cs typeface="Times New Roman" panose="02020603050405020304" pitchFamily="18" charset="0"/>
              </a:rPr>
              <a:t>.</a:t>
            </a:r>
            <a:r>
              <a:rPr lang="en-US" i="0" u="none" strike="noStrike" dirty="0">
                <a:solidFill>
                  <a:srgbClr val="111111"/>
                </a:solidFill>
                <a:effectLst/>
                <a:ea typeface="SimSun" panose="02010600030101010101" pitchFamily="2" charset="-122"/>
                <a:cs typeface="Times New Roman" panose="02020603050405020304" pitchFamily="18" charset="0"/>
              </a:rPr>
              <a:t> P. Schmidt</a:t>
            </a:r>
            <a:r>
              <a:rPr lang="zh-CN" altLang="en-US" i="0" u="none" strike="noStrike" dirty="0">
                <a:solidFill>
                  <a:srgbClr val="111111"/>
                </a:solidFill>
                <a:effectLst/>
                <a:ea typeface="SimSun" panose="02010600030101010101" pitchFamily="2" charset="-122"/>
                <a:cs typeface="Times New Roman" panose="02020603050405020304" pitchFamily="18" charset="0"/>
              </a:rPr>
              <a:t>和</a:t>
            </a:r>
            <a:r>
              <a:rPr lang="en-US" i="0" u="none" strike="noStrike" dirty="0">
                <a:solidFill>
                  <a:srgbClr val="111111"/>
                </a:solidFill>
                <a:effectLst/>
                <a:ea typeface="SimSun" panose="02010600030101010101" pitchFamily="2" charset="-122"/>
                <a:cs typeface="Times New Roman" panose="02020603050405020304" pitchFamily="18" charset="0"/>
              </a:rPr>
              <a:t>A. G. </a:t>
            </a:r>
            <a:r>
              <a:rPr lang="en-US" i="0" u="none" strike="noStrike" dirty="0" err="1">
                <a:solidFill>
                  <a:srgbClr val="111111"/>
                </a:solidFill>
                <a:effectLst/>
                <a:ea typeface="SimSun" panose="02010600030101010101" pitchFamily="2" charset="-122"/>
                <a:cs typeface="Times New Roman" panose="02020603050405020304" pitchFamily="18" charset="0"/>
              </a:rPr>
              <a:t>Riess</a:t>
            </a:r>
            <a:endParaRPr lang="en-US" dirty="0">
              <a:solidFill>
                <a:srgbClr val="111111"/>
              </a:solidFill>
              <a:ea typeface="SimSun" panose="02010600030101010101" pitchFamily="2" charset="-122"/>
              <a:cs typeface="Times New Roman" panose="02020603050405020304" pitchFamily="18" charset="0"/>
            </a:endParaRPr>
          </a:p>
          <a:p>
            <a:r>
              <a:rPr lang="zh-CN" altLang="en-US" dirty="0">
                <a:solidFill>
                  <a:srgbClr val="111111"/>
                </a:solidFill>
                <a:ea typeface="SimSun" panose="02010600030101010101" pitchFamily="2" charset="-122"/>
                <a:cs typeface="Times New Roman" panose="02020603050405020304" pitchFamily="18" charset="0"/>
              </a:rPr>
              <a:t>获奖理由：</a:t>
            </a:r>
            <a:r>
              <a:rPr lang="zh-CN" altLang="en-US" i="0" u="none" strike="noStrike" dirty="0">
                <a:solidFill>
                  <a:srgbClr val="111111"/>
                </a:solidFill>
                <a:effectLst/>
                <a:ea typeface="SimSun" panose="02010600030101010101" pitchFamily="2" charset="-122"/>
                <a:cs typeface="Times New Roman" panose="02020603050405020304" pitchFamily="18" charset="0"/>
              </a:rPr>
              <a:t>通过观测遥远超新星发现宇宙的加速膨胀</a:t>
            </a:r>
            <a:endParaRPr lang="zh-CN" altLang="en-US" dirty="0">
              <a:solidFill>
                <a:srgbClr val="222222"/>
              </a:solidFill>
              <a:effectLst/>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002822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4B9D3442-C0F8-CB40-A83B-69D00A2EBA8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1413" r="10625"/>
          <a:stretch/>
        </p:blipFill>
        <p:spPr bwMode="auto">
          <a:xfrm>
            <a:off x="119336" y="692696"/>
            <a:ext cx="6277755" cy="4831432"/>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C796D4E0-74B9-534F-B0ED-31D998A2134A}"/>
              </a:ext>
            </a:extLst>
          </p:cNvPr>
          <p:cNvSpPr>
            <a:spLocks noGrp="1"/>
          </p:cNvSpPr>
          <p:nvPr>
            <p:ph type="title"/>
          </p:nvPr>
        </p:nvSpPr>
        <p:spPr>
          <a:xfrm>
            <a:off x="407368" y="5733256"/>
            <a:ext cx="3240360" cy="432048"/>
          </a:xfrm>
        </p:spPr>
        <p:txBody>
          <a:bodyPr/>
          <a:lstStyle/>
          <a:p>
            <a:pPr algn="l"/>
            <a:r>
              <a:rPr lang="en-CN" sz="2800" dirty="0">
                <a:latin typeface="+mn-ea"/>
                <a:ea typeface="+mn-ea"/>
              </a:rPr>
              <a:t>大爆炸与大撕裂</a:t>
            </a:r>
          </a:p>
        </p:txBody>
      </p:sp>
      <p:pic>
        <p:nvPicPr>
          <p:cNvPr id="2" name="Picture 2">
            <a:extLst>
              <a:ext uri="{FF2B5EF4-FFF2-40B4-BE49-F238E27FC236}">
                <a16:creationId xmlns:a16="http://schemas.microsoft.com/office/drawing/2014/main" id="{CCF0AA56-74D0-F7F3-03E9-B7192AEFF2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60096" y="548680"/>
            <a:ext cx="4968552" cy="496855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695F53A7-C0DD-228F-52FF-7735C7904B28}"/>
              </a:ext>
            </a:extLst>
          </p:cNvPr>
          <p:cNvSpPr txBox="1"/>
          <p:nvPr/>
        </p:nvSpPr>
        <p:spPr>
          <a:xfrm>
            <a:off x="6960096" y="5625704"/>
            <a:ext cx="3096342" cy="523220"/>
          </a:xfrm>
          <a:prstGeom prst="rect">
            <a:avLst/>
          </a:prstGeom>
          <a:noFill/>
        </p:spPr>
        <p:txBody>
          <a:bodyPr wrap="square">
            <a:spAutoFit/>
          </a:bodyPr>
          <a:lstStyle/>
          <a:p>
            <a:r>
              <a:rPr lang="en-CN" sz="2800" dirty="0">
                <a:latin typeface="SimSun" panose="02010600030101010101" pitchFamily="2" charset="-122"/>
                <a:ea typeface="SimSun" panose="02010600030101010101" pitchFamily="2" charset="-122"/>
              </a:rPr>
              <a:t>大爆炸与大坍塌</a:t>
            </a:r>
          </a:p>
        </p:txBody>
      </p:sp>
    </p:spTree>
    <p:extLst>
      <p:ext uri="{BB962C8B-B14F-4D97-AF65-F5344CB8AC3E}">
        <p14:creationId xmlns:p14="http://schemas.microsoft.com/office/powerpoint/2010/main" val="4258165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5" descr="CosmicTimeline_g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3632" y="2550731"/>
            <a:ext cx="8953500" cy="35544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BCF045CB-E3F4-BB63-420F-527DF4FA76B6}"/>
              </a:ext>
            </a:extLst>
          </p:cNvPr>
          <p:cNvSpPr txBox="1"/>
          <p:nvPr/>
        </p:nvSpPr>
        <p:spPr>
          <a:xfrm>
            <a:off x="90956" y="5470167"/>
            <a:ext cx="2620668" cy="683264"/>
          </a:xfrm>
          <a:prstGeom prst="rect">
            <a:avLst/>
          </a:prstGeom>
          <a:noFill/>
        </p:spPr>
        <p:txBody>
          <a:bodyPr wrap="square">
            <a:spAutoFit/>
          </a:bodyPr>
          <a:lstStyle/>
          <a:p>
            <a:pPr>
              <a:lnSpc>
                <a:spcPct val="80000"/>
              </a:lnSpc>
              <a:spcBef>
                <a:spcPct val="20000"/>
              </a:spcBef>
              <a:buClr>
                <a:schemeClr val="accent1"/>
              </a:buClr>
              <a:buSzPct val="85000"/>
              <a:buFont typeface="Wingdings" pitchFamily="2" charset="2"/>
              <a:buNone/>
              <a:defRPr/>
            </a:pPr>
            <a:r>
              <a:rPr lang="zh-CN" altLang="en-US" sz="2400" dirty="0">
                <a:solidFill>
                  <a:schemeClr val="tx2"/>
                </a:solidFill>
                <a:latin typeface="+mn-ea"/>
              </a:rPr>
              <a:t>宇宙大爆炸 </a:t>
            </a:r>
            <a:r>
              <a:rPr lang="en-US" altLang="zh-CN" sz="2400" dirty="0">
                <a:solidFill>
                  <a:schemeClr val="tx2"/>
                </a:solidFill>
                <a:latin typeface="+mn-ea"/>
              </a:rPr>
              <a:t>137</a:t>
            </a:r>
            <a:r>
              <a:rPr lang="zh-CN" altLang="en-US" sz="2400" dirty="0">
                <a:solidFill>
                  <a:schemeClr val="tx2"/>
                </a:solidFill>
                <a:latin typeface="+mn-ea"/>
              </a:rPr>
              <a:t> </a:t>
            </a:r>
            <a:r>
              <a:rPr lang="en-US" altLang="zh-CN" sz="2400" dirty="0">
                <a:solidFill>
                  <a:schemeClr val="tx2"/>
                </a:solidFill>
                <a:latin typeface="+mn-ea"/>
              </a:rPr>
              <a:t>(120-200</a:t>
            </a:r>
            <a:r>
              <a:rPr lang="zh-CN" altLang="en-US" sz="2400" dirty="0">
                <a:solidFill>
                  <a:schemeClr val="tx2"/>
                </a:solidFill>
                <a:latin typeface="+mn-ea"/>
              </a:rPr>
              <a:t>亿年前</a:t>
            </a:r>
            <a:r>
              <a:rPr lang="en-US" altLang="zh-CN" sz="2400" dirty="0">
                <a:solidFill>
                  <a:schemeClr val="tx2"/>
                </a:solidFill>
                <a:latin typeface="+mn-ea"/>
              </a:rPr>
              <a:t>)</a:t>
            </a:r>
            <a:endParaRPr lang="zh-CN" altLang="en-US" sz="2400" dirty="0">
              <a:solidFill>
                <a:schemeClr val="tx2"/>
              </a:solidFill>
              <a:latin typeface="+mn-ea"/>
            </a:endParaRPr>
          </a:p>
        </p:txBody>
      </p:sp>
      <p:sp>
        <p:nvSpPr>
          <p:cNvPr id="8" name="TextBox 7">
            <a:extLst>
              <a:ext uri="{FF2B5EF4-FFF2-40B4-BE49-F238E27FC236}">
                <a16:creationId xmlns:a16="http://schemas.microsoft.com/office/drawing/2014/main" id="{E539CA6E-F158-1E52-8978-5CECAC767B1E}"/>
              </a:ext>
            </a:extLst>
          </p:cNvPr>
          <p:cNvSpPr txBox="1"/>
          <p:nvPr/>
        </p:nvSpPr>
        <p:spPr>
          <a:xfrm>
            <a:off x="125765" y="4149080"/>
            <a:ext cx="2407033" cy="978729"/>
          </a:xfrm>
          <a:prstGeom prst="rect">
            <a:avLst/>
          </a:prstGeom>
          <a:noFill/>
        </p:spPr>
        <p:txBody>
          <a:bodyPr wrap="square">
            <a:spAutoFit/>
          </a:bodyPr>
          <a:lstStyle/>
          <a:p>
            <a:pPr>
              <a:lnSpc>
                <a:spcPct val="80000"/>
              </a:lnSpc>
              <a:spcBef>
                <a:spcPct val="20000"/>
              </a:spcBef>
              <a:buClr>
                <a:schemeClr val="accent1"/>
              </a:buClr>
              <a:buSzPct val="85000"/>
              <a:buFont typeface="Wingdings" pitchFamily="2" charset="2"/>
              <a:buNone/>
              <a:defRPr/>
            </a:pPr>
            <a:r>
              <a:rPr lang="zh-CN" altLang="en-US" sz="2400" dirty="0">
                <a:solidFill>
                  <a:schemeClr val="tx2"/>
                </a:solidFill>
                <a:latin typeface="+mn-ea"/>
              </a:rPr>
              <a:t>时间、空间、物质、能量 的开端（没有以前）</a:t>
            </a:r>
          </a:p>
        </p:txBody>
      </p:sp>
      <p:sp>
        <p:nvSpPr>
          <p:cNvPr id="10" name="TextBox 9">
            <a:extLst>
              <a:ext uri="{FF2B5EF4-FFF2-40B4-BE49-F238E27FC236}">
                <a16:creationId xmlns:a16="http://schemas.microsoft.com/office/drawing/2014/main" id="{FEC31225-655A-F84E-81A2-4923F5CFDE6F}"/>
              </a:ext>
            </a:extLst>
          </p:cNvPr>
          <p:cNvSpPr txBox="1"/>
          <p:nvPr/>
        </p:nvSpPr>
        <p:spPr>
          <a:xfrm>
            <a:off x="112597" y="3450138"/>
            <a:ext cx="2620668" cy="387798"/>
          </a:xfrm>
          <a:prstGeom prst="rect">
            <a:avLst/>
          </a:prstGeom>
          <a:noFill/>
        </p:spPr>
        <p:txBody>
          <a:bodyPr wrap="square">
            <a:spAutoFit/>
          </a:bodyPr>
          <a:lstStyle/>
          <a:p>
            <a:pPr>
              <a:lnSpc>
                <a:spcPct val="80000"/>
              </a:lnSpc>
              <a:spcBef>
                <a:spcPct val="20000"/>
              </a:spcBef>
              <a:buClr>
                <a:schemeClr val="accent1"/>
              </a:buClr>
              <a:buSzPct val="85000"/>
              <a:buFont typeface="Wingdings" pitchFamily="2" charset="2"/>
              <a:buNone/>
              <a:defRPr/>
            </a:pPr>
            <a:r>
              <a:rPr lang="en-US" altLang="zh-CN" sz="2400" dirty="0">
                <a:ea typeface="宋体" pitchFamily="2" charset="-122"/>
              </a:rPr>
              <a:t>10</a:t>
            </a:r>
            <a:r>
              <a:rPr lang="en-US" altLang="zh-CN" sz="2400" baseline="30000" dirty="0">
                <a:ea typeface="宋体" pitchFamily="2" charset="-122"/>
              </a:rPr>
              <a:t>-43</a:t>
            </a:r>
            <a:r>
              <a:rPr lang="zh-CN" altLang="en-US" sz="2400" dirty="0">
                <a:solidFill>
                  <a:schemeClr val="tx2"/>
                </a:solidFill>
                <a:latin typeface="+mn-ea"/>
              </a:rPr>
              <a:t>粒子与反粒子</a:t>
            </a:r>
          </a:p>
        </p:txBody>
      </p:sp>
      <p:sp>
        <p:nvSpPr>
          <p:cNvPr id="12" name="TextBox 11">
            <a:extLst>
              <a:ext uri="{FF2B5EF4-FFF2-40B4-BE49-F238E27FC236}">
                <a16:creationId xmlns:a16="http://schemas.microsoft.com/office/drawing/2014/main" id="{2B52D3B5-10C3-7EF3-A90D-F2DC1FBBF0C6}"/>
              </a:ext>
            </a:extLst>
          </p:cNvPr>
          <p:cNvSpPr txBox="1"/>
          <p:nvPr/>
        </p:nvSpPr>
        <p:spPr>
          <a:xfrm>
            <a:off x="122972" y="1700808"/>
            <a:ext cx="2660660" cy="1569660"/>
          </a:xfrm>
          <a:prstGeom prst="rect">
            <a:avLst/>
          </a:prstGeom>
          <a:noFill/>
        </p:spPr>
        <p:txBody>
          <a:bodyPr wrap="square">
            <a:spAutoFit/>
          </a:bodyPr>
          <a:lstStyle/>
          <a:p>
            <a:pPr>
              <a:lnSpc>
                <a:spcPct val="80000"/>
              </a:lnSpc>
              <a:spcBef>
                <a:spcPct val="20000"/>
              </a:spcBef>
              <a:buClr>
                <a:schemeClr val="accent1"/>
              </a:buClr>
              <a:buSzPct val="85000"/>
              <a:buFont typeface="Wingdings" pitchFamily="2" charset="2"/>
              <a:buNone/>
              <a:defRPr/>
            </a:pPr>
            <a:r>
              <a:rPr lang="en-US" altLang="zh-CN" sz="2400" dirty="0">
                <a:ea typeface="宋体" pitchFamily="2" charset="-122"/>
              </a:rPr>
              <a:t>Grand Unification Epoch</a:t>
            </a:r>
            <a:r>
              <a:rPr lang="zh-CN" altLang="en-US" dirty="0">
                <a:ea typeface="宋体" pitchFamily="2" charset="-122"/>
              </a:rPr>
              <a:t>：</a:t>
            </a:r>
            <a:r>
              <a:rPr lang="en-US" altLang="zh-CN" sz="2400" dirty="0">
                <a:ea typeface="宋体" pitchFamily="2" charset="-122"/>
              </a:rPr>
              <a:t>10</a:t>
            </a:r>
            <a:r>
              <a:rPr lang="en-US" altLang="zh-CN" sz="2400" baseline="30000" dirty="0">
                <a:ea typeface="宋体" pitchFamily="2" charset="-122"/>
              </a:rPr>
              <a:t>-43</a:t>
            </a:r>
            <a:r>
              <a:rPr lang="en-US" altLang="zh-CN" sz="2400" dirty="0">
                <a:ea typeface="宋体" pitchFamily="2" charset="-122"/>
              </a:rPr>
              <a:t> -10</a:t>
            </a:r>
            <a:r>
              <a:rPr lang="en-US" altLang="zh-CN" sz="2400" baseline="30000" dirty="0">
                <a:ea typeface="宋体" pitchFamily="2" charset="-122"/>
              </a:rPr>
              <a:t>-35</a:t>
            </a:r>
            <a:r>
              <a:rPr lang="zh-CN" altLang="en-US" sz="2400" dirty="0">
                <a:solidFill>
                  <a:schemeClr val="tx2"/>
                </a:solidFill>
                <a:latin typeface="+mn-ea"/>
              </a:rPr>
              <a:t>物质能量互换；重力与电磁、强、弱力分离</a:t>
            </a:r>
          </a:p>
        </p:txBody>
      </p:sp>
      <p:sp>
        <p:nvSpPr>
          <p:cNvPr id="14" name="TextBox 13">
            <a:extLst>
              <a:ext uri="{FF2B5EF4-FFF2-40B4-BE49-F238E27FC236}">
                <a16:creationId xmlns:a16="http://schemas.microsoft.com/office/drawing/2014/main" id="{A3FF5800-1084-7439-D90C-6F716A170437}"/>
              </a:ext>
            </a:extLst>
          </p:cNvPr>
          <p:cNvSpPr txBox="1"/>
          <p:nvPr/>
        </p:nvSpPr>
        <p:spPr>
          <a:xfrm>
            <a:off x="3093279" y="1614162"/>
            <a:ext cx="2082173" cy="830997"/>
          </a:xfrm>
          <a:prstGeom prst="rect">
            <a:avLst/>
          </a:prstGeom>
          <a:noFill/>
        </p:spPr>
        <p:txBody>
          <a:bodyPr wrap="square">
            <a:spAutoFit/>
          </a:bodyPr>
          <a:lstStyle/>
          <a:p>
            <a:r>
              <a:rPr lang="en-US" altLang="zh-CN" dirty="0">
                <a:ea typeface="宋体" pitchFamily="2" charset="-122"/>
              </a:rPr>
              <a:t>Particle Epoch</a:t>
            </a:r>
            <a:r>
              <a:rPr lang="zh-CN" altLang="en-US" dirty="0">
                <a:ea typeface="宋体" pitchFamily="2" charset="-122"/>
              </a:rPr>
              <a:t> </a:t>
            </a:r>
            <a:r>
              <a:rPr lang="en-US" altLang="zh-CN" dirty="0">
                <a:ea typeface="宋体" pitchFamily="2" charset="-122"/>
              </a:rPr>
              <a:t>–</a:t>
            </a:r>
            <a:r>
              <a:rPr lang="zh-CN" altLang="en-US" dirty="0">
                <a:ea typeface="宋体" pitchFamily="2" charset="-122"/>
              </a:rPr>
              <a:t> </a:t>
            </a:r>
            <a:r>
              <a:rPr lang="en-US" altLang="zh-CN" dirty="0">
                <a:ea typeface="宋体" pitchFamily="2" charset="-122"/>
              </a:rPr>
              <a:t>Quark</a:t>
            </a:r>
            <a:r>
              <a:rPr lang="zh-CN" altLang="en-US" dirty="0">
                <a:ea typeface="宋体" pitchFamily="2" charset="-122"/>
              </a:rPr>
              <a:t> </a:t>
            </a:r>
            <a:r>
              <a:rPr lang="en-US" altLang="zh-CN" dirty="0">
                <a:ea typeface="宋体" pitchFamily="2" charset="-122"/>
              </a:rPr>
              <a:t>Soup</a:t>
            </a:r>
            <a:endParaRPr lang="en-CN" dirty="0"/>
          </a:p>
        </p:txBody>
      </p:sp>
      <p:sp>
        <p:nvSpPr>
          <p:cNvPr id="16" name="TextBox 15">
            <a:extLst>
              <a:ext uri="{FF2B5EF4-FFF2-40B4-BE49-F238E27FC236}">
                <a16:creationId xmlns:a16="http://schemas.microsoft.com/office/drawing/2014/main" id="{36031A8A-EEA5-1B99-8EFD-8BEE0B123344}"/>
              </a:ext>
            </a:extLst>
          </p:cNvPr>
          <p:cNvSpPr txBox="1"/>
          <p:nvPr/>
        </p:nvSpPr>
        <p:spPr>
          <a:xfrm>
            <a:off x="3093279" y="562369"/>
            <a:ext cx="1835952" cy="1089529"/>
          </a:xfrm>
          <a:prstGeom prst="rect">
            <a:avLst/>
          </a:prstGeom>
          <a:noFill/>
        </p:spPr>
        <p:txBody>
          <a:bodyPr wrap="square">
            <a:spAutoFit/>
          </a:bodyPr>
          <a:lstStyle/>
          <a:p>
            <a:pPr eaLnBrk="1" hangingPunct="1">
              <a:lnSpc>
                <a:spcPct val="90000"/>
              </a:lnSpc>
              <a:defRPr/>
            </a:pPr>
            <a:r>
              <a:rPr lang="zh-CN" altLang="en-US" sz="2400" dirty="0">
                <a:ea typeface="宋体" pitchFamily="2" charset="-122"/>
              </a:rPr>
              <a:t>强、弱力相继与电磁力分离</a:t>
            </a:r>
            <a:endParaRPr lang="en-US" altLang="zh-CN" sz="2400" dirty="0">
              <a:ea typeface="宋体" pitchFamily="2" charset="-122"/>
            </a:endParaRPr>
          </a:p>
        </p:txBody>
      </p:sp>
      <p:sp>
        <p:nvSpPr>
          <p:cNvPr id="18" name="TextBox 17">
            <a:extLst>
              <a:ext uri="{FF2B5EF4-FFF2-40B4-BE49-F238E27FC236}">
                <a16:creationId xmlns:a16="http://schemas.microsoft.com/office/drawing/2014/main" id="{9F709C4A-571B-E05C-F9BC-8016FDD35B4F}"/>
              </a:ext>
            </a:extLst>
          </p:cNvPr>
          <p:cNvSpPr txBox="1"/>
          <p:nvPr/>
        </p:nvSpPr>
        <p:spPr>
          <a:xfrm>
            <a:off x="5267784" y="1524445"/>
            <a:ext cx="2304256" cy="978729"/>
          </a:xfrm>
          <a:prstGeom prst="rect">
            <a:avLst/>
          </a:prstGeom>
          <a:noFill/>
        </p:spPr>
        <p:txBody>
          <a:bodyPr wrap="square">
            <a:spAutoFit/>
          </a:bodyPr>
          <a:lstStyle/>
          <a:p>
            <a:pPr eaLnBrk="1" hangingPunct="1">
              <a:lnSpc>
                <a:spcPct val="80000"/>
              </a:lnSpc>
              <a:defRPr/>
            </a:pPr>
            <a:r>
              <a:rPr lang="en-US" altLang="zh-CN" sz="2400" dirty="0">
                <a:ea typeface="宋体" pitchFamily="2" charset="-122"/>
              </a:rPr>
              <a:t>Era of Nucleosynthesis (1 - 100 seconds)</a:t>
            </a:r>
          </a:p>
        </p:txBody>
      </p:sp>
      <p:sp>
        <p:nvSpPr>
          <p:cNvPr id="20" name="TextBox 19">
            <a:extLst>
              <a:ext uri="{FF2B5EF4-FFF2-40B4-BE49-F238E27FC236}">
                <a16:creationId xmlns:a16="http://schemas.microsoft.com/office/drawing/2014/main" id="{6C0AF509-4494-8AF1-E243-7425CCEB6BA4}"/>
              </a:ext>
            </a:extLst>
          </p:cNvPr>
          <p:cNvSpPr txBox="1"/>
          <p:nvPr/>
        </p:nvSpPr>
        <p:spPr>
          <a:xfrm>
            <a:off x="5267784" y="395255"/>
            <a:ext cx="2124360" cy="1089529"/>
          </a:xfrm>
          <a:prstGeom prst="rect">
            <a:avLst/>
          </a:prstGeom>
          <a:noFill/>
        </p:spPr>
        <p:txBody>
          <a:bodyPr wrap="square">
            <a:spAutoFit/>
          </a:bodyPr>
          <a:lstStyle/>
          <a:p>
            <a:pPr>
              <a:lnSpc>
                <a:spcPct val="90000"/>
              </a:lnSpc>
            </a:pPr>
            <a:r>
              <a:rPr lang="zh-CN" altLang="en-US" sz="2400" dirty="0">
                <a:ea typeface="宋体" pitchFamily="2" charset="-122"/>
              </a:rPr>
              <a:t>冷却；质子、中子形成氘氚氦锂等</a:t>
            </a:r>
            <a:endParaRPr lang="en-CN" dirty="0"/>
          </a:p>
        </p:txBody>
      </p:sp>
      <p:sp>
        <p:nvSpPr>
          <p:cNvPr id="22" name="TextBox 21">
            <a:extLst>
              <a:ext uri="{FF2B5EF4-FFF2-40B4-BE49-F238E27FC236}">
                <a16:creationId xmlns:a16="http://schemas.microsoft.com/office/drawing/2014/main" id="{2CDBCEFC-2340-5FED-3278-0A3BB060469B}"/>
              </a:ext>
            </a:extLst>
          </p:cNvPr>
          <p:cNvSpPr txBox="1"/>
          <p:nvPr/>
        </p:nvSpPr>
        <p:spPr>
          <a:xfrm>
            <a:off x="7608168" y="256580"/>
            <a:ext cx="1353759" cy="2308324"/>
          </a:xfrm>
          <a:prstGeom prst="rect">
            <a:avLst/>
          </a:prstGeom>
          <a:noFill/>
        </p:spPr>
        <p:txBody>
          <a:bodyPr wrap="square">
            <a:spAutoFit/>
          </a:bodyPr>
          <a:lstStyle/>
          <a:p>
            <a:r>
              <a:rPr lang="zh-CN" altLang="en-US" sz="2400" dirty="0">
                <a:ea typeface="宋体" pitchFamily="2" charset="-122"/>
              </a:rPr>
              <a:t>光子能量无法炸开原子核，自由飞翔</a:t>
            </a:r>
            <a:endParaRPr lang="en-CN" dirty="0"/>
          </a:p>
        </p:txBody>
      </p:sp>
      <p:sp>
        <p:nvSpPr>
          <p:cNvPr id="24" name="TextBox 23">
            <a:extLst>
              <a:ext uri="{FF2B5EF4-FFF2-40B4-BE49-F238E27FC236}">
                <a16:creationId xmlns:a16="http://schemas.microsoft.com/office/drawing/2014/main" id="{4F27EB3F-CEE9-1ADC-F60C-BBC751D9F1D5}"/>
              </a:ext>
            </a:extLst>
          </p:cNvPr>
          <p:cNvSpPr txBox="1"/>
          <p:nvPr/>
        </p:nvSpPr>
        <p:spPr>
          <a:xfrm>
            <a:off x="8961927" y="1320053"/>
            <a:ext cx="2304256" cy="1200329"/>
          </a:xfrm>
          <a:prstGeom prst="rect">
            <a:avLst/>
          </a:prstGeom>
          <a:noFill/>
        </p:spPr>
        <p:txBody>
          <a:bodyPr wrap="square">
            <a:spAutoFit/>
          </a:bodyPr>
          <a:lstStyle/>
          <a:p>
            <a:r>
              <a:rPr lang="en-US" altLang="zh-CN" sz="2400" dirty="0">
                <a:ea typeface="宋体" pitchFamily="2" charset="-122"/>
              </a:rPr>
              <a:t>stars, galaxies, galaxy clusters and superclusters</a:t>
            </a:r>
            <a:endParaRPr lang="en-CN" dirty="0"/>
          </a:p>
        </p:txBody>
      </p:sp>
    </p:spTree>
    <p:extLst>
      <p:ext uri="{BB962C8B-B14F-4D97-AF65-F5344CB8AC3E}">
        <p14:creationId xmlns:p14="http://schemas.microsoft.com/office/powerpoint/2010/main" val="60996301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2" grpId="0"/>
      <p:bldP spid="14" grpId="0"/>
      <p:bldP spid="16" grpId="0"/>
      <p:bldP spid="18" grpId="0"/>
      <p:bldP spid="20" grpId="0"/>
      <p:bldP spid="22"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994AB4FD-2B8B-9DF8-48BE-EEA703B8D4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5440" y="404664"/>
            <a:ext cx="9217024" cy="5733268"/>
          </a:xfrm>
          <a:prstGeom prst="rect">
            <a:avLst/>
          </a:prstGeom>
          <a:solidFill>
            <a:schemeClr val="bg1"/>
          </a:solidFill>
        </p:spPr>
      </p:pic>
      <p:sp>
        <p:nvSpPr>
          <p:cNvPr id="3" name="TextBox 2">
            <a:extLst>
              <a:ext uri="{FF2B5EF4-FFF2-40B4-BE49-F238E27FC236}">
                <a16:creationId xmlns:a16="http://schemas.microsoft.com/office/drawing/2014/main" id="{2AA3A040-37A3-3F36-C5F2-2796DB1BDBB9}"/>
              </a:ext>
            </a:extLst>
          </p:cNvPr>
          <p:cNvSpPr txBox="1"/>
          <p:nvPr/>
        </p:nvSpPr>
        <p:spPr>
          <a:xfrm>
            <a:off x="8760296" y="5907099"/>
            <a:ext cx="1296144" cy="461665"/>
          </a:xfrm>
          <a:prstGeom prst="rect">
            <a:avLst/>
          </a:prstGeom>
          <a:noFill/>
        </p:spPr>
        <p:txBody>
          <a:bodyPr wrap="square">
            <a:spAutoFit/>
          </a:bodyPr>
          <a:lstStyle/>
          <a:p>
            <a:r>
              <a:rPr lang="zh-CN" altLang="en-US" sz="2400" dirty="0">
                <a:ea typeface="宋体" pitchFamily="2" charset="-122"/>
              </a:rPr>
              <a:t>玻色子</a:t>
            </a:r>
            <a:endParaRPr lang="en-CN" dirty="0"/>
          </a:p>
        </p:txBody>
      </p:sp>
      <p:sp>
        <p:nvSpPr>
          <p:cNvPr id="4" name="TextBox 3">
            <a:extLst>
              <a:ext uri="{FF2B5EF4-FFF2-40B4-BE49-F238E27FC236}">
                <a16:creationId xmlns:a16="http://schemas.microsoft.com/office/drawing/2014/main" id="{7CBC93CE-93DB-DE70-2DD4-4AF70A4E076A}"/>
              </a:ext>
            </a:extLst>
          </p:cNvPr>
          <p:cNvSpPr txBox="1"/>
          <p:nvPr/>
        </p:nvSpPr>
        <p:spPr>
          <a:xfrm>
            <a:off x="2351584" y="5907099"/>
            <a:ext cx="3384376" cy="461665"/>
          </a:xfrm>
          <a:prstGeom prst="rect">
            <a:avLst/>
          </a:prstGeom>
          <a:noFill/>
        </p:spPr>
        <p:txBody>
          <a:bodyPr wrap="square">
            <a:spAutoFit/>
          </a:bodyPr>
          <a:lstStyle/>
          <a:p>
            <a:r>
              <a:rPr lang="zh-CN" altLang="en-US" sz="2400" dirty="0">
                <a:ea typeface="宋体" pitchFamily="2" charset="-122"/>
              </a:rPr>
              <a:t>费米子（</a:t>
            </a:r>
            <a:r>
              <a:rPr lang="en-US" altLang="zh-CN" sz="2400" dirty="0">
                <a:solidFill>
                  <a:srgbClr val="FF0000"/>
                </a:solidFill>
                <a:ea typeface="宋体" pitchFamily="2" charset="-122"/>
              </a:rPr>
              <a:t> Fermions </a:t>
            </a:r>
            <a:r>
              <a:rPr lang="zh-CN" altLang="en-US" sz="2400" dirty="0">
                <a:ea typeface="宋体" pitchFamily="2" charset="-122"/>
              </a:rPr>
              <a:t>）</a:t>
            </a:r>
            <a:endParaRPr lang="en-CN" dirty="0"/>
          </a:p>
        </p:txBody>
      </p:sp>
      <p:sp>
        <p:nvSpPr>
          <p:cNvPr id="6" name="TextBox 5">
            <a:extLst>
              <a:ext uri="{FF2B5EF4-FFF2-40B4-BE49-F238E27FC236}">
                <a16:creationId xmlns:a16="http://schemas.microsoft.com/office/drawing/2014/main" id="{48346FB2-6CFB-C774-2204-C100CF9C1948}"/>
              </a:ext>
            </a:extLst>
          </p:cNvPr>
          <p:cNvSpPr txBox="1"/>
          <p:nvPr/>
        </p:nvSpPr>
        <p:spPr>
          <a:xfrm>
            <a:off x="1055440" y="3966216"/>
            <a:ext cx="640369" cy="830997"/>
          </a:xfrm>
          <a:prstGeom prst="rect">
            <a:avLst/>
          </a:prstGeom>
          <a:noFill/>
        </p:spPr>
        <p:txBody>
          <a:bodyPr wrap="square">
            <a:spAutoFit/>
          </a:bodyPr>
          <a:lstStyle/>
          <a:p>
            <a:r>
              <a:rPr lang="zh-CN" altLang="en-US" sz="2400" dirty="0">
                <a:solidFill>
                  <a:srgbClr val="00B050"/>
                </a:solidFill>
                <a:ea typeface="宋体" pitchFamily="2" charset="-122"/>
              </a:rPr>
              <a:t>轻子</a:t>
            </a:r>
            <a:endParaRPr lang="en-CN" dirty="0">
              <a:solidFill>
                <a:srgbClr val="00B050"/>
              </a:solidFill>
            </a:endParaRPr>
          </a:p>
        </p:txBody>
      </p:sp>
      <p:sp>
        <p:nvSpPr>
          <p:cNvPr id="8" name="TextBox 7">
            <a:extLst>
              <a:ext uri="{FF2B5EF4-FFF2-40B4-BE49-F238E27FC236}">
                <a16:creationId xmlns:a16="http://schemas.microsoft.com/office/drawing/2014/main" id="{AB3998F0-742C-DA59-84E7-9C9C481B7B12}"/>
              </a:ext>
            </a:extLst>
          </p:cNvPr>
          <p:cNvSpPr txBox="1"/>
          <p:nvPr/>
        </p:nvSpPr>
        <p:spPr>
          <a:xfrm>
            <a:off x="191344" y="2166016"/>
            <a:ext cx="504056" cy="1569660"/>
          </a:xfrm>
          <a:prstGeom prst="rect">
            <a:avLst/>
          </a:prstGeom>
          <a:noFill/>
        </p:spPr>
        <p:txBody>
          <a:bodyPr wrap="square">
            <a:spAutoFit/>
          </a:bodyPr>
          <a:lstStyle/>
          <a:p>
            <a:r>
              <a:rPr lang="zh-CN" altLang="en-US" sz="2400" dirty="0">
                <a:ea typeface="宋体" pitchFamily="2" charset="-122"/>
              </a:rPr>
              <a:t>质子中子</a:t>
            </a:r>
            <a:endParaRPr lang="en-CN" dirty="0"/>
          </a:p>
        </p:txBody>
      </p:sp>
      <p:sp>
        <p:nvSpPr>
          <p:cNvPr id="9" name="Left Arrow 8">
            <a:extLst>
              <a:ext uri="{FF2B5EF4-FFF2-40B4-BE49-F238E27FC236}">
                <a16:creationId xmlns:a16="http://schemas.microsoft.com/office/drawing/2014/main" id="{1BEF91AE-8401-CB9E-6DC8-83A083072C64}"/>
              </a:ext>
            </a:extLst>
          </p:cNvPr>
          <p:cNvSpPr/>
          <p:nvPr/>
        </p:nvSpPr>
        <p:spPr bwMode="auto">
          <a:xfrm flipV="1">
            <a:off x="695400" y="3022525"/>
            <a:ext cx="360040" cy="367627"/>
          </a:xfrm>
          <a:prstGeom prst="leftArrow">
            <a:avLst/>
          </a:prstGeom>
          <a:solidFill>
            <a:srgbClr val="66FFFF"/>
          </a:solidFill>
          <a:ln>
            <a:solidFill>
              <a:srgbClr val="00B0F0"/>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CN" sz="2800" b="1" i="0" u="none" strike="noStrike" cap="none" normalizeH="0" baseline="0">
              <a:ln>
                <a:noFill/>
              </a:ln>
              <a:solidFill>
                <a:schemeClr val="tx1"/>
              </a:solidFill>
              <a:effectLst/>
              <a:latin typeface="华文隶书" pitchFamily="2" charset="-122"/>
              <a:ea typeface="华文隶书" pitchFamily="2" charset="-122"/>
            </a:endParaRPr>
          </a:p>
        </p:txBody>
      </p:sp>
      <p:sp>
        <p:nvSpPr>
          <p:cNvPr id="5" name="TextBox 4">
            <a:extLst>
              <a:ext uri="{FF2B5EF4-FFF2-40B4-BE49-F238E27FC236}">
                <a16:creationId xmlns:a16="http://schemas.microsoft.com/office/drawing/2014/main" id="{F4B6C53C-7527-1A4A-459A-84B4DCAF5A19}"/>
              </a:ext>
            </a:extLst>
          </p:cNvPr>
          <p:cNvSpPr txBox="1"/>
          <p:nvPr/>
        </p:nvSpPr>
        <p:spPr>
          <a:xfrm>
            <a:off x="10639222" y="1052736"/>
            <a:ext cx="1361434" cy="3046988"/>
          </a:xfrm>
          <a:prstGeom prst="rect">
            <a:avLst/>
          </a:prstGeom>
          <a:noFill/>
        </p:spPr>
        <p:txBody>
          <a:bodyPr wrap="square">
            <a:spAutoFit/>
          </a:bodyPr>
          <a:lstStyle/>
          <a:p>
            <a:r>
              <a:rPr lang="en-US" dirty="0" err="1">
                <a:ea typeface="宋体" pitchFamily="2" charset="-122"/>
              </a:rPr>
              <a:t>微波背景辐射</a:t>
            </a:r>
            <a:endParaRPr lang="en-US" dirty="0">
              <a:ea typeface="宋体" pitchFamily="2" charset="-122"/>
            </a:endParaRPr>
          </a:p>
          <a:p>
            <a:endParaRPr lang="en-US" dirty="0">
              <a:ea typeface="宋体" pitchFamily="2" charset="-122"/>
            </a:endParaRPr>
          </a:p>
          <a:p>
            <a:r>
              <a:rPr lang="en-US" dirty="0" err="1">
                <a:ea typeface="宋体" pitchFamily="2" charset="-122"/>
              </a:rPr>
              <a:t>暗物质暗能量</a:t>
            </a:r>
            <a:endParaRPr lang="en-US" dirty="0">
              <a:ea typeface="宋体" pitchFamily="2" charset="-122"/>
            </a:endParaRPr>
          </a:p>
          <a:p>
            <a:endParaRPr lang="en-US" dirty="0">
              <a:ea typeface="宋体" pitchFamily="2" charset="-122"/>
            </a:endParaRPr>
          </a:p>
          <a:p>
            <a:r>
              <a:rPr lang="en-US" dirty="0" err="1">
                <a:ea typeface="宋体" pitchFamily="2" charset="-122"/>
              </a:rPr>
              <a:t>基本粒子模型</a:t>
            </a:r>
            <a:endParaRPr lang="en-CN" dirty="0"/>
          </a:p>
        </p:txBody>
      </p:sp>
    </p:spTree>
    <p:extLst>
      <p:ext uri="{BB962C8B-B14F-4D97-AF65-F5344CB8AC3E}">
        <p14:creationId xmlns:p14="http://schemas.microsoft.com/office/powerpoint/2010/main" val="3187724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981200" y="457200"/>
            <a:ext cx="8229600" cy="739552"/>
          </a:xfrm>
        </p:spPr>
        <p:txBody>
          <a:bodyPr/>
          <a:lstStyle/>
          <a:p>
            <a:pPr eaLnBrk="1" hangingPunct="1"/>
            <a:r>
              <a:rPr lang="en-US" altLang="zh-CN" dirty="0">
                <a:ea typeface="宋体" pitchFamily="2" charset="-122"/>
              </a:rPr>
              <a:t>Formation of the Elements</a:t>
            </a:r>
            <a:r>
              <a:rPr lang="zh-CN" altLang="en-US" dirty="0">
                <a:ea typeface="宋体" pitchFamily="2" charset="-122"/>
              </a:rPr>
              <a:t>  元素的形成</a:t>
            </a:r>
            <a:endParaRPr lang="en-US" altLang="zh-CN" dirty="0">
              <a:ea typeface="宋体" pitchFamily="2" charset="-122"/>
            </a:endParaRPr>
          </a:p>
        </p:txBody>
      </p:sp>
      <p:sp>
        <p:nvSpPr>
          <p:cNvPr id="9219" name="Rectangle 3"/>
          <p:cNvSpPr>
            <a:spLocks noGrp="1" noChangeArrowheads="1"/>
          </p:cNvSpPr>
          <p:nvPr>
            <p:ph idx="1"/>
          </p:nvPr>
        </p:nvSpPr>
        <p:spPr>
          <a:xfrm>
            <a:off x="695400" y="1576030"/>
            <a:ext cx="6800056" cy="4739743"/>
          </a:xfrm>
        </p:spPr>
        <p:txBody>
          <a:bodyPr/>
          <a:lstStyle/>
          <a:p>
            <a:pPr marL="548640" lvl="1" indent="-457200">
              <a:lnSpc>
                <a:spcPct val="90000"/>
              </a:lnSpc>
              <a:buFont typeface="Wingdings" pitchFamily="2" charset="2"/>
              <a:buChar char="q"/>
              <a:defRPr/>
            </a:pPr>
            <a:r>
              <a:rPr lang="en-US" altLang="zh-CN" sz="3200" dirty="0">
                <a:ea typeface="宋体" pitchFamily="2" charset="-122"/>
              </a:rPr>
              <a:t>Cosmological Nucleosynthesis</a:t>
            </a:r>
          </a:p>
          <a:p>
            <a:pPr marL="800100" lvl="4" indent="-342900">
              <a:lnSpc>
                <a:spcPct val="90000"/>
              </a:lnSpc>
              <a:buFont typeface="Wingdings" pitchFamily="2" charset="2"/>
              <a:buChar char="Ø"/>
              <a:defRPr/>
            </a:pPr>
            <a:r>
              <a:rPr lang="en-US" altLang="zh-CN" sz="2400" dirty="0">
                <a:ea typeface="宋体" pitchFamily="2" charset="-122"/>
              </a:rPr>
              <a:t>Most H and He formed shortly (few seconds) after the Big Bang, when T cooled to 1 billion degrees</a:t>
            </a:r>
            <a:r>
              <a:rPr lang="zh-CN" altLang="en-US" sz="2400" dirty="0">
                <a:ea typeface="宋体" pitchFamily="2" charset="-122"/>
              </a:rPr>
              <a:t>（氢氦锂）</a:t>
            </a:r>
            <a:endParaRPr lang="en-US" altLang="zh-CN" sz="2400" dirty="0">
              <a:ea typeface="宋体" pitchFamily="2" charset="-122"/>
            </a:endParaRPr>
          </a:p>
          <a:p>
            <a:pPr marL="548640" lvl="4">
              <a:lnSpc>
                <a:spcPct val="90000"/>
              </a:lnSpc>
              <a:buFont typeface="Wingdings" pitchFamily="2" charset="2"/>
              <a:buChar char="Ø"/>
              <a:defRPr/>
            </a:pPr>
            <a:endParaRPr lang="en-US" altLang="zh-CN" sz="900" dirty="0">
              <a:ea typeface="宋体" pitchFamily="2" charset="-122"/>
            </a:endParaRPr>
          </a:p>
          <a:p>
            <a:pPr marL="800100" lvl="4" indent="-342900">
              <a:lnSpc>
                <a:spcPct val="90000"/>
              </a:lnSpc>
              <a:buFont typeface="Wingdings" pitchFamily="2" charset="2"/>
              <a:buChar char="Ø"/>
              <a:defRPr/>
            </a:pPr>
            <a:r>
              <a:rPr lang="en-US" altLang="zh-CN" sz="2400" dirty="0">
                <a:ea typeface="宋体" pitchFamily="2" charset="-122"/>
              </a:rPr>
              <a:t>(H and He make up most of the universe!)</a:t>
            </a:r>
          </a:p>
          <a:p>
            <a:pPr marL="800100" lvl="4" indent="-342900">
              <a:lnSpc>
                <a:spcPct val="90000"/>
              </a:lnSpc>
              <a:buFont typeface="Wingdings" pitchFamily="2" charset="2"/>
              <a:buChar char="Ø"/>
              <a:defRPr/>
            </a:pPr>
            <a:endParaRPr lang="en-US" altLang="zh-CN" sz="2400" dirty="0">
              <a:ea typeface="宋体" pitchFamily="2" charset="-122"/>
            </a:endParaRPr>
          </a:p>
          <a:p>
            <a:pPr marL="548640" lvl="1" indent="-457200">
              <a:lnSpc>
                <a:spcPct val="90000"/>
              </a:lnSpc>
              <a:buFont typeface="Wingdings" pitchFamily="2" charset="2"/>
              <a:buChar char="q"/>
              <a:defRPr/>
            </a:pPr>
            <a:r>
              <a:rPr lang="en-US" altLang="zh-CN" sz="3200" dirty="0">
                <a:solidFill>
                  <a:schemeClr val="accent5"/>
                </a:solidFill>
                <a:ea typeface="宋体" pitchFamily="2" charset="-122"/>
              </a:rPr>
              <a:t>Stellar Nucleosynthesis: </a:t>
            </a:r>
          </a:p>
          <a:p>
            <a:pPr marL="800100" lvl="4" indent="-342900">
              <a:lnSpc>
                <a:spcPct val="90000"/>
              </a:lnSpc>
              <a:buFont typeface="Wingdings" pitchFamily="2" charset="2"/>
              <a:buChar char="Ø"/>
              <a:defRPr/>
            </a:pPr>
            <a:r>
              <a:rPr lang="en-US" altLang="zh-CN" sz="2400" dirty="0">
                <a:solidFill>
                  <a:schemeClr val="accent5"/>
                </a:solidFill>
                <a:ea typeface="宋体" pitchFamily="2" charset="-122"/>
              </a:rPr>
              <a:t>Most heavier elements (metals) form either in Red Giants or Supernovae by nuclear fusion</a:t>
            </a:r>
            <a:r>
              <a:rPr lang="zh-CN" altLang="en-US" sz="2400" dirty="0">
                <a:solidFill>
                  <a:schemeClr val="accent5"/>
                </a:solidFill>
                <a:ea typeface="宋体" pitchFamily="2" charset="-122"/>
              </a:rPr>
              <a:t> （金属等重元素）</a:t>
            </a:r>
            <a:endParaRPr lang="en-US" altLang="zh-CN" sz="2400" dirty="0">
              <a:solidFill>
                <a:schemeClr val="accent5"/>
              </a:solidFill>
              <a:ea typeface="宋体" pitchFamily="2" charset="-122"/>
            </a:endParaRPr>
          </a:p>
          <a:p>
            <a:pPr marL="548640" lvl="4">
              <a:lnSpc>
                <a:spcPct val="90000"/>
              </a:lnSpc>
              <a:buFont typeface="Wingdings" pitchFamily="2" charset="2"/>
              <a:buChar char="Ø"/>
              <a:defRPr/>
            </a:pPr>
            <a:endParaRPr lang="en-US" altLang="zh-CN" sz="900" dirty="0">
              <a:solidFill>
                <a:schemeClr val="accent5"/>
              </a:solidFill>
              <a:ea typeface="宋体" pitchFamily="2" charset="-122"/>
            </a:endParaRPr>
          </a:p>
          <a:p>
            <a:pPr marL="800100" lvl="4" indent="-342900">
              <a:lnSpc>
                <a:spcPct val="90000"/>
              </a:lnSpc>
              <a:buFont typeface="Wingdings" pitchFamily="2" charset="2"/>
              <a:buChar char="Ø"/>
              <a:defRPr/>
            </a:pPr>
            <a:r>
              <a:rPr lang="en-US" altLang="zh-CN" sz="2400" dirty="0">
                <a:solidFill>
                  <a:schemeClr val="accent5"/>
                </a:solidFill>
                <a:ea typeface="宋体" pitchFamily="2" charset="-122"/>
              </a:rPr>
              <a:t>(but without these there would be no life!)</a:t>
            </a:r>
          </a:p>
        </p:txBody>
      </p:sp>
      <p:pic>
        <p:nvPicPr>
          <p:cNvPr id="276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80176" y="1576030"/>
            <a:ext cx="3672408" cy="47826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560872690"/>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Table of evolutionary phases">
            <a:extLst>
              <a:ext uri="{FF2B5EF4-FFF2-40B4-BE49-F238E27FC236}">
                <a16:creationId xmlns:a16="http://schemas.microsoft.com/office/drawing/2014/main" id="{DC0F7A86-1BD2-E1D6-94C1-7ED2AE3D5D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34" y="422920"/>
            <a:ext cx="9289032" cy="5001786"/>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a:extLst>
              <a:ext uri="{FF2B5EF4-FFF2-40B4-BE49-F238E27FC236}">
                <a16:creationId xmlns:a16="http://schemas.microsoft.com/office/drawing/2014/main" id="{C538D912-A4D8-1A0C-D747-F49D4626955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44866" y="4011672"/>
            <a:ext cx="9220200" cy="2286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F008538A-6D9E-350A-632B-3C25F14E3716}"/>
              </a:ext>
            </a:extLst>
          </p:cNvPr>
          <p:cNvSpPr txBox="1"/>
          <p:nvPr/>
        </p:nvSpPr>
        <p:spPr>
          <a:xfrm>
            <a:off x="9696934" y="577840"/>
            <a:ext cx="2088232" cy="3416320"/>
          </a:xfrm>
          <a:prstGeom prst="rect">
            <a:avLst/>
          </a:prstGeom>
          <a:noFill/>
        </p:spPr>
        <p:txBody>
          <a:bodyPr wrap="square">
            <a:spAutoFit/>
          </a:bodyPr>
          <a:lstStyle/>
          <a:p>
            <a:r>
              <a:rPr lang="zh-CN" altLang="en-US" b="0" i="0" strike="noStrike" dirty="0">
                <a:effectLst/>
                <a:latin typeface="STHeiti" panose="02010600040101010101" pitchFamily="2" charset="-122"/>
                <a:ea typeface="STHeiti" panose="02010600040101010101" pitchFamily="2" charset="-122"/>
              </a:rPr>
              <a:t>恒星的演化</a:t>
            </a:r>
            <a:endParaRPr lang="en-US" altLang="zh-CN" b="0" i="0" strike="noStrike" dirty="0">
              <a:effectLst/>
              <a:latin typeface="STHeiti" panose="02010600040101010101" pitchFamily="2" charset="-122"/>
              <a:ea typeface="STHeiti" panose="02010600040101010101" pitchFamily="2" charset="-122"/>
            </a:endParaRPr>
          </a:p>
          <a:p>
            <a:r>
              <a:rPr lang="zh-CN" altLang="en-US" b="0" i="0" strike="noStrike" dirty="0">
                <a:effectLst/>
                <a:latin typeface="-apple-system"/>
              </a:rPr>
              <a:t>红巨星</a:t>
            </a:r>
            <a:endParaRPr lang="en-US" altLang="zh-CN" dirty="0">
              <a:latin typeface="-apple-system"/>
            </a:endParaRPr>
          </a:p>
          <a:p>
            <a:r>
              <a:rPr lang="zh-CN" altLang="en-US" b="0" i="0" strike="noStrike" dirty="0">
                <a:effectLst/>
                <a:latin typeface="-apple-system"/>
              </a:rPr>
              <a:t>白矮星</a:t>
            </a:r>
            <a:endParaRPr lang="en-US" altLang="zh-CN" dirty="0">
              <a:latin typeface="-apple-system"/>
            </a:endParaRPr>
          </a:p>
          <a:p>
            <a:r>
              <a:rPr lang="zh-CN" altLang="en-US" dirty="0">
                <a:latin typeface="-apple-system"/>
              </a:rPr>
              <a:t>超新星</a:t>
            </a:r>
          </a:p>
          <a:p>
            <a:r>
              <a:rPr lang="zh-CN" altLang="en-US" b="0" i="0" strike="noStrike" dirty="0">
                <a:effectLst/>
                <a:latin typeface="-apple-system"/>
              </a:rPr>
              <a:t>中子星</a:t>
            </a:r>
            <a:endParaRPr lang="en-US" altLang="zh-CN" dirty="0">
              <a:latin typeface="-apple-system"/>
            </a:endParaRPr>
          </a:p>
          <a:p>
            <a:pPr marL="742950" lvl="1" indent="-285750" algn="l">
              <a:buFont typeface="Arial" panose="020B0604020202020204" pitchFamily="34" charset="0"/>
              <a:buChar char="•"/>
            </a:pPr>
            <a:r>
              <a:rPr lang="zh-CN" altLang="en-US" b="0" i="0" strike="noStrike" dirty="0">
                <a:effectLst/>
                <a:latin typeface="-apple-system"/>
                <a:hlinkClick r:id="rId5">
                  <a:extLst>
                    <a:ext uri="{A12FA001-AC4F-418D-AE19-62706E023703}">
                      <ahyp:hlinkClr xmlns:ahyp="http://schemas.microsoft.com/office/drawing/2018/hyperlinkcolor" val="tx"/>
                    </a:ext>
                  </a:extLst>
                </a:hlinkClick>
              </a:rPr>
              <a:t>褐矮星</a:t>
            </a:r>
            <a:endParaRPr lang="zh-CN" altLang="en-US" b="0" i="0" strike="noStrike" dirty="0">
              <a:effectLst/>
              <a:latin typeface="-apple-system"/>
            </a:endParaRPr>
          </a:p>
          <a:p>
            <a:pPr marL="742950" lvl="1" indent="-285750" algn="l">
              <a:buFont typeface="Arial" panose="020B0604020202020204" pitchFamily="34" charset="0"/>
              <a:buChar char="•"/>
            </a:pPr>
            <a:r>
              <a:rPr lang="zh-CN" altLang="en-US" b="0" i="0" strike="noStrike" dirty="0">
                <a:effectLst/>
                <a:latin typeface="-apple-system"/>
                <a:hlinkClick r:id="rId6">
                  <a:extLst>
                    <a:ext uri="{A12FA001-AC4F-418D-AE19-62706E023703}">
                      <ahyp:hlinkClr xmlns:ahyp="http://schemas.microsoft.com/office/drawing/2018/hyperlinkcolor" val="tx"/>
                    </a:ext>
                  </a:extLst>
                </a:hlinkClick>
              </a:rPr>
              <a:t>黑矮星</a:t>
            </a:r>
            <a:endParaRPr lang="zh-CN" altLang="en-US" b="0" i="0" strike="noStrike" dirty="0">
              <a:effectLst/>
              <a:latin typeface="-apple-system"/>
            </a:endParaRPr>
          </a:p>
          <a:p>
            <a:pPr marL="742950" lvl="1" indent="-285750" algn="l">
              <a:buFont typeface="Arial" panose="020B0604020202020204" pitchFamily="34" charset="0"/>
              <a:buChar char="•"/>
            </a:pPr>
            <a:r>
              <a:rPr lang="zh-CN" altLang="en-US" b="0" i="0" strike="noStrike" dirty="0">
                <a:effectLst/>
                <a:latin typeface="-apple-system"/>
                <a:hlinkClick r:id="rId7">
                  <a:extLst>
                    <a:ext uri="{A12FA001-AC4F-418D-AE19-62706E023703}">
                      <ahyp:hlinkClr xmlns:ahyp="http://schemas.microsoft.com/office/drawing/2018/hyperlinkcolor" val="tx"/>
                    </a:ext>
                  </a:extLst>
                </a:hlinkClick>
              </a:rPr>
              <a:t>脉冲星</a:t>
            </a:r>
            <a:endParaRPr lang="zh-CN" altLang="en-US" b="0" i="0" strike="noStrike" dirty="0">
              <a:effectLst/>
              <a:latin typeface="-apple-system"/>
            </a:endParaRPr>
          </a:p>
          <a:p>
            <a:pPr marL="742950" lvl="1" indent="-285750" algn="l">
              <a:buFont typeface="Arial" panose="020B0604020202020204" pitchFamily="34" charset="0"/>
              <a:buChar char="•"/>
            </a:pPr>
            <a:r>
              <a:rPr lang="zh-CN" altLang="en-US" b="0" i="0" strike="noStrike" dirty="0">
                <a:effectLst/>
                <a:latin typeface="-apple-system"/>
                <a:hlinkClick r:id="rId8">
                  <a:extLst>
                    <a:ext uri="{A12FA001-AC4F-418D-AE19-62706E023703}">
                      <ahyp:hlinkClr xmlns:ahyp="http://schemas.microsoft.com/office/drawing/2018/hyperlinkcolor" val="tx"/>
                    </a:ext>
                  </a:extLst>
                </a:hlinkClick>
              </a:rPr>
              <a:t>黑洞</a:t>
            </a:r>
            <a:endParaRPr lang="zh-CN" altLang="en-US" b="0" i="0" strike="noStrike" dirty="0">
              <a:effectLst/>
              <a:latin typeface="-apple-system"/>
            </a:endParaRPr>
          </a:p>
        </p:txBody>
      </p:sp>
    </p:spTree>
    <p:extLst>
      <p:ext uri="{BB962C8B-B14F-4D97-AF65-F5344CB8AC3E}">
        <p14:creationId xmlns:p14="http://schemas.microsoft.com/office/powerpoint/2010/main" val="2498858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981200" y="457200"/>
            <a:ext cx="8229600" cy="739552"/>
          </a:xfrm>
        </p:spPr>
        <p:txBody>
          <a:bodyPr/>
          <a:lstStyle/>
          <a:p>
            <a:pPr eaLnBrk="1" hangingPunct="1"/>
            <a:r>
              <a:rPr lang="en-US" altLang="zh-CN" dirty="0">
                <a:ea typeface="宋体" pitchFamily="2" charset="-122"/>
              </a:rPr>
              <a:t>Formation of the Elements</a:t>
            </a:r>
            <a:r>
              <a:rPr lang="zh-CN" altLang="en-US" dirty="0">
                <a:ea typeface="宋体" pitchFamily="2" charset="-122"/>
              </a:rPr>
              <a:t>  元素的形成</a:t>
            </a:r>
            <a:endParaRPr lang="en-US" altLang="zh-CN" dirty="0">
              <a:ea typeface="宋体" pitchFamily="2" charset="-122"/>
            </a:endParaRPr>
          </a:p>
        </p:txBody>
      </p:sp>
      <p:sp>
        <p:nvSpPr>
          <p:cNvPr id="9219" name="Rectangle 3"/>
          <p:cNvSpPr>
            <a:spLocks noGrp="1" noChangeArrowheads="1"/>
          </p:cNvSpPr>
          <p:nvPr>
            <p:ph idx="1"/>
          </p:nvPr>
        </p:nvSpPr>
        <p:spPr>
          <a:xfrm>
            <a:off x="695400" y="1576030"/>
            <a:ext cx="6800056" cy="4739743"/>
          </a:xfrm>
        </p:spPr>
        <p:txBody>
          <a:bodyPr/>
          <a:lstStyle/>
          <a:p>
            <a:pPr marL="548640" lvl="1" indent="-457200">
              <a:lnSpc>
                <a:spcPct val="90000"/>
              </a:lnSpc>
              <a:buFont typeface="Wingdings" pitchFamily="2" charset="2"/>
              <a:buChar char="q"/>
              <a:defRPr/>
            </a:pPr>
            <a:r>
              <a:rPr lang="en-US" altLang="zh-CN" sz="3200" dirty="0">
                <a:ea typeface="宋体" pitchFamily="2" charset="-122"/>
              </a:rPr>
              <a:t>Cosmological Nucleosynthesis</a:t>
            </a:r>
          </a:p>
          <a:p>
            <a:pPr marL="800100" lvl="4" indent="-342900">
              <a:lnSpc>
                <a:spcPct val="90000"/>
              </a:lnSpc>
              <a:buFont typeface="Wingdings" pitchFamily="2" charset="2"/>
              <a:buChar char="Ø"/>
              <a:defRPr/>
            </a:pPr>
            <a:r>
              <a:rPr lang="en-US" altLang="zh-CN" sz="2400" dirty="0">
                <a:ea typeface="宋体" pitchFamily="2" charset="-122"/>
              </a:rPr>
              <a:t>Most H and He formed shortly (few seconds) after the Big Bang, when T cooled to 1 billion degrees</a:t>
            </a:r>
            <a:r>
              <a:rPr lang="zh-CN" altLang="en-US" sz="2400" dirty="0">
                <a:ea typeface="宋体" pitchFamily="2" charset="-122"/>
              </a:rPr>
              <a:t>（氢氦锂）</a:t>
            </a:r>
            <a:endParaRPr lang="en-US" altLang="zh-CN" sz="2400" dirty="0">
              <a:ea typeface="宋体" pitchFamily="2" charset="-122"/>
            </a:endParaRPr>
          </a:p>
          <a:p>
            <a:pPr marL="548640" lvl="4">
              <a:lnSpc>
                <a:spcPct val="90000"/>
              </a:lnSpc>
              <a:buFont typeface="Wingdings" pitchFamily="2" charset="2"/>
              <a:buChar char="Ø"/>
              <a:defRPr/>
            </a:pPr>
            <a:endParaRPr lang="en-US" altLang="zh-CN" sz="900" dirty="0">
              <a:ea typeface="宋体" pitchFamily="2" charset="-122"/>
            </a:endParaRPr>
          </a:p>
          <a:p>
            <a:pPr marL="800100" lvl="4" indent="-342900">
              <a:lnSpc>
                <a:spcPct val="90000"/>
              </a:lnSpc>
              <a:buFont typeface="Wingdings" pitchFamily="2" charset="2"/>
              <a:buChar char="Ø"/>
              <a:defRPr/>
            </a:pPr>
            <a:r>
              <a:rPr lang="en-US" altLang="zh-CN" sz="2400" dirty="0">
                <a:ea typeface="宋体" pitchFamily="2" charset="-122"/>
              </a:rPr>
              <a:t>(H and He make up most of the universe!)</a:t>
            </a:r>
          </a:p>
          <a:p>
            <a:pPr marL="800100" lvl="4" indent="-342900">
              <a:lnSpc>
                <a:spcPct val="90000"/>
              </a:lnSpc>
              <a:buFont typeface="Wingdings" pitchFamily="2" charset="2"/>
              <a:buChar char="Ø"/>
              <a:defRPr/>
            </a:pPr>
            <a:endParaRPr lang="en-US" altLang="zh-CN" sz="2400" dirty="0">
              <a:ea typeface="宋体" pitchFamily="2" charset="-122"/>
            </a:endParaRPr>
          </a:p>
          <a:p>
            <a:pPr marL="548640" lvl="1" indent="-457200">
              <a:lnSpc>
                <a:spcPct val="90000"/>
              </a:lnSpc>
              <a:buFont typeface="Wingdings" pitchFamily="2" charset="2"/>
              <a:buChar char="q"/>
              <a:defRPr/>
            </a:pPr>
            <a:r>
              <a:rPr lang="en-US" altLang="zh-CN" sz="3200" dirty="0">
                <a:ea typeface="宋体" pitchFamily="2" charset="-122"/>
              </a:rPr>
              <a:t>Stellar Nucleosynthesis: </a:t>
            </a:r>
          </a:p>
          <a:p>
            <a:pPr marL="800100" lvl="4" indent="-342900">
              <a:lnSpc>
                <a:spcPct val="90000"/>
              </a:lnSpc>
              <a:buFont typeface="Wingdings" pitchFamily="2" charset="2"/>
              <a:buChar char="Ø"/>
              <a:defRPr/>
            </a:pPr>
            <a:r>
              <a:rPr lang="en-US" altLang="zh-CN" sz="2400" dirty="0">
                <a:ea typeface="宋体" pitchFamily="2" charset="-122"/>
              </a:rPr>
              <a:t>Most heavier elements (metals) form either in Red Giants or Supernovae by nuclear fusion</a:t>
            </a:r>
            <a:r>
              <a:rPr lang="zh-CN" altLang="en-US" sz="2400" dirty="0">
                <a:ea typeface="宋体" pitchFamily="2" charset="-122"/>
              </a:rPr>
              <a:t> （金属等重元素）</a:t>
            </a:r>
            <a:endParaRPr lang="en-US" altLang="zh-CN" sz="2400" dirty="0">
              <a:ea typeface="宋体" pitchFamily="2" charset="-122"/>
            </a:endParaRPr>
          </a:p>
          <a:p>
            <a:pPr marL="548640" lvl="4">
              <a:lnSpc>
                <a:spcPct val="90000"/>
              </a:lnSpc>
              <a:buFont typeface="Wingdings" pitchFamily="2" charset="2"/>
              <a:buChar char="Ø"/>
              <a:defRPr/>
            </a:pPr>
            <a:endParaRPr lang="en-US" altLang="zh-CN" sz="900" dirty="0">
              <a:ea typeface="宋体" pitchFamily="2" charset="-122"/>
            </a:endParaRPr>
          </a:p>
          <a:p>
            <a:pPr marL="800100" lvl="4" indent="-342900">
              <a:lnSpc>
                <a:spcPct val="90000"/>
              </a:lnSpc>
              <a:buFont typeface="Wingdings" pitchFamily="2" charset="2"/>
              <a:buChar char="Ø"/>
              <a:defRPr/>
            </a:pPr>
            <a:r>
              <a:rPr lang="en-US" altLang="zh-CN" sz="2400" dirty="0">
                <a:ea typeface="宋体" pitchFamily="2" charset="-122"/>
              </a:rPr>
              <a:t>(but without these there would be no life!)</a:t>
            </a:r>
          </a:p>
        </p:txBody>
      </p:sp>
      <p:pic>
        <p:nvPicPr>
          <p:cNvPr id="276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80176" y="1576030"/>
            <a:ext cx="3672408" cy="47826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941006791"/>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304801" y="404664"/>
            <a:ext cx="11595100" cy="863600"/>
          </a:xfrm>
        </p:spPr>
        <p:txBody>
          <a:bodyPr/>
          <a:lstStyle/>
          <a:p>
            <a:pPr eaLnBrk="1" hangingPunct="1"/>
            <a:r>
              <a:rPr lang="en-US" altLang="zh-CN" dirty="0">
                <a:ea typeface="宋体" pitchFamily="2" charset="-122"/>
              </a:rPr>
              <a:t>Stellar Nucleosynthesis</a:t>
            </a:r>
            <a:r>
              <a:rPr lang="zh-CN" altLang="en-US" dirty="0">
                <a:ea typeface="宋体" pitchFamily="2" charset="-122"/>
              </a:rPr>
              <a:t>（恒星核合成）</a:t>
            </a:r>
            <a:endParaRPr lang="en-US" altLang="zh-CN" dirty="0">
              <a:ea typeface="宋体" pitchFamily="2" charset="-122"/>
            </a:endParaRPr>
          </a:p>
        </p:txBody>
      </p:sp>
      <p:sp>
        <p:nvSpPr>
          <p:cNvPr id="28675" name="Rectangle 3"/>
          <p:cNvSpPr>
            <a:spLocks noGrp="1" noChangeArrowheads="1"/>
          </p:cNvSpPr>
          <p:nvPr>
            <p:ph idx="1"/>
          </p:nvPr>
        </p:nvSpPr>
        <p:spPr>
          <a:xfrm>
            <a:off x="551383" y="1268264"/>
            <a:ext cx="7128793" cy="5041056"/>
          </a:xfrm>
        </p:spPr>
        <p:txBody>
          <a:bodyPr/>
          <a:lstStyle/>
          <a:p>
            <a:pPr eaLnBrk="1" hangingPunct="1">
              <a:spcBef>
                <a:spcPts val="0"/>
              </a:spcBef>
            </a:pPr>
            <a:r>
              <a:rPr lang="en-US" altLang="zh-CN" sz="3600" dirty="0">
                <a:ea typeface="宋体" pitchFamily="2" charset="-122"/>
              </a:rPr>
              <a:t>Red Giants(</a:t>
            </a:r>
            <a:r>
              <a:rPr lang="zh-CN" altLang="en-US" sz="3600" dirty="0">
                <a:ea typeface="宋体" pitchFamily="2" charset="-122"/>
              </a:rPr>
              <a:t>红巨星</a:t>
            </a:r>
            <a:r>
              <a:rPr lang="en-US" altLang="zh-CN" sz="3600" dirty="0">
                <a:ea typeface="宋体" pitchFamily="2" charset="-122"/>
              </a:rPr>
              <a:t>)</a:t>
            </a:r>
          </a:p>
          <a:p>
            <a:pPr lvl="1" eaLnBrk="1" hangingPunct="1">
              <a:spcBef>
                <a:spcPts val="0"/>
              </a:spcBef>
            </a:pPr>
            <a:r>
              <a:rPr lang="en-US" altLang="zh-CN" sz="2400" dirty="0">
                <a:ea typeface="宋体" pitchFamily="2" charset="-122"/>
              </a:rPr>
              <a:t>Large stars that have exhausted hydrogen fuel in their cores and go on to ‘burn’ (i.e., fuse) He, C, O, etc.</a:t>
            </a:r>
          </a:p>
          <a:p>
            <a:pPr lvl="1" eaLnBrk="1" hangingPunct="1">
              <a:spcBef>
                <a:spcPts val="0"/>
              </a:spcBef>
            </a:pPr>
            <a:r>
              <a:rPr lang="en-US" altLang="zh-CN" sz="2400" dirty="0">
                <a:ea typeface="宋体" pitchFamily="2" charset="-122"/>
              </a:rPr>
              <a:t>Creation of elements up through Fe</a:t>
            </a:r>
          </a:p>
          <a:p>
            <a:pPr lvl="1" eaLnBrk="1" hangingPunct="1">
              <a:spcBef>
                <a:spcPts val="0"/>
              </a:spcBef>
            </a:pPr>
            <a:r>
              <a:rPr lang="en-US" altLang="zh-CN" sz="2400" dirty="0">
                <a:ea typeface="宋体" pitchFamily="2" charset="-122"/>
              </a:rPr>
              <a:t>Extra neutrons can be captured to produce heavier elements</a:t>
            </a:r>
          </a:p>
          <a:p>
            <a:pPr lvl="1" eaLnBrk="1" hangingPunct="1">
              <a:spcBef>
                <a:spcPts val="0"/>
              </a:spcBef>
            </a:pPr>
            <a:endParaRPr lang="en-US" altLang="zh-CN" sz="1400" dirty="0">
              <a:ea typeface="宋体" pitchFamily="2" charset="-122"/>
            </a:endParaRPr>
          </a:p>
          <a:p>
            <a:pPr eaLnBrk="1" hangingPunct="1">
              <a:spcBef>
                <a:spcPts val="0"/>
              </a:spcBef>
            </a:pPr>
            <a:r>
              <a:rPr lang="en-US" altLang="zh-CN" sz="3600" dirty="0">
                <a:ea typeface="宋体" pitchFamily="2" charset="-122"/>
              </a:rPr>
              <a:t>Supernovae(</a:t>
            </a:r>
            <a:r>
              <a:rPr lang="zh-CN" altLang="en-US" sz="3600" dirty="0">
                <a:ea typeface="宋体" pitchFamily="2" charset="-122"/>
              </a:rPr>
              <a:t>超新星</a:t>
            </a:r>
            <a:r>
              <a:rPr lang="en-US" altLang="zh-CN" sz="3600" dirty="0">
                <a:ea typeface="宋体" pitchFamily="2" charset="-122"/>
              </a:rPr>
              <a:t>)</a:t>
            </a:r>
          </a:p>
          <a:p>
            <a:pPr lvl="1" eaLnBrk="1" hangingPunct="1">
              <a:spcBef>
                <a:spcPts val="0"/>
              </a:spcBef>
            </a:pPr>
            <a:r>
              <a:rPr lang="en-US" altLang="zh-CN" sz="2400" dirty="0">
                <a:ea typeface="宋体" pitchFamily="2" charset="-122"/>
              </a:rPr>
              <a:t>Once core is converted to iron, large stars collapse and then explode</a:t>
            </a:r>
          </a:p>
          <a:p>
            <a:pPr lvl="1" eaLnBrk="1" hangingPunct="1">
              <a:spcBef>
                <a:spcPts val="0"/>
              </a:spcBef>
            </a:pPr>
            <a:r>
              <a:rPr lang="en-US" altLang="zh-CN" sz="2400" dirty="0">
                <a:ea typeface="宋体" pitchFamily="2" charset="-122"/>
              </a:rPr>
              <a:t>Enormous numbers of neutrons produced are captured to produce heavy elements </a:t>
            </a:r>
            <a:endParaRPr lang="en-US" altLang="zh-CN" sz="2400" i="1" dirty="0">
              <a:ea typeface="宋体" pitchFamily="2" charset="-122"/>
            </a:endParaRPr>
          </a:p>
        </p:txBody>
      </p:sp>
      <p:pic>
        <p:nvPicPr>
          <p:cNvPr id="1026" name="Picture 2">
            <a:extLst>
              <a:ext uri="{FF2B5EF4-FFF2-40B4-BE49-F238E27FC236}">
                <a16:creationId xmlns:a16="http://schemas.microsoft.com/office/drawing/2014/main" id="{E47247BC-F456-DAC7-BF2B-FB44EA3C08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7167" y="1366197"/>
            <a:ext cx="3925743" cy="245394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08F1E9FF-B723-7736-3462-643FB0506BC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31421" y="3927384"/>
            <a:ext cx="3270789" cy="24539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750230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675">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675">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8675">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4">
            <a:extLst>
              <a:ext uri="{FF2B5EF4-FFF2-40B4-BE49-F238E27FC236}">
                <a16:creationId xmlns:a16="http://schemas.microsoft.com/office/drawing/2014/main" id="{166FDBDE-B394-4FCB-4900-E4673E2FC97D}"/>
              </a:ext>
            </a:extLst>
          </p:cNvPr>
          <p:cNvSpPr>
            <a:spLocks noGrp="1"/>
          </p:cNvSpPr>
          <p:nvPr>
            <p:ph type="title"/>
          </p:nvPr>
        </p:nvSpPr>
        <p:spPr>
          <a:xfrm>
            <a:off x="1559496" y="513696"/>
            <a:ext cx="8696325" cy="600076"/>
          </a:xfrm>
        </p:spPr>
        <p:txBody>
          <a:bodyPr/>
          <a:lstStyle/>
          <a:p>
            <a:r>
              <a:rPr lang="en-US" altLang="zh-CN" dirty="0"/>
              <a:t>Origin and Evolution of Earth</a:t>
            </a:r>
          </a:p>
        </p:txBody>
      </p:sp>
      <p:pic>
        <p:nvPicPr>
          <p:cNvPr id="2" name="Picture 2" descr="C:\Users\Jinshui\Desktop\images.jpg">
            <a:extLst>
              <a:ext uri="{FF2B5EF4-FFF2-40B4-BE49-F238E27FC236}">
                <a16:creationId xmlns:a16="http://schemas.microsoft.com/office/drawing/2014/main" id="{51CAB5F3-DA91-DC5E-B169-8486E06CDE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63223" y="1769508"/>
            <a:ext cx="3028777" cy="448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2">
            <a:extLst>
              <a:ext uri="{FF2B5EF4-FFF2-40B4-BE49-F238E27FC236}">
                <a16:creationId xmlns:a16="http://schemas.microsoft.com/office/drawing/2014/main" id="{2BA86003-E340-161E-B6D7-94F2CEA0EF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3986"/>
          <a:stretch>
            <a:fillRect/>
          </a:stretch>
        </p:blipFill>
        <p:spPr bwMode="auto">
          <a:xfrm>
            <a:off x="347836" y="1124744"/>
            <a:ext cx="8815387" cy="5208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73CD549-8D0A-7289-C62C-8C510127AA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6420" y="1098457"/>
            <a:ext cx="6438040" cy="4023775"/>
          </a:xfrm>
          <a:prstGeom prst="rect">
            <a:avLst/>
          </a:prstGeom>
        </p:spPr>
      </p:pic>
      <p:pic>
        <p:nvPicPr>
          <p:cNvPr id="5" name="Picture 2" descr="Element Abundance in the Universe">
            <a:extLst>
              <a:ext uri="{FF2B5EF4-FFF2-40B4-BE49-F238E27FC236}">
                <a16:creationId xmlns:a16="http://schemas.microsoft.com/office/drawing/2014/main" id="{02644F80-9FD7-7F94-4190-65F8554BB49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00" y="1196752"/>
            <a:ext cx="5738120" cy="38271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50702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3860" y="1097334"/>
            <a:ext cx="7772400" cy="51784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9699" name="Rectangle 3"/>
          <p:cNvSpPr>
            <a:spLocks noChangeArrowheads="1"/>
          </p:cNvSpPr>
          <p:nvPr/>
        </p:nvSpPr>
        <p:spPr bwMode="auto">
          <a:xfrm>
            <a:off x="985664" y="417151"/>
            <a:ext cx="7128792" cy="685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2075" tIns="46038" rIns="92075" bIns="46038" anchor="ctr"/>
          <a:lstStyle>
            <a:lvl1pPr eaLnBrk="0" hangingPunct="0">
              <a:spcBef>
                <a:spcPct val="20000"/>
              </a:spcBef>
              <a:buChar char="•"/>
              <a:defRPr sz="3200">
                <a:solidFill>
                  <a:schemeClr val="tx1"/>
                </a:solidFill>
                <a:latin typeface="Arial" pitchFamily="34" charset="0"/>
                <a:ea typeface="楷体_GB2312"/>
                <a:cs typeface="楷体_GB2312"/>
              </a:defRPr>
            </a:lvl1pPr>
            <a:lvl2pPr marL="742950" indent="-285750" eaLnBrk="0" hangingPunct="0">
              <a:spcBef>
                <a:spcPct val="20000"/>
              </a:spcBef>
              <a:buChar char="–"/>
              <a:defRPr sz="2800">
                <a:solidFill>
                  <a:schemeClr val="tx1"/>
                </a:solidFill>
                <a:latin typeface="Arial" pitchFamily="34" charset="0"/>
                <a:ea typeface="楷体_GB2312"/>
                <a:cs typeface="楷体_GB2312"/>
              </a:defRPr>
            </a:lvl2pPr>
            <a:lvl3pPr marL="1143000" indent="-228600" eaLnBrk="0" hangingPunct="0">
              <a:spcBef>
                <a:spcPct val="20000"/>
              </a:spcBef>
              <a:buChar char="•"/>
              <a:defRPr sz="2400">
                <a:solidFill>
                  <a:schemeClr val="tx1"/>
                </a:solidFill>
                <a:latin typeface="Arial" pitchFamily="34" charset="0"/>
                <a:ea typeface="楷体_GB2312"/>
                <a:cs typeface="楷体_GB2312"/>
              </a:defRPr>
            </a:lvl3pPr>
            <a:lvl4pPr marL="1600200" indent="-228600" eaLnBrk="0" hangingPunct="0">
              <a:spcBef>
                <a:spcPct val="20000"/>
              </a:spcBef>
              <a:buChar char="–"/>
              <a:defRPr sz="2000">
                <a:solidFill>
                  <a:schemeClr val="tx1"/>
                </a:solidFill>
                <a:latin typeface="Arial" pitchFamily="34" charset="0"/>
                <a:ea typeface="楷体_GB2312"/>
                <a:cs typeface="楷体_GB2312"/>
              </a:defRPr>
            </a:lvl4pPr>
            <a:lvl5pPr marL="2057400" indent="-228600" eaLnBrk="0" hangingPunct="0">
              <a:spcBef>
                <a:spcPct val="20000"/>
              </a:spcBef>
              <a:buChar char="»"/>
              <a:defRPr sz="2000">
                <a:solidFill>
                  <a:schemeClr val="tx1"/>
                </a:solidFill>
                <a:latin typeface="Arial" pitchFamily="34" charset="0"/>
                <a:ea typeface="楷体_GB2312"/>
                <a:cs typeface="楷体_GB2312"/>
              </a:defRPr>
            </a:lvl5pPr>
            <a:lvl6pPr marL="2514600" indent="-228600" eaLnBrk="0" fontAlgn="base" hangingPunct="0">
              <a:spcBef>
                <a:spcPct val="20000"/>
              </a:spcBef>
              <a:spcAft>
                <a:spcPct val="0"/>
              </a:spcAft>
              <a:buChar char="»"/>
              <a:defRPr sz="2000">
                <a:solidFill>
                  <a:schemeClr val="tx1"/>
                </a:solidFill>
                <a:latin typeface="Arial" pitchFamily="34" charset="0"/>
                <a:ea typeface="楷体_GB2312"/>
                <a:cs typeface="楷体_GB2312"/>
              </a:defRPr>
            </a:lvl6pPr>
            <a:lvl7pPr marL="2971800" indent="-228600" eaLnBrk="0" fontAlgn="base" hangingPunct="0">
              <a:spcBef>
                <a:spcPct val="20000"/>
              </a:spcBef>
              <a:spcAft>
                <a:spcPct val="0"/>
              </a:spcAft>
              <a:buChar char="»"/>
              <a:defRPr sz="2000">
                <a:solidFill>
                  <a:schemeClr val="tx1"/>
                </a:solidFill>
                <a:latin typeface="Arial" pitchFamily="34" charset="0"/>
                <a:ea typeface="楷体_GB2312"/>
                <a:cs typeface="楷体_GB2312"/>
              </a:defRPr>
            </a:lvl7pPr>
            <a:lvl8pPr marL="3429000" indent="-228600" eaLnBrk="0" fontAlgn="base" hangingPunct="0">
              <a:spcBef>
                <a:spcPct val="20000"/>
              </a:spcBef>
              <a:spcAft>
                <a:spcPct val="0"/>
              </a:spcAft>
              <a:buChar char="»"/>
              <a:defRPr sz="2000">
                <a:solidFill>
                  <a:schemeClr val="tx1"/>
                </a:solidFill>
                <a:latin typeface="Arial" pitchFamily="34" charset="0"/>
                <a:ea typeface="楷体_GB2312"/>
                <a:cs typeface="楷体_GB2312"/>
              </a:defRPr>
            </a:lvl8pPr>
            <a:lvl9pPr marL="3886200" indent="-228600" eaLnBrk="0" fontAlgn="base" hangingPunct="0">
              <a:spcBef>
                <a:spcPct val="20000"/>
              </a:spcBef>
              <a:spcAft>
                <a:spcPct val="0"/>
              </a:spcAft>
              <a:buChar char="»"/>
              <a:defRPr sz="2000">
                <a:solidFill>
                  <a:schemeClr val="tx1"/>
                </a:solidFill>
                <a:latin typeface="Arial" pitchFamily="34" charset="0"/>
                <a:ea typeface="楷体_GB2312"/>
                <a:cs typeface="楷体_GB2312"/>
              </a:defRPr>
            </a:lvl9pPr>
          </a:lstStyle>
          <a:p>
            <a:pPr algn="ctr" eaLnBrk="1" hangingPunct="1">
              <a:spcBef>
                <a:spcPct val="0"/>
              </a:spcBef>
              <a:buFontTx/>
              <a:buNone/>
            </a:pPr>
            <a:r>
              <a:rPr lang="en-US" altLang="zh-CN" sz="3900" dirty="0">
                <a:solidFill>
                  <a:schemeClr val="tx2"/>
                </a:solidFill>
                <a:ea typeface="宋体" pitchFamily="2" charset="-122"/>
              </a:rPr>
              <a:t>Solar System Formation</a:t>
            </a:r>
          </a:p>
        </p:txBody>
      </p:sp>
      <p:sp>
        <p:nvSpPr>
          <p:cNvPr id="7" name="TextBox 6">
            <a:extLst>
              <a:ext uri="{FF2B5EF4-FFF2-40B4-BE49-F238E27FC236}">
                <a16:creationId xmlns:a16="http://schemas.microsoft.com/office/drawing/2014/main" id="{F0F1D05B-FAC6-76E7-20BD-567976AACEB6}"/>
              </a:ext>
            </a:extLst>
          </p:cNvPr>
          <p:cNvSpPr txBox="1"/>
          <p:nvPr/>
        </p:nvSpPr>
        <p:spPr>
          <a:xfrm>
            <a:off x="9120336" y="1072187"/>
            <a:ext cx="1644820" cy="584775"/>
          </a:xfrm>
          <a:prstGeom prst="rect">
            <a:avLst/>
          </a:prstGeom>
          <a:noFill/>
        </p:spPr>
        <p:txBody>
          <a:bodyPr wrap="square">
            <a:spAutoFit/>
          </a:bodyPr>
          <a:lstStyle/>
          <a:p>
            <a:r>
              <a:rPr lang="zh-CN" altLang="en-US" sz="3200" b="1" dirty="0">
                <a:latin typeface="STHeiti" panose="02010600040101010101" pitchFamily="2" charset="-122"/>
                <a:ea typeface="STHeiti" panose="02010600040101010101" pitchFamily="2" charset="-122"/>
              </a:rPr>
              <a:t>星云说</a:t>
            </a:r>
            <a:endParaRPr lang="en-CN" sz="3200" dirty="0">
              <a:latin typeface="STHeiti" panose="02010600040101010101" pitchFamily="2" charset="-122"/>
              <a:ea typeface="STHeiti" panose="02010600040101010101" pitchFamily="2" charset="-122"/>
            </a:endParaRPr>
          </a:p>
        </p:txBody>
      </p:sp>
      <p:sp>
        <p:nvSpPr>
          <p:cNvPr id="5" name="TextBox 4">
            <a:extLst>
              <a:ext uri="{FF2B5EF4-FFF2-40B4-BE49-F238E27FC236}">
                <a16:creationId xmlns:a16="http://schemas.microsoft.com/office/drawing/2014/main" id="{A7AC9531-5AF1-7FC8-6B31-26A3F247114D}"/>
              </a:ext>
            </a:extLst>
          </p:cNvPr>
          <p:cNvSpPr txBox="1"/>
          <p:nvPr/>
        </p:nvSpPr>
        <p:spPr>
          <a:xfrm>
            <a:off x="8760296" y="1916832"/>
            <a:ext cx="2952328" cy="3539430"/>
          </a:xfrm>
          <a:prstGeom prst="rect">
            <a:avLst/>
          </a:prstGeom>
          <a:noFill/>
        </p:spPr>
        <p:txBody>
          <a:bodyPr wrap="square">
            <a:spAutoFit/>
          </a:bodyPr>
          <a:lstStyle/>
          <a:p>
            <a:r>
              <a:rPr lang="en-CN" sz="2800" dirty="0"/>
              <a:t>原太阳星云内核的坍塌引起了聚变点火和恒星的诞生，并留下了一个吸积盘:它的持续演化最终导致了原行星和行星的形成</a:t>
            </a:r>
          </a:p>
        </p:txBody>
      </p:sp>
    </p:spTree>
    <p:extLst>
      <p:ext uri="{BB962C8B-B14F-4D97-AF65-F5344CB8AC3E}">
        <p14:creationId xmlns:p14="http://schemas.microsoft.com/office/powerpoint/2010/main" val="1365740127"/>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a:latin typeface="宋体" pitchFamily="2" charset="-122"/>
              </a:rPr>
              <a:t>地球（行星）的形成</a:t>
            </a:r>
            <a:endParaRPr lang="zh-CN" altLang="en-US" dirty="0"/>
          </a:p>
        </p:txBody>
      </p:sp>
      <p:sp>
        <p:nvSpPr>
          <p:cNvPr id="3" name="Content Placeholder 2"/>
          <p:cNvSpPr>
            <a:spLocks noGrp="1"/>
          </p:cNvSpPr>
          <p:nvPr>
            <p:ph idx="1"/>
          </p:nvPr>
        </p:nvSpPr>
        <p:spPr/>
        <p:txBody>
          <a:bodyPr/>
          <a:lstStyle/>
          <a:p>
            <a:r>
              <a:rPr lang="zh-CN" altLang="en-US" b="1" dirty="0">
                <a:latin typeface="楷体_GB2312" pitchFamily="49" charset="-122"/>
              </a:rPr>
              <a:t>在太阳系内，由于接受的太阳辐射多，温度高，轻的气体被辐射到远处，散失到太阳系的外部</a:t>
            </a:r>
          </a:p>
          <a:p>
            <a:pPr>
              <a:buFont typeface="Monotype Sorts" pitchFamily="2" charset="2"/>
              <a:buNone/>
            </a:pPr>
            <a:r>
              <a:rPr lang="zh-CN" altLang="en-US" b="1" dirty="0">
                <a:latin typeface="楷体_GB2312" pitchFamily="49" charset="-122"/>
              </a:rPr>
              <a:t>              远处构成  类木行星</a:t>
            </a:r>
            <a:endParaRPr lang="en-US" altLang="zh-CN" b="1" dirty="0">
              <a:latin typeface="楷体_GB2312" pitchFamily="49" charset="-122"/>
            </a:endParaRPr>
          </a:p>
          <a:p>
            <a:pPr>
              <a:buFont typeface="Monotype Sorts" pitchFamily="2" charset="2"/>
              <a:buNone/>
            </a:pPr>
            <a:endParaRPr lang="zh-CN" altLang="en-US" b="1" dirty="0">
              <a:latin typeface="楷体_GB2312" pitchFamily="49" charset="-122"/>
            </a:endParaRPr>
          </a:p>
          <a:p>
            <a:r>
              <a:rPr lang="zh-CN" altLang="en-US" b="1" dirty="0">
                <a:latin typeface="楷体_GB2312" pitchFamily="49" charset="-122"/>
              </a:rPr>
              <a:t>近太阳的地区，以尘埃中的固体物质为主，化学组成当然和原来的星云有显著的不同（铁、硅、镁、氧为主）</a:t>
            </a:r>
          </a:p>
          <a:p>
            <a:pPr>
              <a:buFont typeface="Monotype Sorts" pitchFamily="2" charset="2"/>
              <a:buNone/>
            </a:pPr>
            <a:r>
              <a:rPr lang="zh-CN" altLang="en-US" b="1" dirty="0">
                <a:latin typeface="楷体_GB2312" pitchFamily="49" charset="-122"/>
              </a:rPr>
              <a:t>              近处构成  类地行星</a:t>
            </a:r>
            <a:endParaRPr lang="zh-CN" altLang="en-US" dirty="0">
              <a:latin typeface="楷体_GB2312" pitchFamily="49" charset="-122"/>
            </a:endParaRPr>
          </a:p>
          <a:p>
            <a:pPr marL="0" indent="0">
              <a:buNone/>
            </a:pPr>
            <a:endParaRPr lang="zh-CN" altLang="en-US" dirty="0"/>
          </a:p>
        </p:txBody>
      </p:sp>
    </p:spTree>
    <p:extLst>
      <p:ext uri="{BB962C8B-B14F-4D97-AF65-F5344CB8AC3E}">
        <p14:creationId xmlns:p14="http://schemas.microsoft.com/office/powerpoint/2010/main" val="39779170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C9EF0-4674-BCE3-185E-39866EDBDFBC}"/>
              </a:ext>
            </a:extLst>
          </p:cNvPr>
          <p:cNvSpPr>
            <a:spLocks noGrp="1"/>
          </p:cNvSpPr>
          <p:nvPr>
            <p:ph type="title"/>
          </p:nvPr>
        </p:nvSpPr>
        <p:spPr/>
        <p:txBody>
          <a:bodyPr/>
          <a:lstStyle/>
          <a:p>
            <a:r>
              <a:rPr lang="zh-CN" altLang="en-US" dirty="0"/>
              <a:t>地球（</a:t>
            </a:r>
            <a:r>
              <a:rPr lang="en-CN" dirty="0"/>
              <a:t>行星</a:t>
            </a:r>
            <a:r>
              <a:rPr lang="zh-CN" altLang="en-US" dirty="0"/>
              <a:t>）的形成</a:t>
            </a:r>
            <a:endParaRPr lang="en-CN" dirty="0"/>
          </a:p>
        </p:txBody>
      </p:sp>
      <p:sp>
        <p:nvSpPr>
          <p:cNvPr id="3" name="Content Placeholder 2"/>
          <p:cNvSpPr>
            <a:spLocks noGrp="1"/>
          </p:cNvSpPr>
          <p:nvPr>
            <p:ph idx="1"/>
          </p:nvPr>
        </p:nvSpPr>
        <p:spPr/>
        <p:txBody>
          <a:bodyPr/>
          <a:lstStyle/>
          <a:p>
            <a:pPr algn="just"/>
            <a:r>
              <a:rPr lang="zh-CN" altLang="en-US" b="1" dirty="0">
                <a:latin typeface="宋体" pitchFamily="2" charset="-122"/>
              </a:rPr>
              <a:t>冷星云在万有引力的作用下，物质的微粒互相吸引，形成小的团块，也叫做星子。</a:t>
            </a:r>
            <a:endParaRPr lang="en-US" altLang="zh-CN" b="1" dirty="0">
              <a:latin typeface="楷体_GB2312" pitchFamily="49" charset="-122"/>
            </a:endParaRPr>
          </a:p>
          <a:p>
            <a:pPr algn="just"/>
            <a:r>
              <a:rPr lang="zh-CN" altLang="en-US" b="1" dirty="0">
                <a:latin typeface="楷体_GB2312" pitchFamily="49" charset="-122"/>
              </a:rPr>
              <a:t>星子再互相吸引，大的吸积小的，不断碰撞、不断吸积，直至成为地球和其他行星的前身。这个原始的地球是一个比今日的地球大得多的尘埃的集合体，大致沿着今天的地球轨道自转</a:t>
            </a:r>
            <a:endParaRPr lang="zh-CN" altLang="en-US" b="1" dirty="0">
              <a:latin typeface="宋体" pitchFamily="2" charset="-122"/>
            </a:endParaRPr>
          </a:p>
        </p:txBody>
      </p:sp>
    </p:spTree>
    <p:extLst>
      <p:ext uri="{BB962C8B-B14F-4D97-AF65-F5344CB8AC3E}">
        <p14:creationId xmlns:p14="http://schemas.microsoft.com/office/powerpoint/2010/main" val="25405030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id="{E21F4D9E-6090-58A2-778A-B4EAC2294A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36" y="839258"/>
            <a:ext cx="7157706" cy="4771804"/>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C526AD1C-ED6D-177B-E9C2-2635D4C327C9}"/>
              </a:ext>
            </a:extLst>
          </p:cNvPr>
          <p:cNvPicPr>
            <a:picLocks noChangeAspect="1" noChangeArrowheads="1"/>
          </p:cNvPicPr>
          <p:nvPr/>
        </p:nvPicPr>
        <p:blipFill>
          <a:blip r:embed="rId3">
            <a:lum bright="-18000" contrast="18000"/>
            <a:extLst>
              <a:ext uri="{28A0092B-C50C-407E-A947-70E740481C1C}">
                <a14:useLocalDpi xmlns:a14="http://schemas.microsoft.com/office/drawing/2010/main" val="0"/>
              </a:ext>
            </a:extLst>
          </a:blip>
          <a:srcRect/>
          <a:stretch>
            <a:fillRect/>
          </a:stretch>
        </p:blipFill>
        <p:spPr bwMode="auto">
          <a:xfrm>
            <a:off x="6996846" y="753801"/>
            <a:ext cx="4809069" cy="24593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3">
            <a:extLst>
              <a:ext uri="{FF2B5EF4-FFF2-40B4-BE49-F238E27FC236}">
                <a16:creationId xmlns:a16="http://schemas.microsoft.com/office/drawing/2014/main" id="{DE4EF408-9B5F-F4E4-893A-432177BBDBF0}"/>
              </a:ext>
            </a:extLst>
          </p:cNvPr>
          <p:cNvPicPr>
            <a:picLocks noChangeAspect="1" noChangeArrowheads="1"/>
          </p:cNvPicPr>
          <p:nvPr/>
        </p:nvPicPr>
        <p:blipFill>
          <a:blip r:embed="rId4">
            <a:lum bright="-22000" contrast="18000"/>
            <a:extLst>
              <a:ext uri="{28A0092B-C50C-407E-A947-70E740481C1C}">
                <a14:useLocalDpi xmlns:a14="http://schemas.microsoft.com/office/drawing/2010/main" val="0"/>
              </a:ext>
            </a:extLst>
          </a:blip>
          <a:srcRect/>
          <a:stretch>
            <a:fillRect/>
          </a:stretch>
        </p:blipFill>
        <p:spPr bwMode="auto">
          <a:xfrm>
            <a:off x="6996845" y="3225160"/>
            <a:ext cx="4809069" cy="26713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98266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a:extLst>
              <a:ext uri="{FF2B5EF4-FFF2-40B4-BE49-F238E27FC236}">
                <a16:creationId xmlns:a16="http://schemas.microsoft.com/office/drawing/2014/main" id="{5C21478B-DD9D-29E7-E3A6-17703E82D4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7368" y="434666"/>
            <a:ext cx="11440468" cy="59466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68584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B5737AB-D9EC-FBAE-BDDF-825BBAA88862}"/>
              </a:ext>
            </a:extLst>
          </p:cNvPr>
          <p:cNvPicPr>
            <a:picLocks noChangeAspect="1"/>
          </p:cNvPicPr>
          <p:nvPr/>
        </p:nvPicPr>
        <p:blipFill>
          <a:blip r:embed="rId2"/>
          <a:stretch>
            <a:fillRect/>
          </a:stretch>
        </p:blipFill>
        <p:spPr>
          <a:xfrm>
            <a:off x="1559496" y="1451685"/>
            <a:ext cx="8856984" cy="4428492"/>
          </a:xfrm>
          <a:prstGeom prst="rect">
            <a:avLst/>
          </a:prstGeom>
        </p:spPr>
      </p:pic>
      <p:sp>
        <p:nvSpPr>
          <p:cNvPr id="6" name="TextBox 5">
            <a:extLst>
              <a:ext uri="{FF2B5EF4-FFF2-40B4-BE49-F238E27FC236}">
                <a16:creationId xmlns:a16="http://schemas.microsoft.com/office/drawing/2014/main" id="{DE3196E5-EF18-98CC-2BDF-4E723D4612C4}"/>
              </a:ext>
            </a:extLst>
          </p:cNvPr>
          <p:cNvSpPr txBox="1"/>
          <p:nvPr/>
        </p:nvSpPr>
        <p:spPr>
          <a:xfrm>
            <a:off x="1487488" y="620688"/>
            <a:ext cx="7848872" cy="830997"/>
          </a:xfrm>
          <a:prstGeom prst="rect">
            <a:avLst/>
          </a:prstGeom>
          <a:noFill/>
        </p:spPr>
        <p:txBody>
          <a:bodyPr wrap="square">
            <a:spAutoFit/>
          </a:bodyPr>
          <a:lstStyle/>
          <a:p>
            <a:r>
              <a:rPr lang="en-US" dirty="0">
                <a:effectLst/>
                <a:latin typeface="Helvetica" pitchFamily="2" charset="0"/>
              </a:rPr>
              <a:t>NASA’s Kepler space telescope is finding the most</a:t>
            </a:r>
          </a:p>
          <a:p>
            <a:r>
              <a:rPr lang="en-US" dirty="0">
                <a:effectLst/>
                <a:latin typeface="Helvetica" pitchFamily="2" charset="0"/>
              </a:rPr>
              <a:t>new solar systems…..here’s one example</a:t>
            </a:r>
          </a:p>
        </p:txBody>
      </p:sp>
    </p:spTree>
    <p:extLst>
      <p:ext uri="{BB962C8B-B14F-4D97-AF65-F5344CB8AC3E}">
        <p14:creationId xmlns:p14="http://schemas.microsoft.com/office/powerpoint/2010/main" val="15053841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DBD8F54A-2C25-87E4-3A24-18F397554B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5520" y="625015"/>
            <a:ext cx="8424936" cy="5607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82867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4" descr="HM太阳"/>
          <p:cNvPicPr>
            <a:picLocks noChangeAspect="1" noChangeArrowheads="1"/>
          </p:cNvPicPr>
          <p:nvPr/>
        </p:nvPicPr>
        <p:blipFill>
          <a:blip r:embed="rId2">
            <a:lum contrast="18000"/>
            <a:extLst>
              <a:ext uri="{28A0092B-C50C-407E-A947-70E740481C1C}">
                <a14:useLocalDpi xmlns:a14="http://schemas.microsoft.com/office/drawing/2010/main" val="0"/>
              </a:ext>
            </a:extLst>
          </a:blip>
          <a:srcRect/>
          <a:stretch>
            <a:fillRect/>
          </a:stretch>
        </p:blipFill>
        <p:spPr bwMode="auto">
          <a:xfrm>
            <a:off x="1847528" y="620688"/>
            <a:ext cx="5652120" cy="55072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555" name="Picture 3" descr="日冕2"/>
          <p:cNvPicPr>
            <a:picLocks noChangeAspect="1" noChangeArrowheads="1"/>
          </p:cNvPicPr>
          <p:nvPr/>
        </p:nvPicPr>
        <p:blipFill>
          <a:blip r:embed="rId3">
            <a:lum contrast="18000"/>
            <a:extLst>
              <a:ext uri="{28A0092B-C50C-407E-A947-70E740481C1C}">
                <a14:useLocalDpi xmlns:a14="http://schemas.microsoft.com/office/drawing/2010/main" val="0"/>
              </a:ext>
            </a:extLst>
          </a:blip>
          <a:srcRect/>
          <a:stretch>
            <a:fillRect/>
          </a:stretch>
        </p:blipFill>
        <p:spPr bwMode="auto">
          <a:xfrm>
            <a:off x="7824192" y="620689"/>
            <a:ext cx="2627312" cy="2613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556" name="Picture 2" descr="日冕"/>
          <p:cNvPicPr>
            <a:picLocks noChangeAspect="1" noChangeArrowheads="1"/>
          </p:cNvPicPr>
          <p:nvPr/>
        </p:nvPicPr>
        <p:blipFill>
          <a:blip r:embed="rId4">
            <a:lum contrast="36000"/>
            <a:extLst>
              <a:ext uri="{28A0092B-C50C-407E-A947-70E740481C1C}">
                <a14:useLocalDpi xmlns:a14="http://schemas.microsoft.com/office/drawing/2010/main" val="0"/>
              </a:ext>
            </a:extLst>
          </a:blip>
          <a:srcRect/>
          <a:stretch>
            <a:fillRect/>
          </a:stretch>
        </p:blipFill>
        <p:spPr bwMode="auto">
          <a:xfrm>
            <a:off x="7802801" y="3559140"/>
            <a:ext cx="2555875" cy="2555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Rectangle 1"/>
          <p:cNvSpPr/>
          <p:nvPr/>
        </p:nvSpPr>
        <p:spPr>
          <a:xfrm>
            <a:off x="1847529" y="692697"/>
            <a:ext cx="1008609" cy="584775"/>
          </a:xfrm>
          <a:prstGeom prst="rect">
            <a:avLst/>
          </a:prstGeom>
        </p:spPr>
        <p:txBody>
          <a:bodyPr wrap="none">
            <a:spAutoFit/>
          </a:bodyPr>
          <a:lstStyle/>
          <a:p>
            <a:r>
              <a:rPr lang="zh-CN" altLang="en-US" sz="3200" dirty="0">
                <a:solidFill>
                  <a:schemeClr val="bg1"/>
                </a:solidFill>
              </a:rPr>
              <a:t>太阳</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07368" y="609600"/>
            <a:ext cx="5917232" cy="1219200"/>
          </a:xfrm>
        </p:spPr>
        <p:txBody>
          <a:bodyPr/>
          <a:lstStyle/>
          <a:p>
            <a:pPr eaLnBrk="1" hangingPunct="1"/>
            <a:r>
              <a:rPr lang="en-US" altLang="zh-CN" sz="3500" dirty="0">
                <a:ea typeface="宋体" pitchFamily="2" charset="-122"/>
              </a:rPr>
              <a:t>Terrestrial Planets: </a:t>
            </a:r>
            <a:br>
              <a:rPr lang="en-US" altLang="zh-CN" sz="3500" dirty="0">
                <a:ea typeface="宋体" pitchFamily="2" charset="-122"/>
              </a:rPr>
            </a:br>
            <a:r>
              <a:rPr lang="en-US" altLang="zh-CN" sz="2400" dirty="0">
                <a:ea typeface="宋体" pitchFamily="2" charset="-122"/>
              </a:rPr>
              <a:t>Mercury, Venus, Earth, and Mars</a:t>
            </a:r>
          </a:p>
        </p:txBody>
      </p:sp>
      <p:sp>
        <p:nvSpPr>
          <p:cNvPr id="32771" name="Rectangle 3"/>
          <p:cNvSpPr>
            <a:spLocks noGrp="1" noChangeArrowheads="1"/>
          </p:cNvSpPr>
          <p:nvPr>
            <p:ph type="body" sz="half" idx="1"/>
          </p:nvPr>
        </p:nvSpPr>
        <p:spPr>
          <a:xfrm>
            <a:off x="551383" y="1839950"/>
            <a:ext cx="5544617" cy="4253345"/>
          </a:xfrm>
        </p:spPr>
        <p:txBody>
          <a:bodyPr/>
          <a:lstStyle/>
          <a:p>
            <a:pPr eaLnBrk="1" hangingPunct="1"/>
            <a:r>
              <a:rPr lang="en-US" altLang="zh-CN" sz="2400" dirty="0">
                <a:ea typeface="宋体" pitchFamily="2" charset="-122"/>
              </a:rPr>
              <a:t>Rocky (silicate) outer parts (crust and mantle) and inner cores of Fe-Ni metal. </a:t>
            </a:r>
          </a:p>
          <a:p>
            <a:pPr eaLnBrk="1" hangingPunct="1"/>
            <a:r>
              <a:rPr lang="en-US" altLang="zh-CN" sz="2400" dirty="0">
                <a:ea typeface="宋体" pitchFamily="2" charset="-122"/>
              </a:rPr>
              <a:t>Silicates are compounds of silica (SiO</a:t>
            </a:r>
            <a:r>
              <a:rPr lang="en-US" altLang="zh-CN" sz="2400" baseline="-25000" dirty="0">
                <a:ea typeface="宋体" pitchFamily="2" charset="-122"/>
              </a:rPr>
              <a:t>2</a:t>
            </a:r>
            <a:r>
              <a:rPr lang="en-US" altLang="zh-CN" sz="2400" dirty="0">
                <a:ea typeface="宋体" pitchFamily="2" charset="-122"/>
              </a:rPr>
              <a:t>) and the oxides of other metals. </a:t>
            </a:r>
          </a:p>
          <a:p>
            <a:pPr eaLnBrk="1" hangingPunct="1"/>
            <a:r>
              <a:rPr lang="en-US" altLang="zh-CN" sz="2400" dirty="0">
                <a:ea typeface="宋体" pitchFamily="2" charset="-122"/>
              </a:rPr>
              <a:t>Common silicates:</a:t>
            </a:r>
          </a:p>
          <a:p>
            <a:pPr lvl="1" eaLnBrk="1" hangingPunct="1"/>
            <a:r>
              <a:rPr lang="en-US" altLang="zh-CN" sz="2000" dirty="0">
                <a:ea typeface="宋体" pitchFamily="2" charset="-122"/>
              </a:rPr>
              <a:t>Olivine: (</a:t>
            </a:r>
            <a:r>
              <a:rPr lang="en-US" altLang="zh-CN" sz="2000" dirty="0" err="1">
                <a:ea typeface="宋体" pitchFamily="2" charset="-122"/>
              </a:rPr>
              <a:t>Mg,Fe</a:t>
            </a:r>
            <a:r>
              <a:rPr lang="en-US" altLang="zh-CN" sz="2000" dirty="0">
                <a:ea typeface="宋体" pitchFamily="2" charset="-122"/>
              </a:rPr>
              <a:t>)SiO</a:t>
            </a:r>
            <a:r>
              <a:rPr lang="en-US" altLang="zh-CN" sz="2000" baseline="-25000" dirty="0">
                <a:ea typeface="宋体" pitchFamily="2" charset="-122"/>
              </a:rPr>
              <a:t>4</a:t>
            </a:r>
            <a:endParaRPr lang="en-US" altLang="zh-CN" sz="2000" dirty="0">
              <a:ea typeface="宋体" pitchFamily="2" charset="-122"/>
            </a:endParaRPr>
          </a:p>
          <a:p>
            <a:pPr lvl="1" eaLnBrk="1" hangingPunct="1"/>
            <a:r>
              <a:rPr lang="en-US" altLang="zh-CN" sz="2000" dirty="0">
                <a:ea typeface="宋体" pitchFamily="2" charset="-122"/>
              </a:rPr>
              <a:t>Pyroxene: (</a:t>
            </a:r>
            <a:r>
              <a:rPr lang="en-US" altLang="zh-CN" sz="2000" dirty="0" err="1">
                <a:ea typeface="宋体" pitchFamily="2" charset="-122"/>
              </a:rPr>
              <a:t>Mg,Ca,Fe</a:t>
            </a:r>
            <a:r>
              <a:rPr lang="en-US" altLang="zh-CN" sz="2000" dirty="0">
                <a:ea typeface="宋体" pitchFamily="2" charset="-122"/>
              </a:rPr>
              <a:t>)</a:t>
            </a:r>
            <a:r>
              <a:rPr lang="en-US" altLang="zh-CN" sz="2000" baseline="-25000" dirty="0">
                <a:ea typeface="宋体" pitchFamily="2" charset="-122"/>
              </a:rPr>
              <a:t>2</a:t>
            </a:r>
            <a:r>
              <a:rPr lang="en-US" altLang="zh-CN" sz="2000" dirty="0">
                <a:ea typeface="宋体" pitchFamily="2" charset="-122"/>
              </a:rPr>
              <a:t>Si</a:t>
            </a:r>
            <a:r>
              <a:rPr lang="en-US" altLang="zh-CN" sz="2000" baseline="-25000" dirty="0">
                <a:ea typeface="宋体" pitchFamily="2" charset="-122"/>
              </a:rPr>
              <a:t>2</a:t>
            </a:r>
            <a:r>
              <a:rPr lang="en-US" altLang="zh-CN" sz="2000" dirty="0">
                <a:ea typeface="宋体" pitchFamily="2" charset="-122"/>
              </a:rPr>
              <a:t>O</a:t>
            </a:r>
            <a:r>
              <a:rPr lang="en-US" altLang="zh-CN" sz="2000" baseline="-25000" dirty="0">
                <a:ea typeface="宋体" pitchFamily="2" charset="-122"/>
              </a:rPr>
              <a:t>6</a:t>
            </a:r>
            <a:r>
              <a:rPr lang="en-US" altLang="zh-CN" sz="2000" dirty="0">
                <a:ea typeface="宋体" pitchFamily="2" charset="-122"/>
              </a:rPr>
              <a:t> </a:t>
            </a:r>
          </a:p>
          <a:p>
            <a:pPr lvl="1" eaLnBrk="1" hangingPunct="1"/>
            <a:r>
              <a:rPr lang="en-US" altLang="zh-CN" sz="2000" dirty="0">
                <a:ea typeface="宋体" pitchFamily="2" charset="-122"/>
              </a:rPr>
              <a:t>feldspar (e.g., (</a:t>
            </a:r>
            <a:r>
              <a:rPr lang="en-US" altLang="zh-CN" sz="2000" dirty="0" err="1">
                <a:ea typeface="宋体" pitchFamily="2" charset="-122"/>
              </a:rPr>
              <a:t>Na,K</a:t>
            </a:r>
            <a:r>
              <a:rPr lang="en-US" altLang="zh-CN" sz="2000" dirty="0">
                <a:ea typeface="宋体" pitchFamily="2" charset="-122"/>
              </a:rPr>
              <a:t>)AlSi</a:t>
            </a:r>
            <a:r>
              <a:rPr lang="en-US" altLang="zh-CN" sz="2000" baseline="-25000" dirty="0">
                <a:ea typeface="宋体" pitchFamily="2" charset="-122"/>
              </a:rPr>
              <a:t>3</a:t>
            </a:r>
            <a:r>
              <a:rPr lang="en-US" altLang="zh-CN" sz="2000" dirty="0">
                <a:ea typeface="宋体" pitchFamily="2" charset="-122"/>
              </a:rPr>
              <a:t>O</a:t>
            </a:r>
            <a:r>
              <a:rPr lang="en-US" altLang="zh-CN" sz="2000" baseline="-25000" dirty="0">
                <a:ea typeface="宋体" pitchFamily="2" charset="-122"/>
              </a:rPr>
              <a:t>8</a:t>
            </a:r>
            <a:r>
              <a:rPr lang="en-US" altLang="zh-CN" sz="2000" dirty="0">
                <a:ea typeface="宋体" pitchFamily="2" charset="-122"/>
              </a:rPr>
              <a:t>)</a:t>
            </a:r>
          </a:p>
          <a:p>
            <a:pPr lvl="1" eaLnBrk="1" hangingPunct="1"/>
            <a:r>
              <a:rPr lang="en-US" altLang="zh-CN" sz="2000" dirty="0">
                <a:ea typeface="宋体" pitchFamily="2" charset="-122"/>
              </a:rPr>
              <a:t>mica (e.g., biotite K(</a:t>
            </a:r>
            <a:r>
              <a:rPr lang="en-US" altLang="zh-CN" sz="2000" dirty="0" err="1">
                <a:ea typeface="宋体" pitchFamily="2" charset="-122"/>
              </a:rPr>
              <a:t>Mg,Fe</a:t>
            </a:r>
            <a:r>
              <a:rPr lang="en-US" altLang="zh-CN" sz="2000" dirty="0">
                <a:ea typeface="宋体" pitchFamily="2" charset="-122"/>
              </a:rPr>
              <a:t>)</a:t>
            </a:r>
            <a:r>
              <a:rPr lang="en-US" altLang="zh-CN" sz="2000" baseline="-25000" dirty="0">
                <a:ea typeface="宋体" pitchFamily="2" charset="-122"/>
              </a:rPr>
              <a:t>3</a:t>
            </a:r>
            <a:r>
              <a:rPr lang="en-US" altLang="zh-CN" sz="2000" dirty="0">
                <a:ea typeface="宋体" pitchFamily="2" charset="-122"/>
              </a:rPr>
              <a:t>AlSi</a:t>
            </a:r>
            <a:r>
              <a:rPr lang="en-US" altLang="zh-CN" sz="2000" baseline="-25000" dirty="0">
                <a:ea typeface="宋体" pitchFamily="2" charset="-122"/>
              </a:rPr>
              <a:t>3</a:t>
            </a:r>
            <a:r>
              <a:rPr lang="en-US" altLang="zh-CN" sz="2000" dirty="0">
                <a:ea typeface="宋体" pitchFamily="2" charset="-122"/>
              </a:rPr>
              <a:t>O</a:t>
            </a:r>
            <a:r>
              <a:rPr lang="en-US" altLang="zh-CN" sz="2000" baseline="-25000" dirty="0">
                <a:ea typeface="宋体" pitchFamily="2" charset="-122"/>
              </a:rPr>
              <a:t>10</a:t>
            </a:r>
            <a:r>
              <a:rPr lang="en-US" altLang="zh-CN" sz="2000" dirty="0">
                <a:ea typeface="宋体" pitchFamily="2" charset="-122"/>
              </a:rPr>
              <a:t>(OH)).</a:t>
            </a:r>
          </a:p>
        </p:txBody>
      </p:sp>
      <p:pic>
        <p:nvPicPr>
          <p:cNvPr id="32772" name="Picture 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6240016" y="476672"/>
            <a:ext cx="3888432" cy="5835460"/>
          </a:xfrm>
        </p:spPr>
      </p:pic>
    </p:spTree>
    <p:extLst>
      <p:ext uri="{BB962C8B-B14F-4D97-AF65-F5344CB8AC3E}">
        <p14:creationId xmlns:p14="http://schemas.microsoft.com/office/powerpoint/2010/main" val="817895981"/>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6">
            <a:extLst>
              <a:ext uri="{FF2B5EF4-FFF2-40B4-BE49-F238E27FC236}">
                <a16:creationId xmlns:a16="http://schemas.microsoft.com/office/drawing/2014/main" id="{8E1B87D7-3632-D4FD-B77B-CA9E33F7373A}"/>
              </a:ext>
            </a:extLst>
          </p:cNvPr>
          <p:cNvSpPr>
            <a:spLocks noGrp="1"/>
          </p:cNvSpPr>
          <p:nvPr>
            <p:ph type="title"/>
          </p:nvPr>
        </p:nvSpPr>
        <p:spPr>
          <a:xfrm>
            <a:off x="0" y="457200"/>
            <a:ext cx="12191999" cy="739552"/>
          </a:xfrm>
        </p:spPr>
        <p:txBody>
          <a:bodyPr/>
          <a:lstStyle/>
          <a:p>
            <a:r>
              <a:rPr lang="en-US" altLang="zh-CN" dirty="0"/>
              <a:t>Grand Research Questions in the Solid-Earth Sciences</a:t>
            </a:r>
            <a:endParaRPr lang="zh-CN" altLang="en-US" dirty="0"/>
          </a:p>
        </p:txBody>
      </p:sp>
      <p:sp>
        <p:nvSpPr>
          <p:cNvPr id="6147" name="Content Placeholder 2">
            <a:extLst>
              <a:ext uri="{FF2B5EF4-FFF2-40B4-BE49-F238E27FC236}">
                <a16:creationId xmlns:a16="http://schemas.microsoft.com/office/drawing/2014/main" id="{90C6876F-7A1B-271F-ECEB-6FB2BE6DFF39}"/>
              </a:ext>
            </a:extLst>
          </p:cNvPr>
          <p:cNvSpPr>
            <a:spLocks noGrp="1"/>
          </p:cNvSpPr>
          <p:nvPr>
            <p:ph sz="half" idx="1"/>
          </p:nvPr>
        </p:nvSpPr>
        <p:spPr>
          <a:xfrm>
            <a:off x="623392" y="1196752"/>
            <a:ext cx="6984776" cy="1524000"/>
          </a:xfrm>
        </p:spPr>
        <p:txBody>
          <a:bodyPr/>
          <a:lstStyle/>
          <a:p>
            <a:pPr>
              <a:spcBef>
                <a:spcPct val="0"/>
              </a:spcBef>
            </a:pPr>
            <a:r>
              <a:rPr lang="en-US" altLang="zh-CN" sz="2400" dirty="0">
                <a:cs typeface="楷体_GB2312" panose="02010609030101010101" pitchFamily="49" charset="-122"/>
              </a:rPr>
              <a:t>U.S. Department of</a:t>
            </a:r>
            <a:r>
              <a:rPr lang="zh-CN" altLang="en-US" sz="2400" dirty="0">
                <a:cs typeface="楷体_GB2312" panose="02010609030101010101" pitchFamily="49" charset="-122"/>
              </a:rPr>
              <a:t> </a:t>
            </a:r>
            <a:r>
              <a:rPr lang="en-US" altLang="zh-CN" sz="2400" dirty="0">
                <a:cs typeface="楷体_GB2312" panose="02010609030101010101" pitchFamily="49" charset="-122"/>
              </a:rPr>
              <a:t>Energy</a:t>
            </a:r>
          </a:p>
          <a:p>
            <a:pPr>
              <a:spcBef>
                <a:spcPct val="0"/>
              </a:spcBef>
            </a:pPr>
            <a:r>
              <a:rPr lang="en-US" altLang="zh-CN" sz="2400" dirty="0">
                <a:cs typeface="楷体_GB2312" panose="02010609030101010101" pitchFamily="49" charset="-122"/>
              </a:rPr>
              <a:t>National Aeronautics and Space Administration</a:t>
            </a:r>
          </a:p>
          <a:p>
            <a:pPr>
              <a:spcBef>
                <a:spcPct val="0"/>
              </a:spcBef>
            </a:pPr>
            <a:r>
              <a:rPr lang="en-US" altLang="zh-CN" sz="2400" dirty="0">
                <a:cs typeface="楷体_GB2312" panose="02010609030101010101" pitchFamily="49" charset="-122"/>
              </a:rPr>
              <a:t>National Science Foundation</a:t>
            </a:r>
          </a:p>
          <a:p>
            <a:pPr>
              <a:spcBef>
                <a:spcPct val="0"/>
              </a:spcBef>
            </a:pPr>
            <a:r>
              <a:rPr lang="en-US" altLang="zh-CN" sz="2400" dirty="0">
                <a:cs typeface="楷体_GB2312" panose="02010609030101010101" pitchFamily="49" charset="-122"/>
              </a:rPr>
              <a:t>U.S. Geological Survey</a:t>
            </a:r>
          </a:p>
        </p:txBody>
      </p:sp>
      <p:sp>
        <p:nvSpPr>
          <p:cNvPr id="6148" name="Content Placeholder 7">
            <a:extLst>
              <a:ext uri="{FF2B5EF4-FFF2-40B4-BE49-F238E27FC236}">
                <a16:creationId xmlns:a16="http://schemas.microsoft.com/office/drawing/2014/main" id="{B95E8FAF-0ACF-A1B9-043A-B4E54D9770E8}"/>
              </a:ext>
            </a:extLst>
          </p:cNvPr>
          <p:cNvSpPr>
            <a:spLocks noGrp="1"/>
          </p:cNvSpPr>
          <p:nvPr>
            <p:ph sz="half" idx="2"/>
          </p:nvPr>
        </p:nvSpPr>
        <p:spPr>
          <a:xfrm>
            <a:off x="623392" y="2852936"/>
            <a:ext cx="4648200" cy="3124200"/>
          </a:xfrm>
        </p:spPr>
        <p:txBody>
          <a:bodyPr/>
          <a:lstStyle/>
          <a:p>
            <a:r>
              <a:rPr lang="en-US" altLang="zh-CN">
                <a:cs typeface="楷体_GB2312" panose="02010609030101010101" pitchFamily="49" charset="-122"/>
              </a:rPr>
              <a:t>This book captures, in a series of questions, the essential </a:t>
            </a:r>
            <a:r>
              <a:rPr lang="zh-CN" altLang="en-US">
                <a:cs typeface="楷体_GB2312" panose="02010609030101010101" pitchFamily="49" charset="-122"/>
              </a:rPr>
              <a:t>  </a:t>
            </a:r>
            <a:r>
              <a:rPr lang="en-US" altLang="zh-CN">
                <a:cs typeface="楷体_GB2312" panose="02010609030101010101" pitchFamily="49" charset="-122"/>
              </a:rPr>
              <a:t>scientific challenges that constitute the frontier of Earth science at the start of the 21st century. </a:t>
            </a:r>
          </a:p>
        </p:txBody>
      </p:sp>
      <p:pic>
        <p:nvPicPr>
          <p:cNvPr id="6149" name="Picture 2" descr="C:\Users\Jinshui\Desktop\images.jpg">
            <a:extLst>
              <a:ext uri="{FF2B5EF4-FFF2-40B4-BE49-F238E27FC236}">
                <a16:creationId xmlns:a16="http://schemas.microsoft.com/office/drawing/2014/main" id="{BC6F05B9-40C5-737D-D9F1-FF51F90CE3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08168" y="1124744"/>
            <a:ext cx="3733800" cy="5112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2057400" y="381001"/>
            <a:ext cx="7620000" cy="1139825"/>
          </a:xfrm>
        </p:spPr>
        <p:txBody>
          <a:bodyPr/>
          <a:lstStyle/>
          <a:p>
            <a:pPr eaLnBrk="1" hangingPunct="1"/>
            <a:r>
              <a:rPr lang="en-US" altLang="zh-CN">
                <a:ea typeface="宋体" pitchFamily="2" charset="-122"/>
              </a:rPr>
              <a:t>The Giant Planets: </a:t>
            </a:r>
            <a:br>
              <a:rPr lang="en-US" altLang="zh-CN">
                <a:ea typeface="宋体" pitchFamily="2" charset="-122"/>
              </a:rPr>
            </a:br>
            <a:r>
              <a:rPr lang="en-US" altLang="zh-CN" sz="2800">
                <a:ea typeface="宋体" pitchFamily="2" charset="-122"/>
              </a:rPr>
              <a:t>Jupiter and Saturn</a:t>
            </a:r>
          </a:p>
        </p:txBody>
      </p:sp>
      <p:sp>
        <p:nvSpPr>
          <p:cNvPr id="33795" name="Rectangle 3"/>
          <p:cNvSpPr>
            <a:spLocks noGrp="1" noChangeArrowheads="1"/>
          </p:cNvSpPr>
          <p:nvPr>
            <p:ph type="body" sz="half" idx="1"/>
          </p:nvPr>
        </p:nvSpPr>
        <p:spPr>
          <a:xfrm>
            <a:off x="911424" y="1700808"/>
            <a:ext cx="10945216" cy="1993900"/>
          </a:xfrm>
        </p:spPr>
        <p:txBody>
          <a:bodyPr/>
          <a:lstStyle/>
          <a:p>
            <a:pPr eaLnBrk="1" hangingPunct="1"/>
            <a:r>
              <a:rPr lang="en-US" altLang="zh-CN" sz="2800">
                <a:ea typeface="宋体" pitchFamily="2" charset="-122"/>
              </a:rPr>
              <a:t>Like the Sun, they consist primarily of H and He.  Thus they are approximately “solar” in composition (though not exactly).</a:t>
            </a:r>
          </a:p>
          <a:p>
            <a:pPr eaLnBrk="1" hangingPunct="1"/>
            <a:r>
              <a:rPr lang="en-US" altLang="zh-CN" sz="2800">
                <a:ea typeface="宋体" pitchFamily="2" charset="-122"/>
              </a:rPr>
              <a:t>Small rocky core overlain by metallic H layer, overlain by molecular H, He layer (gradual transitions from liquid to gas).</a:t>
            </a:r>
          </a:p>
        </p:txBody>
      </p:sp>
      <p:pic>
        <p:nvPicPr>
          <p:cNvPr id="33796" name="Picture 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2279576" y="3838722"/>
            <a:ext cx="7745413" cy="2326582"/>
          </a:xfrm>
        </p:spPr>
      </p:pic>
    </p:spTree>
    <p:extLst>
      <p:ext uri="{BB962C8B-B14F-4D97-AF65-F5344CB8AC3E}">
        <p14:creationId xmlns:p14="http://schemas.microsoft.com/office/powerpoint/2010/main" val="1906512327"/>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1752600" y="457200"/>
            <a:ext cx="8458200" cy="1099592"/>
          </a:xfrm>
        </p:spPr>
        <p:txBody>
          <a:bodyPr/>
          <a:lstStyle/>
          <a:p>
            <a:pPr eaLnBrk="1" hangingPunct="1"/>
            <a:r>
              <a:rPr lang="en-US" altLang="zh-CN" dirty="0">
                <a:ea typeface="宋体" pitchFamily="2" charset="-122"/>
              </a:rPr>
              <a:t>The Icy Planets: </a:t>
            </a:r>
            <a:br>
              <a:rPr lang="en-US" altLang="zh-CN" dirty="0">
                <a:ea typeface="宋体" pitchFamily="2" charset="-122"/>
              </a:rPr>
            </a:br>
            <a:r>
              <a:rPr lang="en-US" altLang="zh-CN" sz="2800" dirty="0">
                <a:ea typeface="宋体" pitchFamily="2" charset="-122"/>
              </a:rPr>
              <a:t>Uranus and Neptune</a:t>
            </a:r>
          </a:p>
        </p:txBody>
      </p:sp>
      <p:sp>
        <p:nvSpPr>
          <p:cNvPr id="34819" name="Rectangle 3"/>
          <p:cNvSpPr>
            <a:spLocks noGrp="1" noChangeArrowheads="1"/>
          </p:cNvSpPr>
          <p:nvPr>
            <p:ph type="body" sz="half" idx="1"/>
          </p:nvPr>
        </p:nvSpPr>
        <p:spPr>
          <a:xfrm>
            <a:off x="1343472" y="1795462"/>
            <a:ext cx="9649072" cy="1633538"/>
          </a:xfrm>
        </p:spPr>
        <p:txBody>
          <a:bodyPr/>
          <a:lstStyle/>
          <a:p>
            <a:pPr eaLnBrk="1" hangingPunct="1">
              <a:lnSpc>
                <a:spcPct val="80000"/>
              </a:lnSpc>
            </a:pPr>
            <a:r>
              <a:rPr lang="en-US" altLang="zh-CN" sz="2800" dirty="0">
                <a:ea typeface="宋体" pitchFamily="2" charset="-122"/>
              </a:rPr>
              <a:t>These also consist of largely of H and He, but they are enriched in C and N compared to Jupiter and Saturn.</a:t>
            </a:r>
          </a:p>
          <a:p>
            <a:pPr eaLnBrk="1" hangingPunct="1">
              <a:lnSpc>
                <a:spcPct val="80000"/>
              </a:lnSpc>
              <a:buFont typeface="Wingdings" pitchFamily="2" charset="2"/>
              <a:buNone/>
            </a:pPr>
            <a:r>
              <a:rPr lang="en-US" altLang="zh-CN" sz="2800" dirty="0">
                <a:ea typeface="宋体" pitchFamily="2" charset="-122"/>
              </a:rPr>
              <a:t>  </a:t>
            </a:r>
          </a:p>
          <a:p>
            <a:pPr eaLnBrk="1" hangingPunct="1">
              <a:lnSpc>
                <a:spcPct val="80000"/>
              </a:lnSpc>
            </a:pPr>
            <a:r>
              <a:rPr lang="en-US" altLang="zh-CN" sz="2800" dirty="0">
                <a:ea typeface="宋体" pitchFamily="2" charset="-122"/>
              </a:rPr>
              <a:t>Their solid parts consist of ices of methane and nitrogen.</a:t>
            </a:r>
          </a:p>
        </p:txBody>
      </p:sp>
      <p:pic>
        <p:nvPicPr>
          <p:cNvPr id="34820" name="Picture 4"/>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2750714" y="3645024"/>
            <a:ext cx="6873678" cy="2448272"/>
          </a:xfrm>
        </p:spPr>
      </p:pic>
    </p:spTree>
    <p:extLst>
      <p:ext uri="{BB962C8B-B14F-4D97-AF65-F5344CB8AC3E}">
        <p14:creationId xmlns:p14="http://schemas.microsoft.com/office/powerpoint/2010/main" val="3704426348"/>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628C7B-BA55-A044-B44A-2F93BB7EBD76}"/>
              </a:ext>
            </a:extLst>
          </p:cNvPr>
          <p:cNvSpPr>
            <a:spLocks noGrp="1"/>
          </p:cNvSpPr>
          <p:nvPr>
            <p:ph type="title"/>
          </p:nvPr>
        </p:nvSpPr>
        <p:spPr>
          <a:xfrm>
            <a:off x="9921842" y="609600"/>
            <a:ext cx="566646" cy="5195664"/>
          </a:xfrm>
        </p:spPr>
        <p:txBody>
          <a:bodyPr/>
          <a:lstStyle/>
          <a:p>
            <a:r>
              <a:rPr lang="zh-CN" altLang="en-US" dirty="0"/>
              <a:t>行星的卫星</a:t>
            </a:r>
            <a:br>
              <a:rPr lang="en-US" altLang="zh-CN" dirty="0"/>
            </a:br>
            <a:r>
              <a:rPr lang="en-US" altLang="zh-CN" dirty="0"/>
              <a:t>203</a:t>
            </a:r>
            <a:endParaRPr lang="en-US" dirty="0"/>
          </a:p>
        </p:txBody>
      </p:sp>
      <p:pic>
        <p:nvPicPr>
          <p:cNvPr id="3" name="Picture 2">
            <a:extLst>
              <a:ext uri="{FF2B5EF4-FFF2-40B4-BE49-F238E27FC236}">
                <a16:creationId xmlns:a16="http://schemas.microsoft.com/office/drawing/2014/main" id="{7DC23328-F244-B840-9AB4-D07A4A049BCC}"/>
              </a:ext>
            </a:extLst>
          </p:cNvPr>
          <p:cNvPicPr>
            <a:picLocks noChangeAspect="1"/>
          </p:cNvPicPr>
          <p:nvPr/>
        </p:nvPicPr>
        <p:blipFill>
          <a:blip r:embed="rId2"/>
          <a:stretch>
            <a:fillRect/>
          </a:stretch>
        </p:blipFill>
        <p:spPr>
          <a:xfrm>
            <a:off x="1559496" y="476672"/>
            <a:ext cx="8218330" cy="5804196"/>
          </a:xfrm>
          <a:prstGeom prst="rect">
            <a:avLst/>
          </a:prstGeom>
        </p:spPr>
      </p:pic>
    </p:spTree>
    <p:extLst>
      <p:ext uri="{BB962C8B-B14F-4D97-AF65-F5344CB8AC3E}">
        <p14:creationId xmlns:p14="http://schemas.microsoft.com/office/powerpoint/2010/main" val="23140783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vcd05"/>
          <p:cNvPicPr>
            <a:picLocks noChangeAspect="1" noChangeArrowheads="1"/>
          </p:cNvPicPr>
          <p:nvPr/>
        </p:nvPicPr>
        <p:blipFill>
          <a:blip r:embed="rId2">
            <a:lum contrast="42000"/>
            <a:extLst>
              <a:ext uri="{28A0092B-C50C-407E-A947-70E740481C1C}">
                <a14:useLocalDpi xmlns:a14="http://schemas.microsoft.com/office/drawing/2010/main" val="0"/>
              </a:ext>
            </a:extLst>
          </a:blip>
          <a:srcRect/>
          <a:stretch>
            <a:fillRect/>
          </a:stretch>
        </p:blipFill>
        <p:spPr bwMode="auto">
          <a:xfrm>
            <a:off x="2855640" y="704136"/>
            <a:ext cx="6696744" cy="54795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Rectangle 1"/>
          <p:cNvSpPr/>
          <p:nvPr/>
        </p:nvSpPr>
        <p:spPr>
          <a:xfrm>
            <a:off x="1991544" y="694438"/>
            <a:ext cx="3667992" cy="646331"/>
          </a:xfrm>
          <a:prstGeom prst="rect">
            <a:avLst/>
          </a:prstGeom>
          <a:solidFill>
            <a:schemeClr val="bg1"/>
          </a:solidFill>
        </p:spPr>
        <p:txBody>
          <a:bodyPr wrap="none">
            <a:spAutoFit/>
          </a:bodyPr>
          <a:lstStyle/>
          <a:p>
            <a:r>
              <a:rPr lang="zh-CN" altLang="en-US" sz="3600" dirty="0">
                <a:latin typeface="楷体_GB2312" pitchFamily="49" charset="-122"/>
              </a:rPr>
              <a:t>陨石</a:t>
            </a:r>
            <a:r>
              <a:rPr lang="en-US" altLang="zh-CN" sz="3600" dirty="0">
                <a:latin typeface="楷体_GB2312" pitchFamily="49" charset="-122"/>
              </a:rPr>
              <a:t>(meteorite)</a:t>
            </a:r>
            <a:endParaRPr lang="zh-CN" altLang="en-US" sz="3600" dirty="0"/>
          </a:p>
        </p:txBody>
      </p:sp>
    </p:spTree>
    <p:extLst>
      <p:ext uri="{BB962C8B-B14F-4D97-AF65-F5344CB8AC3E}">
        <p14:creationId xmlns:p14="http://schemas.microsoft.com/office/powerpoint/2010/main" val="22104373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vcd06"/>
          <p:cNvPicPr>
            <a:picLocks noChangeAspect="1" noChangeArrowheads="1"/>
          </p:cNvPicPr>
          <p:nvPr/>
        </p:nvPicPr>
        <p:blipFill>
          <a:blip r:embed="rId2">
            <a:lum contrast="36000"/>
            <a:extLst>
              <a:ext uri="{28A0092B-C50C-407E-A947-70E740481C1C}">
                <a14:useLocalDpi xmlns:a14="http://schemas.microsoft.com/office/drawing/2010/main" val="0"/>
              </a:ext>
            </a:extLst>
          </a:blip>
          <a:srcRect/>
          <a:stretch>
            <a:fillRect/>
          </a:stretch>
        </p:blipFill>
        <p:spPr bwMode="auto">
          <a:xfrm>
            <a:off x="2465080" y="564867"/>
            <a:ext cx="7015296" cy="57384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Rectangle 2"/>
          <p:cNvSpPr/>
          <p:nvPr/>
        </p:nvSpPr>
        <p:spPr>
          <a:xfrm>
            <a:off x="1847529" y="573504"/>
            <a:ext cx="2037737" cy="646331"/>
          </a:xfrm>
          <a:prstGeom prst="rect">
            <a:avLst/>
          </a:prstGeom>
          <a:solidFill>
            <a:schemeClr val="bg1"/>
          </a:solidFill>
        </p:spPr>
        <p:txBody>
          <a:bodyPr wrap="none">
            <a:spAutoFit/>
          </a:bodyPr>
          <a:lstStyle/>
          <a:p>
            <a:r>
              <a:rPr lang="zh-CN" altLang="en-US" sz="3600" dirty="0">
                <a:latin typeface="楷体_GB2312" pitchFamily="49" charset="-122"/>
              </a:rPr>
              <a:t>陨石撞击</a:t>
            </a:r>
            <a:endParaRPr lang="zh-CN" altLang="en-US" sz="3600" dirty="0"/>
          </a:p>
        </p:txBody>
      </p:sp>
    </p:spTree>
    <p:extLst>
      <p:ext uri="{BB962C8B-B14F-4D97-AF65-F5344CB8AC3E}">
        <p14:creationId xmlns:p14="http://schemas.microsoft.com/office/powerpoint/2010/main" val="301038607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32702" y="495167"/>
            <a:ext cx="2757486" cy="707886"/>
          </a:xfrm>
          <a:prstGeom prst="rect">
            <a:avLst/>
          </a:prstGeom>
          <a:solidFill>
            <a:schemeClr val="bg1"/>
          </a:solidFill>
        </p:spPr>
        <p:txBody>
          <a:bodyPr wrap="none">
            <a:spAutoFit/>
          </a:bodyPr>
          <a:lstStyle/>
          <a:p>
            <a:r>
              <a:rPr lang="zh-CN" altLang="en-US" sz="4000" dirty="0">
                <a:latin typeface="楷体_GB2312" pitchFamily="49" charset="-122"/>
              </a:rPr>
              <a:t>陨石撞击坑</a:t>
            </a:r>
            <a:endParaRPr lang="zh-CN" altLang="en-US" sz="4000" dirty="0"/>
          </a:p>
        </p:txBody>
      </p:sp>
      <p:sp>
        <p:nvSpPr>
          <p:cNvPr id="2" name="Rectangle 1"/>
          <p:cNvSpPr/>
          <p:nvPr/>
        </p:nvSpPr>
        <p:spPr>
          <a:xfrm>
            <a:off x="8842889" y="2564904"/>
            <a:ext cx="2842445" cy="461665"/>
          </a:xfrm>
          <a:prstGeom prst="rect">
            <a:avLst/>
          </a:prstGeom>
        </p:spPr>
        <p:txBody>
          <a:bodyPr wrap="none">
            <a:spAutoFit/>
          </a:bodyPr>
          <a:lstStyle/>
          <a:p>
            <a:r>
              <a:rPr lang="en-US" altLang="zh-CN" dirty="0"/>
              <a:t>Earth</a:t>
            </a:r>
            <a:r>
              <a:rPr lang="zh-CN" altLang="en-US" dirty="0"/>
              <a:t>，</a:t>
            </a:r>
            <a:r>
              <a:rPr lang="en-US" altLang="zh-CN" dirty="0"/>
              <a:t>Arizona</a:t>
            </a:r>
            <a:r>
              <a:rPr lang="zh-CN" altLang="en-US" dirty="0"/>
              <a:t> </a:t>
            </a:r>
            <a:r>
              <a:rPr lang="en-US" altLang="zh-CN" dirty="0"/>
              <a:t>USA</a:t>
            </a:r>
            <a:endParaRPr lang="zh-CN" altLang="en-US" dirty="0"/>
          </a:p>
        </p:txBody>
      </p:sp>
      <p:pic>
        <p:nvPicPr>
          <p:cNvPr id="6" name="Picture 2" descr="vcd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9376" y="1824520"/>
            <a:ext cx="4464496" cy="33181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2" descr="vcd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2108" y="2286185"/>
            <a:ext cx="3706285" cy="30331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Rectangle 7"/>
          <p:cNvSpPr/>
          <p:nvPr/>
        </p:nvSpPr>
        <p:spPr>
          <a:xfrm>
            <a:off x="6541178" y="1760150"/>
            <a:ext cx="817853" cy="461665"/>
          </a:xfrm>
          <a:prstGeom prst="rect">
            <a:avLst/>
          </a:prstGeom>
        </p:spPr>
        <p:txBody>
          <a:bodyPr wrap="square">
            <a:spAutoFit/>
          </a:bodyPr>
          <a:lstStyle/>
          <a:p>
            <a:r>
              <a:rPr lang="en-US" altLang="zh-CN" dirty="0"/>
              <a:t>Mars</a:t>
            </a:r>
            <a:endParaRPr lang="zh-CN" altLang="en-US" dirty="0"/>
          </a:p>
        </p:txBody>
      </p:sp>
      <p:sp>
        <p:nvSpPr>
          <p:cNvPr id="9" name="Rectangle 8"/>
          <p:cNvSpPr/>
          <p:nvPr/>
        </p:nvSpPr>
        <p:spPr>
          <a:xfrm>
            <a:off x="479376" y="1298485"/>
            <a:ext cx="954107" cy="461665"/>
          </a:xfrm>
          <a:prstGeom prst="rect">
            <a:avLst/>
          </a:prstGeom>
        </p:spPr>
        <p:txBody>
          <a:bodyPr wrap="none">
            <a:spAutoFit/>
          </a:bodyPr>
          <a:lstStyle/>
          <a:p>
            <a:r>
              <a:rPr lang="en-US" altLang="zh-CN" dirty="0"/>
              <a:t>Moon</a:t>
            </a:r>
          </a:p>
        </p:txBody>
      </p:sp>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6380427" y="3154482"/>
            <a:ext cx="5368141" cy="3097487"/>
          </a:xfrm>
          <a:prstGeom prst="rect">
            <a:avLst/>
          </a:prstGeom>
        </p:spPr>
      </p:pic>
    </p:spTree>
    <p:extLst>
      <p:ext uri="{BB962C8B-B14F-4D97-AF65-F5344CB8AC3E}">
        <p14:creationId xmlns:p14="http://schemas.microsoft.com/office/powerpoint/2010/main" val="2511872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4F43B-53BC-2B49-B7FC-1A873991F824}"/>
              </a:ext>
            </a:extLst>
          </p:cNvPr>
          <p:cNvSpPr>
            <a:spLocks noGrp="1"/>
          </p:cNvSpPr>
          <p:nvPr>
            <p:ph type="title"/>
          </p:nvPr>
        </p:nvSpPr>
        <p:spPr>
          <a:xfrm>
            <a:off x="289187" y="249196"/>
            <a:ext cx="11595100" cy="863600"/>
          </a:xfrm>
        </p:spPr>
        <p:txBody>
          <a:bodyPr/>
          <a:lstStyle/>
          <a:p>
            <a:r>
              <a:rPr lang="zh-CN" altLang="en-US" dirty="0"/>
              <a:t>自转周期和公转周期</a:t>
            </a:r>
            <a:endParaRPr lang="en-US" dirty="0"/>
          </a:p>
        </p:txBody>
      </p:sp>
      <p:pic>
        <p:nvPicPr>
          <p:cNvPr id="3" name="Picture 2">
            <a:extLst>
              <a:ext uri="{FF2B5EF4-FFF2-40B4-BE49-F238E27FC236}">
                <a16:creationId xmlns:a16="http://schemas.microsoft.com/office/drawing/2014/main" id="{B47BE436-DCDD-3648-96EC-486766072E15}"/>
              </a:ext>
            </a:extLst>
          </p:cNvPr>
          <p:cNvPicPr>
            <a:picLocks noChangeAspect="1"/>
          </p:cNvPicPr>
          <p:nvPr/>
        </p:nvPicPr>
        <p:blipFill>
          <a:blip r:embed="rId2"/>
          <a:stretch>
            <a:fillRect/>
          </a:stretch>
        </p:blipFill>
        <p:spPr>
          <a:xfrm>
            <a:off x="448483" y="1112796"/>
            <a:ext cx="11276508" cy="5215384"/>
          </a:xfrm>
          <a:prstGeom prst="rect">
            <a:avLst/>
          </a:prstGeom>
        </p:spPr>
      </p:pic>
    </p:spTree>
    <p:extLst>
      <p:ext uri="{BB962C8B-B14F-4D97-AF65-F5344CB8AC3E}">
        <p14:creationId xmlns:p14="http://schemas.microsoft.com/office/powerpoint/2010/main" val="27156616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F2DB7E7-D362-1C4A-8B52-61C038741E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3743" y="620688"/>
            <a:ext cx="11118881" cy="5544616"/>
          </a:xfrm>
          <a:prstGeom prst="rect">
            <a:avLst/>
          </a:prstGeom>
        </p:spPr>
      </p:pic>
    </p:spTree>
    <p:extLst>
      <p:ext uri="{BB962C8B-B14F-4D97-AF65-F5344CB8AC3E}">
        <p14:creationId xmlns:p14="http://schemas.microsoft.com/office/powerpoint/2010/main" val="17469805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ABE41FB-1EE4-164B-94EC-7CAAF7EE22E1}"/>
              </a:ext>
            </a:extLst>
          </p:cNvPr>
          <p:cNvPicPr>
            <a:picLocks noChangeAspect="1"/>
          </p:cNvPicPr>
          <p:nvPr/>
        </p:nvPicPr>
        <p:blipFill>
          <a:blip r:embed="rId2"/>
          <a:stretch>
            <a:fillRect/>
          </a:stretch>
        </p:blipFill>
        <p:spPr>
          <a:xfrm>
            <a:off x="1635572" y="404664"/>
            <a:ext cx="8924925" cy="5984950"/>
          </a:xfrm>
          <a:prstGeom prst="rect">
            <a:avLst/>
          </a:prstGeom>
        </p:spPr>
      </p:pic>
    </p:spTree>
    <p:extLst>
      <p:ext uri="{BB962C8B-B14F-4D97-AF65-F5344CB8AC3E}">
        <p14:creationId xmlns:p14="http://schemas.microsoft.com/office/powerpoint/2010/main" val="11135149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A085F6-C5B0-284E-B8C5-6517B12BE53A}"/>
              </a:ext>
            </a:extLst>
          </p:cNvPr>
          <p:cNvSpPr>
            <a:spLocks noGrp="1"/>
          </p:cNvSpPr>
          <p:nvPr>
            <p:ph type="title"/>
          </p:nvPr>
        </p:nvSpPr>
        <p:spPr>
          <a:xfrm>
            <a:off x="1752601" y="404664"/>
            <a:ext cx="8696325" cy="863600"/>
          </a:xfrm>
        </p:spPr>
        <p:txBody>
          <a:bodyPr/>
          <a:lstStyle/>
          <a:p>
            <a:r>
              <a:rPr lang="zh-CN" altLang="en-US" dirty="0"/>
              <a:t>太阳系的组成</a:t>
            </a:r>
            <a:endParaRPr lang="en-US" dirty="0"/>
          </a:p>
        </p:txBody>
      </p:sp>
      <p:pic>
        <p:nvPicPr>
          <p:cNvPr id="3" name="Picture 2">
            <a:extLst>
              <a:ext uri="{FF2B5EF4-FFF2-40B4-BE49-F238E27FC236}">
                <a16:creationId xmlns:a16="http://schemas.microsoft.com/office/drawing/2014/main" id="{AF29DF79-36DB-324E-8E6E-1041DECA9B9D}"/>
              </a:ext>
            </a:extLst>
          </p:cNvPr>
          <p:cNvPicPr>
            <a:picLocks noChangeAspect="1"/>
          </p:cNvPicPr>
          <p:nvPr/>
        </p:nvPicPr>
        <p:blipFill>
          <a:blip r:embed="rId3"/>
          <a:stretch>
            <a:fillRect/>
          </a:stretch>
        </p:blipFill>
        <p:spPr>
          <a:xfrm>
            <a:off x="1415481" y="1198745"/>
            <a:ext cx="9865096" cy="5117518"/>
          </a:xfrm>
          <a:prstGeom prst="rect">
            <a:avLst/>
          </a:prstGeom>
        </p:spPr>
      </p:pic>
      <p:sp>
        <p:nvSpPr>
          <p:cNvPr id="4" name="Rectangle 3">
            <a:extLst>
              <a:ext uri="{FF2B5EF4-FFF2-40B4-BE49-F238E27FC236}">
                <a16:creationId xmlns:a16="http://schemas.microsoft.com/office/drawing/2014/main" id="{D5B63D5F-DAAA-3848-AFFC-72DEB3DD8203}"/>
              </a:ext>
            </a:extLst>
          </p:cNvPr>
          <p:cNvSpPr/>
          <p:nvPr/>
        </p:nvSpPr>
        <p:spPr>
          <a:xfrm>
            <a:off x="2751688" y="3861049"/>
            <a:ext cx="7725192" cy="461665"/>
          </a:xfrm>
          <a:prstGeom prst="rect">
            <a:avLst/>
          </a:prstGeom>
        </p:spPr>
        <p:txBody>
          <a:bodyPr wrap="none">
            <a:spAutoFit/>
          </a:bodyPr>
          <a:lstStyle/>
          <a:p>
            <a:r>
              <a:rPr lang="en-US" altLang="zh-CN" dirty="0">
                <a:solidFill>
                  <a:schemeClr val="bg1"/>
                </a:solidFill>
              </a:rPr>
              <a:t>0</a:t>
            </a:r>
            <a:r>
              <a:rPr lang="zh-CN" altLang="en-US" dirty="0">
                <a:solidFill>
                  <a:schemeClr val="bg1"/>
                </a:solidFill>
              </a:rPr>
              <a:t>   </a:t>
            </a:r>
            <a:r>
              <a:rPr lang="en-US" altLang="zh-CN" dirty="0">
                <a:solidFill>
                  <a:schemeClr val="bg1"/>
                </a:solidFill>
              </a:rPr>
              <a:t>0</a:t>
            </a:r>
            <a:r>
              <a:rPr lang="zh-CN" altLang="en-US" dirty="0">
                <a:solidFill>
                  <a:schemeClr val="bg1"/>
                </a:solidFill>
              </a:rPr>
              <a:t>  </a:t>
            </a:r>
            <a:r>
              <a:rPr lang="en-US" altLang="zh-CN" dirty="0">
                <a:solidFill>
                  <a:schemeClr val="bg1"/>
                </a:solidFill>
              </a:rPr>
              <a:t>1</a:t>
            </a:r>
            <a:r>
              <a:rPr lang="zh-CN" altLang="en-US" dirty="0">
                <a:solidFill>
                  <a:schemeClr val="bg1"/>
                </a:solidFill>
              </a:rPr>
              <a:t>   </a:t>
            </a:r>
            <a:r>
              <a:rPr lang="en-US" altLang="zh-CN" dirty="0">
                <a:solidFill>
                  <a:schemeClr val="bg1"/>
                </a:solidFill>
              </a:rPr>
              <a:t>2</a:t>
            </a:r>
            <a:r>
              <a:rPr lang="zh-CN" altLang="en-US" dirty="0">
                <a:solidFill>
                  <a:schemeClr val="bg1"/>
                </a:solidFill>
              </a:rPr>
              <a:t>    </a:t>
            </a:r>
            <a:r>
              <a:rPr lang="en-US" altLang="zh-CN" dirty="0">
                <a:solidFill>
                  <a:schemeClr val="bg1"/>
                </a:solidFill>
              </a:rPr>
              <a:t>0</a:t>
            </a:r>
            <a:r>
              <a:rPr lang="zh-CN" altLang="en-US" dirty="0">
                <a:solidFill>
                  <a:schemeClr val="bg1"/>
                </a:solidFill>
              </a:rPr>
              <a:t>              </a:t>
            </a:r>
            <a:r>
              <a:rPr lang="en-US" altLang="zh-CN" dirty="0">
                <a:solidFill>
                  <a:schemeClr val="bg1"/>
                </a:solidFill>
              </a:rPr>
              <a:t>79</a:t>
            </a:r>
            <a:r>
              <a:rPr lang="zh-CN" altLang="en-US" dirty="0">
                <a:solidFill>
                  <a:schemeClr val="bg1"/>
                </a:solidFill>
              </a:rPr>
              <a:t>           </a:t>
            </a:r>
            <a:r>
              <a:rPr lang="en-US" altLang="zh-CN" dirty="0">
                <a:solidFill>
                  <a:schemeClr val="bg1"/>
                </a:solidFill>
              </a:rPr>
              <a:t>62</a:t>
            </a:r>
            <a:r>
              <a:rPr lang="zh-CN" altLang="en-US" dirty="0">
                <a:solidFill>
                  <a:schemeClr val="bg1"/>
                </a:solidFill>
              </a:rPr>
              <a:t>              </a:t>
            </a:r>
            <a:r>
              <a:rPr lang="en-US" altLang="zh-CN" dirty="0">
                <a:solidFill>
                  <a:schemeClr val="bg1"/>
                </a:solidFill>
              </a:rPr>
              <a:t>27</a:t>
            </a:r>
            <a:r>
              <a:rPr lang="zh-CN" altLang="en-US" dirty="0">
                <a:solidFill>
                  <a:schemeClr val="bg1"/>
                </a:solidFill>
              </a:rPr>
              <a:t>      </a:t>
            </a:r>
            <a:r>
              <a:rPr lang="en-US" altLang="zh-CN" dirty="0">
                <a:solidFill>
                  <a:schemeClr val="bg1"/>
                </a:solidFill>
              </a:rPr>
              <a:t>14</a:t>
            </a:r>
            <a:r>
              <a:rPr lang="zh-CN" altLang="en-US" dirty="0">
                <a:solidFill>
                  <a:schemeClr val="bg1"/>
                </a:solidFill>
              </a:rPr>
              <a:t>   </a:t>
            </a:r>
            <a:r>
              <a:rPr lang="en-US" altLang="zh-CN" dirty="0">
                <a:solidFill>
                  <a:schemeClr val="bg1"/>
                </a:solidFill>
              </a:rPr>
              <a:t>5</a:t>
            </a:r>
            <a:r>
              <a:rPr lang="zh-CN" altLang="en-US" dirty="0">
                <a:solidFill>
                  <a:schemeClr val="bg1"/>
                </a:solidFill>
              </a:rPr>
              <a:t>        </a:t>
            </a:r>
            <a:r>
              <a:rPr lang="en-US" altLang="zh-CN" dirty="0">
                <a:solidFill>
                  <a:schemeClr val="bg1"/>
                </a:solidFill>
              </a:rPr>
              <a:t>8</a:t>
            </a:r>
            <a:endParaRPr lang="en-US" dirty="0">
              <a:solidFill>
                <a:schemeClr val="bg1"/>
              </a:solidFill>
            </a:endParaRPr>
          </a:p>
        </p:txBody>
      </p:sp>
    </p:spTree>
    <p:extLst>
      <p:ext uri="{BB962C8B-B14F-4D97-AF65-F5344CB8AC3E}">
        <p14:creationId xmlns:p14="http://schemas.microsoft.com/office/powerpoint/2010/main" val="22013890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063BBF2-DDCB-05E6-763B-C56B17463D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336" y="485310"/>
            <a:ext cx="5652508" cy="3807786"/>
          </a:xfrm>
          <a:prstGeom prst="rect">
            <a:avLst/>
          </a:prstGeom>
        </p:spPr>
      </p:pic>
      <p:pic>
        <p:nvPicPr>
          <p:cNvPr id="2" name="Picture 3">
            <a:extLst>
              <a:ext uri="{FF2B5EF4-FFF2-40B4-BE49-F238E27FC236}">
                <a16:creationId xmlns:a16="http://schemas.microsoft.com/office/drawing/2014/main" id="{32C2EB2D-1603-2B31-0AD3-917E6CD8D89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3295214" y="2299485"/>
            <a:ext cx="4495800" cy="3371850"/>
          </a:xfrm>
          <a:prstGeom prst="rect">
            <a:avLst/>
          </a:prstGeom>
        </p:spPr>
      </p:pic>
      <p:pic>
        <p:nvPicPr>
          <p:cNvPr id="6" name="Picture 2">
            <a:extLst>
              <a:ext uri="{FF2B5EF4-FFF2-40B4-BE49-F238E27FC236}">
                <a16:creationId xmlns:a16="http://schemas.microsoft.com/office/drawing/2014/main" id="{C398CB71-6124-65B3-A29A-8FB73C095A5C}"/>
              </a:ext>
            </a:extLst>
          </p:cNvPr>
          <p:cNvPicPr>
            <a:picLocks noChangeAspect="1" noChangeArrowheads="1"/>
          </p:cNvPicPr>
          <p:nvPr/>
        </p:nvPicPr>
        <p:blipFill>
          <a:blip r:embed="rId5">
            <a:lum bright="-14000" contrast="18000"/>
            <a:extLst>
              <a:ext uri="{28A0092B-C50C-407E-A947-70E740481C1C}">
                <a14:useLocalDpi xmlns:a14="http://schemas.microsoft.com/office/drawing/2010/main" val="0"/>
              </a:ext>
            </a:extLst>
          </a:blip>
          <a:srcRect/>
          <a:stretch>
            <a:fillRect/>
          </a:stretch>
        </p:blipFill>
        <p:spPr bwMode="auto">
          <a:xfrm>
            <a:off x="6648887" y="571500"/>
            <a:ext cx="5446713"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4266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FC47E-6C61-A849-A2B3-FF4E5989C7A4}"/>
              </a:ext>
            </a:extLst>
          </p:cNvPr>
          <p:cNvSpPr>
            <a:spLocks noGrp="1"/>
          </p:cNvSpPr>
          <p:nvPr>
            <p:ph type="title"/>
          </p:nvPr>
        </p:nvSpPr>
        <p:spPr>
          <a:xfrm>
            <a:off x="5519937" y="404664"/>
            <a:ext cx="4928989" cy="863600"/>
          </a:xfrm>
        </p:spPr>
        <p:txBody>
          <a:bodyPr/>
          <a:lstStyle/>
          <a:p>
            <a:r>
              <a:rPr lang="zh-CN" altLang="en-US" dirty="0"/>
              <a:t>太阳系的组成</a:t>
            </a:r>
            <a:endParaRPr lang="en-US" dirty="0"/>
          </a:p>
        </p:txBody>
      </p:sp>
      <p:pic>
        <p:nvPicPr>
          <p:cNvPr id="3" name="Picture 2">
            <a:extLst>
              <a:ext uri="{FF2B5EF4-FFF2-40B4-BE49-F238E27FC236}">
                <a16:creationId xmlns:a16="http://schemas.microsoft.com/office/drawing/2014/main" id="{2A0ECB91-EB8A-8E49-9E5B-F5264E543D31}"/>
              </a:ext>
            </a:extLst>
          </p:cNvPr>
          <p:cNvPicPr>
            <a:picLocks noChangeAspect="1"/>
          </p:cNvPicPr>
          <p:nvPr/>
        </p:nvPicPr>
        <p:blipFill>
          <a:blip r:embed="rId2"/>
          <a:stretch>
            <a:fillRect/>
          </a:stretch>
        </p:blipFill>
        <p:spPr>
          <a:xfrm>
            <a:off x="1991544" y="600436"/>
            <a:ext cx="2921000" cy="5791200"/>
          </a:xfrm>
          <a:prstGeom prst="rect">
            <a:avLst/>
          </a:prstGeom>
        </p:spPr>
      </p:pic>
      <p:sp>
        <p:nvSpPr>
          <p:cNvPr id="4" name="Rectangle 3">
            <a:extLst>
              <a:ext uri="{FF2B5EF4-FFF2-40B4-BE49-F238E27FC236}">
                <a16:creationId xmlns:a16="http://schemas.microsoft.com/office/drawing/2014/main" id="{7A42787C-D7EF-C94A-A69E-F8647A348D78}"/>
              </a:ext>
            </a:extLst>
          </p:cNvPr>
          <p:cNvSpPr/>
          <p:nvPr/>
        </p:nvSpPr>
        <p:spPr>
          <a:xfrm>
            <a:off x="5008151" y="4941168"/>
            <a:ext cx="6872088" cy="1200329"/>
          </a:xfrm>
          <a:prstGeom prst="rect">
            <a:avLst/>
          </a:prstGeom>
        </p:spPr>
        <p:txBody>
          <a:bodyPr wrap="square">
            <a:spAutoFit/>
          </a:bodyPr>
          <a:lstStyle/>
          <a:p>
            <a:r>
              <a:rPr lang="zh-CN" altLang="en-US" dirty="0"/>
              <a:t>奥尔特星云 </a:t>
            </a:r>
            <a:r>
              <a:rPr lang="en-US" dirty="0"/>
              <a:t> Oort</a:t>
            </a:r>
            <a:r>
              <a:rPr lang="zh-CN" altLang="en-US" dirty="0"/>
              <a:t> </a:t>
            </a:r>
            <a:r>
              <a:rPr lang="en-US" dirty="0"/>
              <a:t>Cloud; </a:t>
            </a:r>
            <a:r>
              <a:rPr lang="zh-CN" altLang="en-US" dirty="0"/>
              <a:t>柯伊伯带 </a:t>
            </a:r>
            <a:r>
              <a:rPr lang="en-US" dirty="0"/>
              <a:t>Kuiper belt</a:t>
            </a:r>
          </a:p>
          <a:p>
            <a:r>
              <a:rPr lang="zh-CN" altLang="en-US" dirty="0"/>
              <a:t>日球层 </a:t>
            </a:r>
            <a:r>
              <a:rPr lang="en-US" altLang="zh-CN" dirty="0" err="1"/>
              <a:t>Helioshpere</a:t>
            </a:r>
            <a:r>
              <a:rPr lang="zh-CN" altLang="en-US" dirty="0"/>
              <a:t>；终止激波 </a:t>
            </a:r>
            <a:r>
              <a:rPr lang="en-US" altLang="zh-CN" dirty="0"/>
              <a:t>Termination</a:t>
            </a:r>
            <a:r>
              <a:rPr lang="zh-CN" altLang="en-US" dirty="0"/>
              <a:t> </a:t>
            </a:r>
            <a:r>
              <a:rPr lang="en-US" altLang="zh-CN" dirty="0"/>
              <a:t>shock</a:t>
            </a:r>
            <a:r>
              <a:rPr lang="zh-CN" altLang="en-US" dirty="0"/>
              <a:t>；日球层鞘 </a:t>
            </a:r>
            <a:r>
              <a:rPr lang="en-US" altLang="zh-CN" dirty="0" err="1"/>
              <a:t>Heliosheath</a:t>
            </a:r>
            <a:r>
              <a:rPr lang="zh-CN" altLang="en-US" dirty="0"/>
              <a:t>；弓激波 </a:t>
            </a:r>
            <a:r>
              <a:rPr lang="en-US" altLang="zh-CN" dirty="0"/>
              <a:t>Bow</a:t>
            </a:r>
            <a:r>
              <a:rPr lang="zh-CN" altLang="en-US" dirty="0"/>
              <a:t> </a:t>
            </a:r>
            <a:r>
              <a:rPr lang="en-US" altLang="zh-CN" dirty="0"/>
              <a:t>shock</a:t>
            </a:r>
            <a:r>
              <a:rPr lang="zh-CN" altLang="en-US" dirty="0"/>
              <a:t>；</a:t>
            </a:r>
            <a:endParaRPr lang="en-US" dirty="0"/>
          </a:p>
        </p:txBody>
      </p:sp>
      <p:sp>
        <p:nvSpPr>
          <p:cNvPr id="5" name="Rectangle 4">
            <a:extLst>
              <a:ext uri="{FF2B5EF4-FFF2-40B4-BE49-F238E27FC236}">
                <a16:creationId xmlns:a16="http://schemas.microsoft.com/office/drawing/2014/main" id="{257A60AC-9547-D24D-86B5-738033F1B43D}"/>
              </a:ext>
            </a:extLst>
          </p:cNvPr>
          <p:cNvSpPr/>
          <p:nvPr/>
        </p:nvSpPr>
        <p:spPr>
          <a:xfrm>
            <a:off x="2639617" y="5672282"/>
            <a:ext cx="589777" cy="276999"/>
          </a:xfrm>
          <a:prstGeom prst="rect">
            <a:avLst/>
          </a:prstGeom>
        </p:spPr>
        <p:txBody>
          <a:bodyPr wrap="none">
            <a:spAutoFit/>
          </a:bodyPr>
          <a:lstStyle/>
          <a:p>
            <a:r>
              <a:rPr lang="en-US" altLang="zh-CN" sz="1200" dirty="0"/>
              <a:t>3</a:t>
            </a:r>
            <a:r>
              <a:rPr lang="en-US" sz="1200" dirty="0"/>
              <a:t>0 AU</a:t>
            </a:r>
          </a:p>
        </p:txBody>
      </p:sp>
      <p:pic>
        <p:nvPicPr>
          <p:cNvPr id="6" name="Picture 5">
            <a:extLst>
              <a:ext uri="{FF2B5EF4-FFF2-40B4-BE49-F238E27FC236}">
                <a16:creationId xmlns:a16="http://schemas.microsoft.com/office/drawing/2014/main" id="{9ADF939E-F95E-114C-9CFF-7A530FCEB30E}"/>
              </a:ext>
            </a:extLst>
          </p:cNvPr>
          <p:cNvPicPr>
            <a:picLocks noChangeAspect="1"/>
          </p:cNvPicPr>
          <p:nvPr/>
        </p:nvPicPr>
        <p:blipFill>
          <a:blip r:embed="rId3"/>
          <a:stretch>
            <a:fillRect/>
          </a:stretch>
        </p:blipFill>
        <p:spPr>
          <a:xfrm>
            <a:off x="5037464" y="1196752"/>
            <a:ext cx="5595040" cy="3379404"/>
          </a:xfrm>
          <a:prstGeom prst="rect">
            <a:avLst/>
          </a:prstGeom>
        </p:spPr>
      </p:pic>
    </p:spTree>
    <p:extLst>
      <p:ext uri="{BB962C8B-B14F-4D97-AF65-F5344CB8AC3E}">
        <p14:creationId xmlns:p14="http://schemas.microsoft.com/office/powerpoint/2010/main" val="8120063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4030A05C-B230-8484-0521-71695661D267}"/>
              </a:ext>
            </a:extLst>
          </p:cNvPr>
          <p:cNvSpPr>
            <a:spLocks noGrp="1" noChangeArrowheads="1"/>
          </p:cNvSpPr>
          <p:nvPr>
            <p:ph type="title"/>
          </p:nvPr>
        </p:nvSpPr>
        <p:spPr>
          <a:xfrm>
            <a:off x="3048000" y="381000"/>
            <a:ext cx="7162800" cy="671736"/>
          </a:xfrm>
        </p:spPr>
        <p:txBody>
          <a:bodyPr/>
          <a:lstStyle/>
          <a:p>
            <a:r>
              <a:rPr lang="en-US" altLang="zh-CN" dirty="0">
                <a:ea typeface="宋体" panose="02010600030101010101" pitchFamily="2" charset="-122"/>
              </a:rPr>
              <a:t>Summary of Planet Formation</a:t>
            </a:r>
          </a:p>
        </p:txBody>
      </p:sp>
      <p:sp>
        <p:nvSpPr>
          <p:cNvPr id="21507" name="Rectangle 3">
            <a:extLst>
              <a:ext uri="{FF2B5EF4-FFF2-40B4-BE49-F238E27FC236}">
                <a16:creationId xmlns:a16="http://schemas.microsoft.com/office/drawing/2014/main" id="{F68C0C4D-A247-88BA-C8BA-B40247AF785C}"/>
              </a:ext>
            </a:extLst>
          </p:cNvPr>
          <p:cNvSpPr>
            <a:spLocks noGrp="1" noChangeArrowheads="1"/>
          </p:cNvSpPr>
          <p:nvPr>
            <p:ph type="body" idx="1"/>
          </p:nvPr>
        </p:nvSpPr>
        <p:spPr>
          <a:xfrm>
            <a:off x="551384" y="1124744"/>
            <a:ext cx="11377264" cy="5047456"/>
          </a:xfrm>
        </p:spPr>
        <p:txBody>
          <a:bodyPr/>
          <a:lstStyle/>
          <a:p>
            <a:pPr>
              <a:lnSpc>
                <a:spcPct val="90000"/>
              </a:lnSpc>
            </a:pPr>
            <a:r>
              <a:rPr lang="en-US" altLang="zh-CN" sz="2800">
                <a:ea typeface="宋体" panose="02010600030101010101" pitchFamily="2" charset="-122"/>
              </a:rPr>
              <a:t>The Sun constitutes over 99% of the mass of the Solar System. Therefore the solar nebula had a “solar composition”.  </a:t>
            </a:r>
          </a:p>
          <a:p>
            <a:pPr>
              <a:lnSpc>
                <a:spcPct val="90000"/>
              </a:lnSpc>
            </a:pPr>
            <a:r>
              <a:rPr lang="en-US" altLang="zh-CN" sz="2800">
                <a:ea typeface="宋体" panose="02010600030101010101" pitchFamily="2" charset="-122"/>
              </a:rPr>
              <a:t>The giant planets must have formed early, before the gas of the nebula dissipated, because they are rich in volatiles (H, He).  </a:t>
            </a:r>
          </a:p>
          <a:p>
            <a:pPr>
              <a:lnSpc>
                <a:spcPct val="90000"/>
              </a:lnSpc>
            </a:pPr>
            <a:r>
              <a:rPr lang="en-US" altLang="zh-CN" sz="2800">
                <a:ea typeface="宋体" panose="02010600030101010101" pitchFamily="2" charset="-122"/>
              </a:rPr>
              <a:t>Icy planets form more slowly because of lower densities in outer part of nebula</a:t>
            </a:r>
          </a:p>
          <a:p>
            <a:pPr>
              <a:lnSpc>
                <a:spcPct val="90000"/>
              </a:lnSpc>
            </a:pPr>
            <a:r>
              <a:rPr lang="en-US" altLang="zh-CN" sz="2800">
                <a:ea typeface="宋体" panose="02010600030101010101" pitchFamily="2" charset="-122"/>
              </a:rPr>
              <a:t>The inner planets form after the gas had largely dissipated from the inner solar system.</a:t>
            </a:r>
          </a:p>
          <a:p>
            <a:pPr lvl="1">
              <a:lnSpc>
                <a:spcPct val="90000"/>
              </a:lnSpc>
              <a:buFont typeface="Wingdings" pitchFamily="2" charset="2"/>
              <a:buChar char="Ø"/>
            </a:pPr>
            <a:r>
              <a:rPr lang="en-US" altLang="zh-CN" sz="2400">
                <a:ea typeface="宋体" panose="02010600030101010101" pitchFamily="2" charset="-122"/>
              </a:rPr>
              <a:t>The terrestrial planets are depleted not only in gaseous elements such as H, He, C, and N, but in “moderately volatile” elements as well.  These include the alkalis (Na, K, Rb, Cs) and elements such as sulfur, lead, and indium.</a:t>
            </a:r>
          </a:p>
          <a:p>
            <a:pPr lvl="1">
              <a:lnSpc>
                <a:spcPct val="90000"/>
              </a:lnSpc>
              <a:buFont typeface="Wingdings" pitchFamily="2" charset="2"/>
              <a:buChar char="Ø"/>
            </a:pPr>
            <a:r>
              <a:rPr lang="en-US" altLang="zh-CN" sz="2400">
                <a:ea typeface="宋体" panose="02010600030101010101" pitchFamily="2" charset="-122"/>
              </a:rPr>
              <a:t>High temperatures in the inner solar system delayed planet formation. </a:t>
            </a:r>
          </a:p>
        </p:txBody>
      </p:sp>
    </p:spTree>
    <p:extLst>
      <p:ext uri="{BB962C8B-B14F-4D97-AF65-F5344CB8AC3E}">
        <p14:creationId xmlns:p14="http://schemas.microsoft.com/office/powerpoint/2010/main" val="2305784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Element Abundance in the Universe">
            <a:extLst>
              <a:ext uri="{FF2B5EF4-FFF2-40B4-BE49-F238E27FC236}">
                <a16:creationId xmlns:a16="http://schemas.microsoft.com/office/drawing/2014/main" id="{02644F80-9FD7-7F94-4190-65F8554BB4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72064" y="476672"/>
            <a:ext cx="5256584" cy="350601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173CD549-8D0A-7289-C62C-8C510127AA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352" y="470457"/>
            <a:ext cx="6030131" cy="3768832"/>
          </a:xfrm>
          <a:prstGeom prst="rect">
            <a:avLst/>
          </a:prstGeom>
        </p:spPr>
      </p:pic>
      <p:grpSp>
        <p:nvGrpSpPr>
          <p:cNvPr id="9" name="Group 8">
            <a:extLst>
              <a:ext uri="{FF2B5EF4-FFF2-40B4-BE49-F238E27FC236}">
                <a16:creationId xmlns:a16="http://schemas.microsoft.com/office/drawing/2014/main" id="{69FA7F29-8BF2-CEC6-C461-C5999365CEBC}"/>
              </a:ext>
            </a:extLst>
          </p:cNvPr>
          <p:cNvGrpSpPr/>
          <p:nvPr/>
        </p:nvGrpSpPr>
        <p:grpSpPr>
          <a:xfrm>
            <a:off x="4295800" y="2993775"/>
            <a:ext cx="6012343" cy="3315545"/>
            <a:chOff x="1794557" y="3090199"/>
            <a:chExt cx="6012343" cy="3315545"/>
          </a:xfrm>
        </p:grpSpPr>
        <p:pic>
          <p:nvPicPr>
            <p:cNvPr id="7" name="Picture 6">
              <a:extLst>
                <a:ext uri="{FF2B5EF4-FFF2-40B4-BE49-F238E27FC236}">
                  <a16:creationId xmlns:a16="http://schemas.microsoft.com/office/drawing/2014/main" id="{689680E4-B1FF-E13B-E5AA-365DF1A74A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02186" y="3090199"/>
              <a:ext cx="4204714" cy="3315545"/>
            </a:xfrm>
            <a:prstGeom prst="rect">
              <a:avLst/>
            </a:prstGeom>
          </p:spPr>
        </p:pic>
        <p:pic>
          <p:nvPicPr>
            <p:cNvPr id="8" name="Picture 2">
              <a:extLst>
                <a:ext uri="{FF2B5EF4-FFF2-40B4-BE49-F238E27FC236}">
                  <a16:creationId xmlns:a16="http://schemas.microsoft.com/office/drawing/2014/main" id="{217DCBD0-5891-15F7-0DBD-7F2A66907925}"/>
                </a:ext>
              </a:extLst>
            </p:cNvPr>
            <p:cNvPicPr>
              <a:picLocks noChangeAspect="1" noChangeArrowheads="1"/>
            </p:cNvPicPr>
            <p:nvPr/>
          </p:nvPicPr>
          <p:blipFill rotWithShape="1">
            <a:blip r:embed="rId5">
              <a:lum bright="-14000" contrast="18000"/>
              <a:extLst>
                <a:ext uri="{28A0092B-C50C-407E-A947-70E740481C1C}">
                  <a14:useLocalDpi xmlns:a14="http://schemas.microsoft.com/office/drawing/2010/main" val="0"/>
                </a:ext>
              </a:extLst>
            </a:blip>
            <a:srcRect t="7160" r="44048"/>
            <a:stretch/>
          </p:blipFill>
          <p:spPr bwMode="auto">
            <a:xfrm>
              <a:off x="1794557" y="3090199"/>
              <a:ext cx="1893083" cy="3295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511606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z="4800" dirty="0">
                <a:solidFill>
                  <a:srgbClr val="000000"/>
                </a:solidFill>
                <a:latin typeface="+mn-lt"/>
              </a:rPr>
              <a:t>地球的起源与演化</a:t>
            </a:r>
            <a:endParaRPr lang="zh-CN" altLang="en-US" sz="4800" dirty="0"/>
          </a:p>
        </p:txBody>
      </p:sp>
      <p:sp>
        <p:nvSpPr>
          <p:cNvPr id="3" name="Content Placeholder 2">
            <a:extLst>
              <a:ext uri="{FF2B5EF4-FFF2-40B4-BE49-F238E27FC236}">
                <a16:creationId xmlns:a16="http://schemas.microsoft.com/office/drawing/2014/main" id="{F2C42290-5309-AAA2-43B6-1FFF14F568A1}"/>
              </a:ext>
            </a:extLst>
          </p:cNvPr>
          <p:cNvSpPr>
            <a:spLocks noGrp="1"/>
          </p:cNvSpPr>
          <p:nvPr>
            <p:ph idx="1"/>
          </p:nvPr>
        </p:nvSpPr>
        <p:spPr/>
        <p:txBody>
          <a:bodyPr/>
          <a:lstStyle/>
          <a:p>
            <a:pPr marL="514350" indent="-514350">
              <a:buFont typeface="+mj-lt"/>
              <a:buAutoNum type="arabicPeriod"/>
            </a:pPr>
            <a:r>
              <a:rPr lang="en-CN" dirty="0"/>
              <a:t>太阳系的形成与演化</a:t>
            </a:r>
          </a:p>
          <a:p>
            <a:pPr lvl="1"/>
            <a:r>
              <a:rPr lang="en-CN" dirty="0"/>
              <a:t>宇宙大爆炸</a:t>
            </a:r>
          </a:p>
          <a:p>
            <a:pPr lvl="1"/>
            <a:r>
              <a:rPr lang="en-CN" dirty="0"/>
              <a:t>恒星演化</a:t>
            </a:r>
            <a:r>
              <a:rPr lang="zh-CN" altLang="en-US" dirty="0"/>
              <a:t>：</a:t>
            </a:r>
            <a:r>
              <a:rPr lang="en-CN" dirty="0"/>
              <a:t>超新星</a:t>
            </a:r>
            <a:r>
              <a:rPr lang="zh-CN" altLang="en-US" dirty="0"/>
              <a:t>、红巨星</a:t>
            </a:r>
            <a:endParaRPr lang="en-US" altLang="zh-CN" dirty="0"/>
          </a:p>
          <a:p>
            <a:pPr lvl="1"/>
            <a:r>
              <a:rPr lang="zh-CN" altLang="en-US" dirty="0"/>
              <a:t>太阳系（星系；系外行星）的形成</a:t>
            </a:r>
            <a:endParaRPr lang="en-US" altLang="zh-CN" dirty="0"/>
          </a:p>
          <a:p>
            <a:pPr lvl="1"/>
            <a:r>
              <a:rPr lang="zh-CN" altLang="en-US" dirty="0"/>
              <a:t>地球（行星）的形成</a:t>
            </a:r>
            <a:endParaRPr lang="en-US" altLang="zh-CN" dirty="0"/>
          </a:p>
          <a:p>
            <a:pPr marL="514350" indent="-514350">
              <a:buFont typeface="+mj-lt"/>
              <a:buAutoNum type="arabicPeriod"/>
            </a:pPr>
            <a:r>
              <a:rPr lang="zh-CN" altLang="en-US" dirty="0"/>
              <a:t>地球的形成与演化</a:t>
            </a:r>
            <a:endParaRPr lang="en-US" altLang="zh-CN" dirty="0"/>
          </a:p>
          <a:p>
            <a:pPr lvl="1"/>
            <a:r>
              <a:rPr lang="zh-CN" altLang="en-US" dirty="0"/>
              <a:t>岩浆洋与</a:t>
            </a:r>
            <a:r>
              <a:rPr lang="zh-CN" altLang="en-CN" dirty="0"/>
              <a:t>月地</a:t>
            </a:r>
            <a:r>
              <a:rPr lang="zh-CN" altLang="en-US" dirty="0"/>
              <a:t>系统</a:t>
            </a:r>
            <a:endParaRPr lang="en-US" altLang="zh-CN" dirty="0"/>
          </a:p>
          <a:p>
            <a:pPr lvl="1"/>
            <a:r>
              <a:rPr lang="zh-CN" altLang="en-US" dirty="0"/>
              <a:t>板块构造运动</a:t>
            </a:r>
            <a:endParaRPr lang="en-US" altLang="zh-CN" dirty="0"/>
          </a:p>
          <a:p>
            <a:pPr lvl="1"/>
            <a:r>
              <a:rPr lang="zh-CN" altLang="en-US" dirty="0"/>
              <a:t>地球的地质与构造演化</a:t>
            </a:r>
            <a:endParaRPr lang="en-US" altLang="zh-CN" dirty="0"/>
          </a:p>
        </p:txBody>
      </p:sp>
    </p:spTree>
    <p:extLst>
      <p:ext uri="{BB962C8B-B14F-4D97-AF65-F5344CB8AC3E}">
        <p14:creationId xmlns:p14="http://schemas.microsoft.com/office/powerpoint/2010/main" val="40711493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8465265C-8364-C2A0-246A-0F6D533DFE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860" y="434330"/>
            <a:ext cx="8153400" cy="5232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4">
            <a:extLst>
              <a:ext uri="{FF2B5EF4-FFF2-40B4-BE49-F238E27FC236}">
                <a16:creationId xmlns:a16="http://schemas.microsoft.com/office/drawing/2014/main" id="{E30FCDEB-D082-E09D-D8B5-6C8BCCACBD9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0839" y="741903"/>
            <a:ext cx="7234708" cy="542791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173CD549-8D0A-7289-C62C-8C510127AA9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12060" y="1556792"/>
            <a:ext cx="7772400" cy="4857750"/>
          </a:xfrm>
          <a:prstGeom prst="rect">
            <a:avLst/>
          </a:prstGeom>
        </p:spPr>
      </p:pic>
      <p:pic>
        <p:nvPicPr>
          <p:cNvPr id="5" name="Picture 2" descr="Element Abundance in the Universe">
            <a:extLst>
              <a:ext uri="{FF2B5EF4-FFF2-40B4-BE49-F238E27FC236}">
                <a16:creationId xmlns:a16="http://schemas.microsoft.com/office/drawing/2014/main" id="{02644F80-9FD7-7F94-4190-65F8554BB49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328" y="2147338"/>
            <a:ext cx="5738120" cy="38271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5411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helios.gsfc.nasa.gov/30dor_qdw_big.gif"/>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0" y="404664"/>
            <a:ext cx="12216680" cy="59199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43" name="Rectangle 3"/>
          <p:cNvSpPr>
            <a:spLocks noGrp="1" noChangeArrowheads="1"/>
          </p:cNvSpPr>
          <p:nvPr>
            <p:ph type="title"/>
          </p:nvPr>
        </p:nvSpPr>
        <p:spPr>
          <a:xfrm>
            <a:off x="335360" y="533400"/>
            <a:ext cx="4953000" cy="609600"/>
          </a:xfrm>
        </p:spPr>
        <p:txBody>
          <a:bodyPr/>
          <a:lstStyle/>
          <a:p>
            <a:pPr algn="l" eaLnBrk="1" hangingPunct="1"/>
            <a:r>
              <a:rPr lang="zh-CN" altLang="en-US" sz="3500" dirty="0">
                <a:solidFill>
                  <a:schemeClr val="bg1"/>
                </a:solidFill>
                <a:ea typeface="宋体" pitchFamily="2" charset="-122"/>
              </a:rPr>
              <a:t>宇宙的形成与演化</a:t>
            </a:r>
          </a:p>
        </p:txBody>
      </p:sp>
      <p:sp>
        <p:nvSpPr>
          <p:cNvPr id="7172" name="Rectangle 4"/>
          <p:cNvSpPr>
            <a:spLocks noGrp="1" noChangeArrowheads="1"/>
          </p:cNvSpPr>
          <p:nvPr>
            <p:ph type="body" sz="half" idx="2"/>
          </p:nvPr>
        </p:nvSpPr>
        <p:spPr>
          <a:xfrm>
            <a:off x="175886" y="4248175"/>
            <a:ext cx="5791200" cy="1989137"/>
          </a:xfrm>
          <a:ln>
            <a:solidFill>
              <a:schemeClr val="bg1">
                <a:lumMod val="95000"/>
              </a:schemeClr>
            </a:solidFill>
          </a:ln>
        </p:spPr>
        <p:txBody>
          <a:bodyPr/>
          <a:lstStyle/>
          <a:p>
            <a:pPr eaLnBrk="1" hangingPunct="1">
              <a:buFont typeface="Wingdings" pitchFamily="2" charset="2"/>
              <a:buNone/>
              <a:defRPr/>
            </a:pPr>
            <a:r>
              <a:rPr lang="en-US" altLang="zh-CN" sz="2400" i="1" dirty="0">
                <a:solidFill>
                  <a:schemeClr val="bg1"/>
                </a:solidFill>
                <a:ea typeface="宋体" pitchFamily="2" charset="-122"/>
              </a:rPr>
              <a:t>Geology</a:t>
            </a:r>
            <a:r>
              <a:rPr lang="en-US" altLang="zh-CN" sz="2400" dirty="0">
                <a:solidFill>
                  <a:schemeClr val="bg1"/>
                </a:solidFill>
                <a:ea typeface="宋体" pitchFamily="2" charset="-122"/>
              </a:rPr>
              <a:t>:</a:t>
            </a:r>
          </a:p>
          <a:p>
            <a:pPr lvl="1" eaLnBrk="1" hangingPunct="1">
              <a:defRPr/>
            </a:pPr>
            <a:r>
              <a:rPr lang="en-US" altLang="zh-CN" dirty="0">
                <a:solidFill>
                  <a:schemeClr val="bg1"/>
                </a:solidFill>
                <a:ea typeface="宋体" pitchFamily="2" charset="-122"/>
              </a:rPr>
              <a:t>Formation of the elements</a:t>
            </a:r>
          </a:p>
          <a:p>
            <a:pPr lvl="1" eaLnBrk="1" hangingPunct="1">
              <a:defRPr/>
            </a:pPr>
            <a:r>
              <a:rPr lang="en-US" altLang="zh-CN" dirty="0">
                <a:solidFill>
                  <a:schemeClr val="bg1"/>
                </a:solidFill>
                <a:ea typeface="宋体" pitchFamily="2" charset="-122"/>
              </a:rPr>
              <a:t>Formation of the solar system</a:t>
            </a:r>
          </a:p>
          <a:p>
            <a:pPr lvl="1" eaLnBrk="1" hangingPunct="1">
              <a:defRPr/>
            </a:pPr>
            <a:r>
              <a:rPr lang="en-US" altLang="zh-CN" dirty="0">
                <a:solidFill>
                  <a:schemeClr val="bg1"/>
                </a:solidFill>
                <a:ea typeface="宋体" pitchFamily="2" charset="-122"/>
              </a:rPr>
              <a:t>Formation of the Earth !</a:t>
            </a:r>
          </a:p>
        </p:txBody>
      </p:sp>
      <p:sp>
        <p:nvSpPr>
          <p:cNvPr id="10245" name="Rectangle 5"/>
          <p:cNvSpPr>
            <a:spLocks noChangeArrowheads="1"/>
          </p:cNvSpPr>
          <p:nvPr/>
        </p:nvSpPr>
        <p:spPr bwMode="auto">
          <a:xfrm>
            <a:off x="6248400" y="1690688"/>
            <a:ext cx="3200400" cy="5191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Char char="•"/>
              <a:defRPr sz="3200">
                <a:solidFill>
                  <a:schemeClr val="tx1"/>
                </a:solidFill>
                <a:latin typeface="Arial" pitchFamily="34" charset="0"/>
                <a:ea typeface="楷体_GB2312"/>
                <a:cs typeface="楷体_GB2312"/>
              </a:defRPr>
            </a:lvl1pPr>
            <a:lvl2pPr marL="742950" indent="-285750" eaLnBrk="0" hangingPunct="0">
              <a:spcBef>
                <a:spcPct val="20000"/>
              </a:spcBef>
              <a:buChar char="–"/>
              <a:defRPr sz="2800">
                <a:solidFill>
                  <a:schemeClr val="tx1"/>
                </a:solidFill>
                <a:latin typeface="Arial" pitchFamily="34" charset="0"/>
                <a:ea typeface="楷体_GB2312"/>
                <a:cs typeface="楷体_GB2312"/>
              </a:defRPr>
            </a:lvl2pPr>
            <a:lvl3pPr marL="1143000" indent="-228600" eaLnBrk="0" hangingPunct="0">
              <a:spcBef>
                <a:spcPct val="20000"/>
              </a:spcBef>
              <a:buChar char="•"/>
              <a:defRPr sz="2400">
                <a:solidFill>
                  <a:schemeClr val="tx1"/>
                </a:solidFill>
                <a:latin typeface="Arial" pitchFamily="34" charset="0"/>
                <a:ea typeface="楷体_GB2312"/>
                <a:cs typeface="楷体_GB2312"/>
              </a:defRPr>
            </a:lvl3pPr>
            <a:lvl4pPr marL="1600200" indent="-228600" eaLnBrk="0" hangingPunct="0">
              <a:spcBef>
                <a:spcPct val="20000"/>
              </a:spcBef>
              <a:buChar char="–"/>
              <a:defRPr sz="2000">
                <a:solidFill>
                  <a:schemeClr val="tx1"/>
                </a:solidFill>
                <a:latin typeface="Arial" pitchFamily="34" charset="0"/>
                <a:ea typeface="楷体_GB2312"/>
                <a:cs typeface="楷体_GB2312"/>
              </a:defRPr>
            </a:lvl4pPr>
            <a:lvl5pPr marL="2057400" indent="-228600" eaLnBrk="0" hangingPunct="0">
              <a:spcBef>
                <a:spcPct val="20000"/>
              </a:spcBef>
              <a:buChar char="»"/>
              <a:defRPr sz="2000">
                <a:solidFill>
                  <a:schemeClr val="tx1"/>
                </a:solidFill>
                <a:latin typeface="Arial" pitchFamily="34" charset="0"/>
                <a:ea typeface="楷体_GB2312"/>
                <a:cs typeface="楷体_GB2312"/>
              </a:defRPr>
            </a:lvl5pPr>
            <a:lvl6pPr marL="2514600" indent="-228600" eaLnBrk="0" fontAlgn="base" hangingPunct="0">
              <a:spcBef>
                <a:spcPct val="20000"/>
              </a:spcBef>
              <a:spcAft>
                <a:spcPct val="0"/>
              </a:spcAft>
              <a:buChar char="»"/>
              <a:defRPr sz="2000">
                <a:solidFill>
                  <a:schemeClr val="tx1"/>
                </a:solidFill>
                <a:latin typeface="Arial" pitchFamily="34" charset="0"/>
                <a:ea typeface="楷体_GB2312"/>
                <a:cs typeface="楷体_GB2312"/>
              </a:defRPr>
            </a:lvl6pPr>
            <a:lvl7pPr marL="2971800" indent="-228600" eaLnBrk="0" fontAlgn="base" hangingPunct="0">
              <a:spcBef>
                <a:spcPct val="20000"/>
              </a:spcBef>
              <a:spcAft>
                <a:spcPct val="0"/>
              </a:spcAft>
              <a:buChar char="»"/>
              <a:defRPr sz="2000">
                <a:solidFill>
                  <a:schemeClr val="tx1"/>
                </a:solidFill>
                <a:latin typeface="Arial" pitchFamily="34" charset="0"/>
                <a:ea typeface="楷体_GB2312"/>
                <a:cs typeface="楷体_GB2312"/>
              </a:defRPr>
            </a:lvl7pPr>
            <a:lvl8pPr marL="3429000" indent="-228600" eaLnBrk="0" fontAlgn="base" hangingPunct="0">
              <a:spcBef>
                <a:spcPct val="20000"/>
              </a:spcBef>
              <a:spcAft>
                <a:spcPct val="0"/>
              </a:spcAft>
              <a:buChar char="»"/>
              <a:defRPr sz="2000">
                <a:solidFill>
                  <a:schemeClr val="tx1"/>
                </a:solidFill>
                <a:latin typeface="Arial" pitchFamily="34" charset="0"/>
                <a:ea typeface="楷体_GB2312"/>
                <a:cs typeface="楷体_GB2312"/>
              </a:defRPr>
            </a:lvl8pPr>
            <a:lvl9pPr marL="3886200" indent="-228600" eaLnBrk="0" fontAlgn="base" hangingPunct="0">
              <a:spcBef>
                <a:spcPct val="20000"/>
              </a:spcBef>
              <a:spcAft>
                <a:spcPct val="0"/>
              </a:spcAft>
              <a:buChar char="»"/>
              <a:defRPr sz="2000">
                <a:solidFill>
                  <a:schemeClr val="tx1"/>
                </a:solidFill>
                <a:latin typeface="Arial" pitchFamily="34" charset="0"/>
                <a:ea typeface="楷体_GB2312"/>
                <a:cs typeface="楷体_GB2312"/>
              </a:defRPr>
            </a:lvl9pPr>
          </a:lstStyle>
          <a:p>
            <a:pPr>
              <a:spcBef>
                <a:spcPct val="0"/>
              </a:spcBef>
              <a:buFontTx/>
              <a:buNone/>
            </a:pPr>
            <a:r>
              <a:rPr lang="zh-CN" altLang="en-US" sz="2800" dirty="0">
                <a:solidFill>
                  <a:schemeClr val="bg1"/>
                </a:solidFill>
                <a:ea typeface="宋体" pitchFamily="2" charset="-122"/>
              </a:rPr>
              <a:t>天地玄黄</a:t>
            </a:r>
            <a:r>
              <a:rPr lang="en-US" altLang="zh-CN" sz="2800" dirty="0">
                <a:solidFill>
                  <a:schemeClr val="bg1"/>
                </a:solidFill>
                <a:ea typeface="宋体" pitchFamily="2" charset="-122"/>
              </a:rPr>
              <a:t>,</a:t>
            </a:r>
            <a:r>
              <a:rPr lang="zh-CN" altLang="en-US" sz="2800" dirty="0">
                <a:solidFill>
                  <a:schemeClr val="bg1"/>
                </a:solidFill>
                <a:ea typeface="宋体" pitchFamily="2" charset="-122"/>
              </a:rPr>
              <a:t>宇宙洪荒</a:t>
            </a:r>
            <a:r>
              <a:rPr lang="zh-CN" altLang="en-US" sz="1800" dirty="0">
                <a:solidFill>
                  <a:schemeClr val="bg1"/>
                </a:solidFill>
                <a:ea typeface="宋体" pitchFamily="2" charset="-122"/>
              </a:rPr>
              <a:t> </a:t>
            </a:r>
          </a:p>
        </p:txBody>
      </p:sp>
      <p:sp>
        <p:nvSpPr>
          <p:cNvPr id="10246" name="Rectangle 6"/>
          <p:cNvSpPr>
            <a:spLocks noChangeArrowheads="1"/>
          </p:cNvSpPr>
          <p:nvPr/>
        </p:nvSpPr>
        <p:spPr bwMode="auto">
          <a:xfrm>
            <a:off x="1159323" y="1370825"/>
            <a:ext cx="4953000" cy="990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lstStyle>
            <a:lvl1pPr eaLnBrk="0" hangingPunct="0">
              <a:spcBef>
                <a:spcPct val="20000"/>
              </a:spcBef>
              <a:buChar char="•"/>
              <a:defRPr sz="3200">
                <a:solidFill>
                  <a:schemeClr val="tx1"/>
                </a:solidFill>
                <a:latin typeface="Arial" pitchFamily="34" charset="0"/>
                <a:ea typeface="楷体_GB2312"/>
                <a:cs typeface="楷体_GB2312"/>
              </a:defRPr>
            </a:lvl1pPr>
            <a:lvl2pPr marL="742950" indent="-285750" eaLnBrk="0" hangingPunct="0">
              <a:spcBef>
                <a:spcPct val="20000"/>
              </a:spcBef>
              <a:buChar char="–"/>
              <a:defRPr sz="2800">
                <a:solidFill>
                  <a:schemeClr val="tx1"/>
                </a:solidFill>
                <a:latin typeface="Arial" pitchFamily="34" charset="0"/>
                <a:ea typeface="楷体_GB2312"/>
                <a:cs typeface="楷体_GB2312"/>
              </a:defRPr>
            </a:lvl2pPr>
            <a:lvl3pPr marL="1143000" indent="-228600" eaLnBrk="0" hangingPunct="0">
              <a:spcBef>
                <a:spcPct val="20000"/>
              </a:spcBef>
              <a:buChar char="•"/>
              <a:defRPr sz="2400">
                <a:solidFill>
                  <a:schemeClr val="tx1"/>
                </a:solidFill>
                <a:latin typeface="Arial" pitchFamily="34" charset="0"/>
                <a:ea typeface="楷体_GB2312"/>
                <a:cs typeface="楷体_GB2312"/>
              </a:defRPr>
            </a:lvl3pPr>
            <a:lvl4pPr marL="1600200" indent="-228600" eaLnBrk="0" hangingPunct="0">
              <a:spcBef>
                <a:spcPct val="20000"/>
              </a:spcBef>
              <a:buChar char="–"/>
              <a:defRPr sz="2000">
                <a:solidFill>
                  <a:schemeClr val="tx1"/>
                </a:solidFill>
                <a:latin typeface="Arial" pitchFamily="34" charset="0"/>
                <a:ea typeface="楷体_GB2312"/>
                <a:cs typeface="楷体_GB2312"/>
              </a:defRPr>
            </a:lvl4pPr>
            <a:lvl5pPr marL="2057400" indent="-228600" eaLnBrk="0" hangingPunct="0">
              <a:spcBef>
                <a:spcPct val="20000"/>
              </a:spcBef>
              <a:buChar char="»"/>
              <a:defRPr sz="2000">
                <a:solidFill>
                  <a:schemeClr val="tx1"/>
                </a:solidFill>
                <a:latin typeface="Arial" pitchFamily="34" charset="0"/>
                <a:ea typeface="楷体_GB2312"/>
                <a:cs typeface="楷体_GB2312"/>
              </a:defRPr>
            </a:lvl5pPr>
            <a:lvl6pPr marL="2514600" indent="-228600" eaLnBrk="0" fontAlgn="base" hangingPunct="0">
              <a:spcBef>
                <a:spcPct val="20000"/>
              </a:spcBef>
              <a:spcAft>
                <a:spcPct val="0"/>
              </a:spcAft>
              <a:buChar char="»"/>
              <a:defRPr sz="2000">
                <a:solidFill>
                  <a:schemeClr val="tx1"/>
                </a:solidFill>
                <a:latin typeface="Arial" pitchFamily="34" charset="0"/>
                <a:ea typeface="楷体_GB2312"/>
                <a:cs typeface="楷体_GB2312"/>
              </a:defRPr>
            </a:lvl6pPr>
            <a:lvl7pPr marL="2971800" indent="-228600" eaLnBrk="0" fontAlgn="base" hangingPunct="0">
              <a:spcBef>
                <a:spcPct val="20000"/>
              </a:spcBef>
              <a:spcAft>
                <a:spcPct val="0"/>
              </a:spcAft>
              <a:buChar char="»"/>
              <a:defRPr sz="2000">
                <a:solidFill>
                  <a:schemeClr val="tx1"/>
                </a:solidFill>
                <a:latin typeface="Arial" pitchFamily="34" charset="0"/>
                <a:ea typeface="楷体_GB2312"/>
                <a:cs typeface="楷体_GB2312"/>
              </a:defRPr>
            </a:lvl7pPr>
            <a:lvl8pPr marL="3429000" indent="-228600" eaLnBrk="0" fontAlgn="base" hangingPunct="0">
              <a:spcBef>
                <a:spcPct val="20000"/>
              </a:spcBef>
              <a:spcAft>
                <a:spcPct val="0"/>
              </a:spcAft>
              <a:buChar char="»"/>
              <a:defRPr sz="2000">
                <a:solidFill>
                  <a:schemeClr val="tx1"/>
                </a:solidFill>
                <a:latin typeface="Arial" pitchFamily="34" charset="0"/>
                <a:ea typeface="楷体_GB2312"/>
                <a:cs typeface="楷体_GB2312"/>
              </a:defRPr>
            </a:lvl8pPr>
            <a:lvl9pPr marL="3886200" indent="-228600" eaLnBrk="0" fontAlgn="base" hangingPunct="0">
              <a:spcBef>
                <a:spcPct val="20000"/>
              </a:spcBef>
              <a:spcAft>
                <a:spcPct val="0"/>
              </a:spcAft>
              <a:buChar char="»"/>
              <a:defRPr sz="2000">
                <a:solidFill>
                  <a:schemeClr val="tx1"/>
                </a:solidFill>
                <a:latin typeface="Arial" pitchFamily="34" charset="0"/>
                <a:ea typeface="楷体_GB2312"/>
                <a:cs typeface="楷体_GB2312"/>
              </a:defRPr>
            </a:lvl9pPr>
          </a:lstStyle>
          <a:p>
            <a:pPr eaLnBrk="1" hangingPunct="1">
              <a:spcBef>
                <a:spcPct val="0"/>
              </a:spcBef>
              <a:buFontTx/>
              <a:buNone/>
            </a:pPr>
            <a:r>
              <a:rPr lang="en-US" altLang="zh-CN" sz="3900" dirty="0">
                <a:solidFill>
                  <a:schemeClr val="bg1"/>
                </a:solidFill>
                <a:ea typeface="宋体" pitchFamily="2" charset="-122"/>
              </a:rPr>
              <a:t>In the beginning…</a:t>
            </a:r>
          </a:p>
        </p:txBody>
      </p:sp>
      <p:sp>
        <p:nvSpPr>
          <p:cNvPr id="10247" name="Text Box 8"/>
          <p:cNvSpPr txBox="1">
            <a:spLocks noChangeArrowheads="1"/>
          </p:cNvSpPr>
          <p:nvPr/>
        </p:nvSpPr>
        <p:spPr bwMode="auto">
          <a:xfrm>
            <a:off x="11352584" y="1340768"/>
            <a:ext cx="677108" cy="4495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eaVert">
            <a:spAutoFit/>
          </a:bodyPr>
          <a:lstStyle>
            <a:lvl1pPr eaLnBrk="0" hangingPunct="0">
              <a:spcBef>
                <a:spcPct val="20000"/>
              </a:spcBef>
              <a:buChar char="•"/>
              <a:defRPr sz="3200">
                <a:solidFill>
                  <a:schemeClr val="tx1"/>
                </a:solidFill>
                <a:latin typeface="Arial" pitchFamily="34" charset="0"/>
                <a:ea typeface="楷体_GB2312"/>
                <a:cs typeface="楷体_GB2312"/>
              </a:defRPr>
            </a:lvl1pPr>
            <a:lvl2pPr marL="742950" indent="-285750" eaLnBrk="0" hangingPunct="0">
              <a:spcBef>
                <a:spcPct val="20000"/>
              </a:spcBef>
              <a:buChar char="–"/>
              <a:defRPr sz="2800">
                <a:solidFill>
                  <a:schemeClr val="tx1"/>
                </a:solidFill>
                <a:latin typeface="Arial" pitchFamily="34" charset="0"/>
                <a:ea typeface="楷体_GB2312"/>
                <a:cs typeface="楷体_GB2312"/>
              </a:defRPr>
            </a:lvl2pPr>
            <a:lvl3pPr marL="1143000" indent="-228600" eaLnBrk="0" hangingPunct="0">
              <a:spcBef>
                <a:spcPct val="20000"/>
              </a:spcBef>
              <a:buChar char="•"/>
              <a:defRPr sz="2400">
                <a:solidFill>
                  <a:schemeClr val="tx1"/>
                </a:solidFill>
                <a:latin typeface="Arial" pitchFamily="34" charset="0"/>
                <a:ea typeface="楷体_GB2312"/>
                <a:cs typeface="楷体_GB2312"/>
              </a:defRPr>
            </a:lvl3pPr>
            <a:lvl4pPr marL="1600200" indent="-228600" eaLnBrk="0" hangingPunct="0">
              <a:spcBef>
                <a:spcPct val="20000"/>
              </a:spcBef>
              <a:buChar char="–"/>
              <a:defRPr sz="2000">
                <a:solidFill>
                  <a:schemeClr val="tx1"/>
                </a:solidFill>
                <a:latin typeface="Arial" pitchFamily="34" charset="0"/>
                <a:ea typeface="楷体_GB2312"/>
                <a:cs typeface="楷体_GB2312"/>
              </a:defRPr>
            </a:lvl4pPr>
            <a:lvl5pPr marL="2057400" indent="-228600" eaLnBrk="0" hangingPunct="0">
              <a:spcBef>
                <a:spcPct val="20000"/>
              </a:spcBef>
              <a:buChar char="»"/>
              <a:defRPr sz="2000">
                <a:solidFill>
                  <a:schemeClr val="tx1"/>
                </a:solidFill>
                <a:latin typeface="Arial" pitchFamily="34" charset="0"/>
                <a:ea typeface="楷体_GB2312"/>
                <a:cs typeface="楷体_GB2312"/>
              </a:defRPr>
            </a:lvl5pPr>
            <a:lvl6pPr marL="2514600" indent="-228600" eaLnBrk="0" fontAlgn="base" hangingPunct="0">
              <a:spcBef>
                <a:spcPct val="20000"/>
              </a:spcBef>
              <a:spcAft>
                <a:spcPct val="0"/>
              </a:spcAft>
              <a:buChar char="»"/>
              <a:defRPr sz="2000">
                <a:solidFill>
                  <a:schemeClr val="tx1"/>
                </a:solidFill>
                <a:latin typeface="Arial" pitchFamily="34" charset="0"/>
                <a:ea typeface="楷体_GB2312"/>
                <a:cs typeface="楷体_GB2312"/>
              </a:defRPr>
            </a:lvl6pPr>
            <a:lvl7pPr marL="2971800" indent="-228600" eaLnBrk="0" fontAlgn="base" hangingPunct="0">
              <a:spcBef>
                <a:spcPct val="20000"/>
              </a:spcBef>
              <a:spcAft>
                <a:spcPct val="0"/>
              </a:spcAft>
              <a:buChar char="»"/>
              <a:defRPr sz="2000">
                <a:solidFill>
                  <a:schemeClr val="tx1"/>
                </a:solidFill>
                <a:latin typeface="Arial" pitchFamily="34" charset="0"/>
                <a:ea typeface="楷体_GB2312"/>
                <a:cs typeface="楷体_GB2312"/>
              </a:defRPr>
            </a:lvl7pPr>
            <a:lvl8pPr marL="3429000" indent="-228600" eaLnBrk="0" fontAlgn="base" hangingPunct="0">
              <a:spcBef>
                <a:spcPct val="20000"/>
              </a:spcBef>
              <a:spcAft>
                <a:spcPct val="0"/>
              </a:spcAft>
              <a:buChar char="»"/>
              <a:defRPr sz="2000">
                <a:solidFill>
                  <a:schemeClr val="tx1"/>
                </a:solidFill>
                <a:latin typeface="Arial" pitchFamily="34" charset="0"/>
                <a:ea typeface="楷体_GB2312"/>
                <a:cs typeface="楷体_GB2312"/>
              </a:defRPr>
            </a:lvl8pPr>
            <a:lvl9pPr marL="3886200" indent="-228600" eaLnBrk="0" fontAlgn="base" hangingPunct="0">
              <a:spcBef>
                <a:spcPct val="20000"/>
              </a:spcBef>
              <a:spcAft>
                <a:spcPct val="0"/>
              </a:spcAft>
              <a:buChar char="»"/>
              <a:defRPr sz="2000">
                <a:solidFill>
                  <a:schemeClr val="tx1"/>
                </a:solidFill>
                <a:latin typeface="Arial" pitchFamily="34" charset="0"/>
                <a:ea typeface="楷体_GB2312"/>
                <a:cs typeface="楷体_GB2312"/>
              </a:defRPr>
            </a:lvl9pPr>
          </a:lstStyle>
          <a:p>
            <a:pPr eaLnBrk="1" hangingPunct="1">
              <a:spcBef>
                <a:spcPct val="50000"/>
              </a:spcBef>
              <a:buFontTx/>
              <a:buNone/>
            </a:pPr>
            <a:r>
              <a:rPr lang="en-US" altLang="zh-CN" dirty="0">
                <a:solidFill>
                  <a:schemeClr val="bg1"/>
                </a:solidFill>
                <a:ea typeface="宋体" pitchFamily="2" charset="-122"/>
              </a:rPr>
              <a:t>Creation of the Universe</a:t>
            </a:r>
          </a:p>
        </p:txBody>
      </p:sp>
    </p:spTree>
    <p:extLst>
      <p:ext uri="{BB962C8B-B14F-4D97-AF65-F5344CB8AC3E}">
        <p14:creationId xmlns:p14="http://schemas.microsoft.com/office/powerpoint/2010/main" val="837999186"/>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01A4387A-3E51-65C3-9A06-CE503B460BFB}"/>
              </a:ext>
            </a:extLst>
          </p:cNvPr>
          <p:cNvGrpSpPr/>
          <p:nvPr/>
        </p:nvGrpSpPr>
        <p:grpSpPr>
          <a:xfrm>
            <a:off x="191344" y="548680"/>
            <a:ext cx="5567772" cy="3731608"/>
            <a:chOff x="191344" y="548680"/>
            <a:chExt cx="5567772" cy="3731608"/>
          </a:xfrm>
        </p:grpSpPr>
        <p:pic>
          <p:nvPicPr>
            <p:cNvPr id="4098" name="Picture 2" descr="Artist's impression of the Big Bang">
              <a:extLst>
                <a:ext uri="{FF2B5EF4-FFF2-40B4-BE49-F238E27FC236}">
                  <a16:creationId xmlns:a16="http://schemas.microsoft.com/office/drawing/2014/main" id="{5BCEA5A7-A9B7-F575-C75A-711201DE2A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344" y="548680"/>
              <a:ext cx="5567772" cy="371184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27D86CD1-C7C7-C9A3-3359-429275FF533C}"/>
                </a:ext>
              </a:extLst>
            </p:cNvPr>
            <p:cNvSpPr txBox="1"/>
            <p:nvPr/>
          </p:nvSpPr>
          <p:spPr>
            <a:xfrm>
              <a:off x="213444" y="548680"/>
              <a:ext cx="3248251" cy="461665"/>
            </a:xfrm>
            <a:prstGeom prst="rect">
              <a:avLst/>
            </a:prstGeom>
            <a:noFill/>
          </p:spPr>
          <p:txBody>
            <a:bodyPr wrap="square">
              <a:spAutoFit/>
            </a:bodyPr>
            <a:lstStyle/>
            <a:p>
              <a:pPr algn="l" fontAlgn="base"/>
              <a:r>
                <a:rPr lang="en-US" b="1" i="0" u="none" strike="noStrike" dirty="0">
                  <a:solidFill>
                    <a:schemeClr val="bg1"/>
                  </a:solidFill>
                  <a:effectLst/>
                  <a:latin typeface="Sakkal"/>
                </a:rPr>
                <a:t>The Beginning Of It All</a:t>
              </a:r>
            </a:p>
          </p:txBody>
        </p:sp>
        <p:sp>
          <p:nvSpPr>
            <p:cNvPr id="9" name="TextBox 8">
              <a:extLst>
                <a:ext uri="{FF2B5EF4-FFF2-40B4-BE49-F238E27FC236}">
                  <a16:creationId xmlns:a16="http://schemas.microsoft.com/office/drawing/2014/main" id="{FFA16617-4C85-52FE-5A3B-A3010C359108}"/>
                </a:ext>
              </a:extLst>
            </p:cNvPr>
            <p:cNvSpPr txBox="1"/>
            <p:nvPr/>
          </p:nvSpPr>
          <p:spPr>
            <a:xfrm>
              <a:off x="222786" y="3818623"/>
              <a:ext cx="2520280" cy="461665"/>
            </a:xfrm>
            <a:prstGeom prst="rect">
              <a:avLst/>
            </a:prstGeom>
            <a:noFill/>
          </p:spPr>
          <p:txBody>
            <a:bodyPr wrap="square">
              <a:spAutoFit/>
            </a:bodyPr>
            <a:lstStyle/>
            <a:p>
              <a:pPr algn="l" fontAlgn="base"/>
              <a:r>
                <a:rPr lang="en-US" b="1" i="0" u="none" strike="noStrike" dirty="0">
                  <a:solidFill>
                    <a:schemeClr val="bg1"/>
                  </a:solidFill>
                  <a:effectLst/>
                  <a:latin typeface="Sakkal"/>
                </a:rPr>
                <a:t>Big Bang (13.7 Ga)</a:t>
              </a:r>
            </a:p>
          </p:txBody>
        </p:sp>
      </p:grpSp>
      <p:grpSp>
        <p:nvGrpSpPr>
          <p:cNvPr id="11" name="Group 10">
            <a:extLst>
              <a:ext uri="{FF2B5EF4-FFF2-40B4-BE49-F238E27FC236}">
                <a16:creationId xmlns:a16="http://schemas.microsoft.com/office/drawing/2014/main" id="{8F125166-8078-E433-67DE-BDF4137077FB}"/>
              </a:ext>
            </a:extLst>
          </p:cNvPr>
          <p:cNvGrpSpPr/>
          <p:nvPr/>
        </p:nvGrpSpPr>
        <p:grpSpPr>
          <a:xfrm>
            <a:off x="4941283" y="1686334"/>
            <a:ext cx="7089904" cy="4725144"/>
            <a:chOff x="4941283" y="1686334"/>
            <a:chExt cx="7089904" cy="4725144"/>
          </a:xfrm>
        </p:grpSpPr>
        <p:pic>
          <p:nvPicPr>
            <p:cNvPr id="4100" name="Picture 4">
              <a:extLst>
                <a:ext uri="{FF2B5EF4-FFF2-40B4-BE49-F238E27FC236}">
                  <a16:creationId xmlns:a16="http://schemas.microsoft.com/office/drawing/2014/main" id="{03C0FC1A-F0A5-2354-CB0B-96FE222EB9C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41283" y="1686334"/>
              <a:ext cx="7089904" cy="472514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080D665F-5DD5-AEE3-5317-2C3AEC487C53}"/>
                </a:ext>
              </a:extLst>
            </p:cNvPr>
            <p:cNvSpPr txBox="1"/>
            <p:nvPr/>
          </p:nvSpPr>
          <p:spPr>
            <a:xfrm>
              <a:off x="4969245" y="1686334"/>
              <a:ext cx="4032448" cy="461665"/>
            </a:xfrm>
            <a:prstGeom prst="rect">
              <a:avLst/>
            </a:prstGeom>
            <a:noFill/>
          </p:spPr>
          <p:txBody>
            <a:bodyPr wrap="square">
              <a:spAutoFit/>
            </a:bodyPr>
            <a:lstStyle/>
            <a:p>
              <a:pPr algn="l" fontAlgn="base"/>
              <a:r>
                <a:rPr lang="en-US" b="1" i="0" u="none" strike="noStrike" dirty="0">
                  <a:solidFill>
                    <a:srgbClr val="FFFFFF"/>
                  </a:solidFill>
                  <a:effectLst/>
                  <a:latin typeface="Sakkal"/>
                </a:rPr>
                <a:t>Components Of The Universe</a:t>
              </a:r>
            </a:p>
          </p:txBody>
        </p:sp>
      </p:grpSp>
      <p:sp>
        <p:nvSpPr>
          <p:cNvPr id="13" name="TextBox 12">
            <a:extLst>
              <a:ext uri="{FF2B5EF4-FFF2-40B4-BE49-F238E27FC236}">
                <a16:creationId xmlns:a16="http://schemas.microsoft.com/office/drawing/2014/main" id="{0B2E00F5-B76D-CEA2-649C-CCDC5CC7AB4D}"/>
              </a:ext>
            </a:extLst>
          </p:cNvPr>
          <p:cNvSpPr txBox="1"/>
          <p:nvPr/>
        </p:nvSpPr>
        <p:spPr>
          <a:xfrm>
            <a:off x="175288" y="4280288"/>
            <a:ext cx="1808324" cy="461665"/>
          </a:xfrm>
          <a:prstGeom prst="rect">
            <a:avLst/>
          </a:prstGeom>
          <a:noFill/>
        </p:spPr>
        <p:txBody>
          <a:bodyPr wrap="square">
            <a:spAutoFit/>
          </a:bodyPr>
          <a:lstStyle/>
          <a:p>
            <a:r>
              <a:rPr lang="zh-CN" altLang="en-US" dirty="0"/>
              <a:t>宇宙大爆炸</a:t>
            </a:r>
            <a:endParaRPr lang="en-CN" dirty="0"/>
          </a:p>
        </p:txBody>
      </p:sp>
      <p:sp>
        <p:nvSpPr>
          <p:cNvPr id="14" name="TextBox 13">
            <a:extLst>
              <a:ext uri="{FF2B5EF4-FFF2-40B4-BE49-F238E27FC236}">
                <a16:creationId xmlns:a16="http://schemas.microsoft.com/office/drawing/2014/main" id="{5206555A-0F16-C061-702B-9C54FF52905C}"/>
              </a:ext>
            </a:extLst>
          </p:cNvPr>
          <p:cNvSpPr txBox="1"/>
          <p:nvPr/>
        </p:nvSpPr>
        <p:spPr>
          <a:xfrm>
            <a:off x="9624392" y="1167135"/>
            <a:ext cx="2334972" cy="461665"/>
          </a:xfrm>
          <a:prstGeom prst="rect">
            <a:avLst/>
          </a:prstGeom>
          <a:noFill/>
        </p:spPr>
        <p:txBody>
          <a:bodyPr wrap="square">
            <a:spAutoFit/>
          </a:bodyPr>
          <a:lstStyle/>
          <a:p>
            <a:r>
              <a:rPr lang="zh-CN" altLang="en-US" dirty="0"/>
              <a:t>当今扩张的宇宙</a:t>
            </a:r>
            <a:endParaRPr lang="en-CN" dirty="0"/>
          </a:p>
        </p:txBody>
      </p:sp>
    </p:spTree>
    <p:extLst>
      <p:ext uri="{BB962C8B-B14F-4D97-AF65-F5344CB8AC3E}">
        <p14:creationId xmlns:p14="http://schemas.microsoft.com/office/powerpoint/2010/main" val="4178943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z="4800" dirty="0">
                <a:solidFill>
                  <a:srgbClr val="000000"/>
                </a:solidFill>
                <a:latin typeface="+mn-lt"/>
              </a:rPr>
              <a:t>地球的起源与演化</a:t>
            </a:r>
            <a:endParaRPr lang="zh-CN" altLang="en-US" sz="4800" dirty="0"/>
          </a:p>
        </p:txBody>
      </p:sp>
      <p:sp>
        <p:nvSpPr>
          <p:cNvPr id="3" name="Content Placeholder 2">
            <a:extLst>
              <a:ext uri="{FF2B5EF4-FFF2-40B4-BE49-F238E27FC236}">
                <a16:creationId xmlns:a16="http://schemas.microsoft.com/office/drawing/2014/main" id="{F2C42290-5309-AAA2-43B6-1FFF14F568A1}"/>
              </a:ext>
            </a:extLst>
          </p:cNvPr>
          <p:cNvSpPr>
            <a:spLocks noGrp="1"/>
          </p:cNvSpPr>
          <p:nvPr>
            <p:ph idx="1"/>
          </p:nvPr>
        </p:nvSpPr>
        <p:spPr/>
        <p:txBody>
          <a:bodyPr/>
          <a:lstStyle/>
          <a:p>
            <a:pPr marL="514350" indent="-514350">
              <a:buFont typeface="+mj-lt"/>
              <a:buAutoNum type="arabicPeriod"/>
            </a:pPr>
            <a:r>
              <a:rPr lang="en-CN" dirty="0"/>
              <a:t>太阳系的形成与演化</a:t>
            </a:r>
          </a:p>
          <a:p>
            <a:pPr lvl="1"/>
            <a:r>
              <a:rPr lang="en-CN" dirty="0"/>
              <a:t>宇宙大爆炸</a:t>
            </a:r>
          </a:p>
          <a:p>
            <a:pPr lvl="1"/>
            <a:r>
              <a:rPr lang="en-CN" dirty="0"/>
              <a:t>恒星演化</a:t>
            </a:r>
            <a:r>
              <a:rPr lang="zh-CN" altLang="en-US" dirty="0"/>
              <a:t>：</a:t>
            </a:r>
            <a:r>
              <a:rPr lang="en-CN" dirty="0"/>
              <a:t>超新星</a:t>
            </a:r>
            <a:r>
              <a:rPr lang="zh-CN" altLang="en-US" dirty="0"/>
              <a:t>、红巨星</a:t>
            </a:r>
            <a:endParaRPr lang="en-US" altLang="zh-CN" dirty="0"/>
          </a:p>
          <a:p>
            <a:pPr lvl="1"/>
            <a:r>
              <a:rPr lang="zh-CN" altLang="en-US" dirty="0"/>
              <a:t>太阳系（星系；系外行星）的形成</a:t>
            </a:r>
            <a:endParaRPr lang="en-US" altLang="zh-CN" dirty="0"/>
          </a:p>
          <a:p>
            <a:pPr lvl="1"/>
            <a:r>
              <a:rPr lang="zh-CN" altLang="en-US" dirty="0"/>
              <a:t>地球（行星）的形成</a:t>
            </a:r>
            <a:endParaRPr lang="en-US" altLang="zh-CN" dirty="0"/>
          </a:p>
          <a:p>
            <a:pPr marL="514350" indent="-514350">
              <a:buFont typeface="+mj-lt"/>
              <a:buAutoNum type="arabicPeriod"/>
            </a:pPr>
            <a:r>
              <a:rPr lang="zh-CN" altLang="en-US" dirty="0">
                <a:solidFill>
                  <a:schemeClr val="accent5"/>
                </a:solidFill>
              </a:rPr>
              <a:t>地球的形成与演化</a:t>
            </a:r>
            <a:endParaRPr lang="en-US" altLang="zh-CN" dirty="0">
              <a:solidFill>
                <a:schemeClr val="accent5"/>
              </a:solidFill>
            </a:endParaRPr>
          </a:p>
          <a:p>
            <a:pPr lvl="1"/>
            <a:r>
              <a:rPr lang="zh-CN" altLang="en-US" dirty="0">
                <a:solidFill>
                  <a:schemeClr val="accent5"/>
                </a:solidFill>
              </a:rPr>
              <a:t>岩浆洋与</a:t>
            </a:r>
            <a:r>
              <a:rPr lang="zh-CN" altLang="en-CN" dirty="0">
                <a:solidFill>
                  <a:schemeClr val="accent5"/>
                </a:solidFill>
              </a:rPr>
              <a:t>月地</a:t>
            </a:r>
            <a:r>
              <a:rPr lang="zh-CN" altLang="en-US" dirty="0">
                <a:solidFill>
                  <a:schemeClr val="accent5"/>
                </a:solidFill>
              </a:rPr>
              <a:t>系统</a:t>
            </a:r>
            <a:endParaRPr lang="en-US" altLang="zh-CN" dirty="0">
              <a:solidFill>
                <a:schemeClr val="accent5"/>
              </a:solidFill>
            </a:endParaRPr>
          </a:p>
          <a:p>
            <a:pPr lvl="1"/>
            <a:r>
              <a:rPr lang="zh-CN" altLang="en-US" dirty="0">
                <a:solidFill>
                  <a:schemeClr val="accent5"/>
                </a:solidFill>
              </a:rPr>
              <a:t>板块构造运动</a:t>
            </a:r>
            <a:endParaRPr lang="en-US" altLang="zh-CN" dirty="0">
              <a:solidFill>
                <a:schemeClr val="accent5"/>
              </a:solidFill>
            </a:endParaRPr>
          </a:p>
          <a:p>
            <a:pPr lvl="1"/>
            <a:r>
              <a:rPr lang="zh-CN" altLang="en-US" dirty="0">
                <a:solidFill>
                  <a:schemeClr val="accent5"/>
                </a:solidFill>
              </a:rPr>
              <a:t>地球的地质与构造演化</a:t>
            </a:r>
            <a:endParaRPr lang="en-US" altLang="zh-CN" dirty="0">
              <a:solidFill>
                <a:schemeClr val="accent5"/>
              </a:solidFill>
            </a:endParaRPr>
          </a:p>
        </p:txBody>
      </p:sp>
    </p:spTree>
    <p:extLst>
      <p:ext uri="{BB962C8B-B14F-4D97-AF65-F5344CB8AC3E}">
        <p14:creationId xmlns:p14="http://schemas.microsoft.com/office/powerpoint/2010/main" val="28728164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宇宙大爆炸的设想</a:t>
            </a:r>
          </a:p>
        </p:txBody>
      </p:sp>
      <p:sp>
        <p:nvSpPr>
          <p:cNvPr id="4" name="Rectangle 3"/>
          <p:cNvSpPr>
            <a:spLocks noGrp="1" noChangeArrowheads="1"/>
          </p:cNvSpPr>
          <p:nvPr>
            <p:ph idx="1"/>
          </p:nvPr>
        </p:nvSpPr>
        <p:spPr>
          <a:xfrm>
            <a:off x="695400" y="1556792"/>
            <a:ext cx="11089232" cy="4539208"/>
          </a:xfrm>
        </p:spPr>
        <p:txBody>
          <a:bodyPr/>
          <a:lstStyle/>
          <a:p>
            <a:r>
              <a:rPr lang="en-US" altLang="zh-CN" dirty="0">
                <a:ea typeface="宋体" pitchFamily="2" charset="-122"/>
              </a:rPr>
              <a:t>The Big Bang…(</a:t>
            </a:r>
            <a:r>
              <a:rPr lang="zh-CN" altLang="en-US" dirty="0"/>
              <a:t>宇宙大爆炸</a:t>
            </a:r>
            <a:r>
              <a:rPr lang="en-US" altLang="zh-CN" dirty="0">
                <a:ea typeface="宋体" pitchFamily="2" charset="-122"/>
              </a:rPr>
              <a:t>)</a:t>
            </a:r>
            <a:endParaRPr lang="en-US" altLang="zh-CN" dirty="0">
              <a:ea typeface="宋体" pitchFamily="2" charset="-122"/>
              <a:cs typeface="Times New Roman" pitchFamily="18" charset="0"/>
            </a:endParaRPr>
          </a:p>
          <a:p>
            <a:pPr lvl="1" eaLnBrk="1" hangingPunct="1"/>
            <a:r>
              <a:rPr lang="en-US" altLang="zh-CN" sz="2400" dirty="0">
                <a:ea typeface="宋体" pitchFamily="2" charset="-122"/>
                <a:cs typeface="Times New Roman" pitchFamily="18" charset="0"/>
              </a:rPr>
              <a:t>13.7 billion years ago  (13,700,000,000 </a:t>
            </a:r>
            <a:r>
              <a:rPr lang="en-US" altLang="zh-CN" sz="2400" dirty="0" err="1">
                <a:ea typeface="宋体" pitchFamily="2" charset="-122"/>
                <a:cs typeface="Times New Roman" pitchFamily="18" charset="0"/>
              </a:rPr>
              <a:t>yrs</a:t>
            </a:r>
            <a:r>
              <a:rPr lang="en-US" altLang="zh-CN" sz="2400" dirty="0">
                <a:ea typeface="宋体" pitchFamily="2" charset="-122"/>
                <a:cs typeface="Times New Roman" pitchFamily="18" charset="0"/>
              </a:rPr>
              <a:t>)</a:t>
            </a:r>
          </a:p>
          <a:p>
            <a:pPr marL="457200" lvl="1" indent="0">
              <a:buNone/>
            </a:pPr>
            <a:r>
              <a:rPr lang="zh-CN" altLang="en-US" sz="2400" dirty="0">
                <a:ea typeface="宋体" pitchFamily="2" charset="-122"/>
                <a:cs typeface="Times New Roman" pitchFamily="18" charset="0"/>
              </a:rPr>
              <a:t>（开始于</a:t>
            </a:r>
            <a:r>
              <a:rPr lang="en-US" altLang="zh-CN" sz="2400" dirty="0">
                <a:ea typeface="宋体" pitchFamily="2" charset="-122"/>
                <a:cs typeface="Times New Roman" pitchFamily="18" charset="0"/>
              </a:rPr>
              <a:t>137</a:t>
            </a:r>
            <a:r>
              <a:rPr lang="zh-CN" altLang="en-US" sz="2400" dirty="0">
                <a:ea typeface="宋体" pitchFamily="2" charset="-122"/>
                <a:cs typeface="Times New Roman" pitchFamily="18" charset="0"/>
              </a:rPr>
              <a:t>亿年前）</a:t>
            </a:r>
            <a:endParaRPr lang="en-US" altLang="zh-CN" sz="2400" dirty="0">
              <a:ea typeface="宋体" pitchFamily="2" charset="-122"/>
              <a:cs typeface="Times New Roman" pitchFamily="18" charset="0"/>
            </a:endParaRPr>
          </a:p>
          <a:p>
            <a:pPr lvl="1" eaLnBrk="1" hangingPunct="1"/>
            <a:r>
              <a:rPr lang="en-US" altLang="zh-CN" sz="2400" dirty="0">
                <a:ea typeface="宋体" pitchFamily="2" charset="-122"/>
                <a:cs typeface="Times New Roman" pitchFamily="18" charset="0"/>
              </a:rPr>
              <a:t>Explosion so powerful that space itself was propelled outwards almost instantaneously </a:t>
            </a:r>
          </a:p>
          <a:p>
            <a:pPr marL="457200" lvl="1" indent="0">
              <a:buNone/>
            </a:pPr>
            <a:r>
              <a:rPr lang="zh-CN" altLang="en-US" sz="2400" dirty="0">
                <a:ea typeface="宋体" pitchFamily="2" charset="-122"/>
                <a:cs typeface="Times New Roman" pitchFamily="18" charset="0"/>
              </a:rPr>
              <a:t>（巨大而短暂）</a:t>
            </a:r>
            <a:endParaRPr lang="en-US" altLang="zh-CN" sz="2400" dirty="0">
              <a:ea typeface="宋体" pitchFamily="2" charset="-122"/>
              <a:cs typeface="Times New Roman" pitchFamily="18" charset="0"/>
            </a:endParaRPr>
          </a:p>
          <a:p>
            <a:pPr lvl="1" eaLnBrk="1" hangingPunct="1"/>
            <a:r>
              <a:rPr lang="en-US" altLang="zh-CN" sz="2400" dirty="0">
                <a:ea typeface="宋体" pitchFamily="2" charset="-122"/>
                <a:cs typeface="Times New Roman" pitchFamily="18" charset="0"/>
              </a:rPr>
              <a:t>200 Million years later, the first stars formed</a:t>
            </a:r>
          </a:p>
          <a:p>
            <a:pPr marL="457200" lvl="1" indent="0">
              <a:buNone/>
            </a:pPr>
            <a:r>
              <a:rPr lang="zh-CN" altLang="en-US" sz="2400" dirty="0">
                <a:ea typeface="宋体" pitchFamily="2" charset="-122"/>
                <a:cs typeface="Times New Roman" pitchFamily="18" charset="0"/>
              </a:rPr>
              <a:t>（</a:t>
            </a:r>
            <a:r>
              <a:rPr lang="en-US" altLang="zh-CN" sz="2400" dirty="0">
                <a:ea typeface="宋体" pitchFamily="2" charset="-122"/>
                <a:cs typeface="Times New Roman" pitchFamily="18" charset="0"/>
              </a:rPr>
              <a:t>2</a:t>
            </a:r>
            <a:r>
              <a:rPr lang="zh-CN" altLang="en-US" sz="2400" dirty="0">
                <a:ea typeface="宋体" pitchFamily="2" charset="-122"/>
                <a:cs typeface="Times New Roman" pitchFamily="18" charset="0"/>
              </a:rPr>
              <a:t>亿年后形成第一颗恒星）</a:t>
            </a:r>
            <a:endParaRPr lang="en-US" altLang="zh-CN" sz="2400" dirty="0">
              <a:ea typeface="宋体" pitchFamily="2" charset="-122"/>
              <a:cs typeface="Times New Roman" pitchFamily="18" charset="0"/>
            </a:endParaRPr>
          </a:p>
          <a:p>
            <a:pPr lvl="1" eaLnBrk="1" hangingPunct="1"/>
            <a:r>
              <a:rPr lang="en-US" altLang="zh-CN" sz="2400" dirty="0">
                <a:ea typeface="宋体" pitchFamily="2" charset="-122"/>
                <a:cs typeface="Times New Roman" pitchFamily="18" charset="0"/>
              </a:rPr>
              <a:t>Universe is still expanding today</a:t>
            </a:r>
          </a:p>
          <a:p>
            <a:pPr marL="457200" lvl="1" indent="0">
              <a:buNone/>
            </a:pPr>
            <a:r>
              <a:rPr lang="zh-CN" altLang="en-US" sz="2400" dirty="0">
                <a:ea typeface="宋体" pitchFamily="2" charset="-122"/>
                <a:cs typeface="Times New Roman" pitchFamily="18" charset="0"/>
              </a:rPr>
              <a:t>（今天仍在膨胀）</a:t>
            </a:r>
            <a:endParaRPr lang="en-US" altLang="zh-CN" sz="2400" dirty="0">
              <a:ea typeface="宋体" pitchFamily="2" charset="-122"/>
              <a:cs typeface="Times New Roman" pitchFamily="18" charset="0"/>
            </a:endParaRPr>
          </a:p>
        </p:txBody>
      </p:sp>
    </p:spTree>
    <p:extLst>
      <p:ext uri="{BB962C8B-B14F-4D97-AF65-F5344CB8AC3E}">
        <p14:creationId xmlns:p14="http://schemas.microsoft.com/office/powerpoint/2010/main" val="2097219130"/>
      </p:ext>
    </p:extLst>
  </p:cSld>
  <p:clrMapOvr>
    <a:masterClrMapping/>
  </p:clrMapOvr>
</p:sld>
</file>

<file path=ppt/theme/theme1.xml><?xml version="1.0" encoding="utf-8"?>
<a:theme xmlns:a="http://schemas.openxmlformats.org/drawingml/2006/main" name="地球科学概论">
  <a:themeElements>
    <a:clrScheme name="黄金水2010_HBCrat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黄金水2010_HBCraton">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2800" b="1" i="0" u="none" strike="noStrike" cap="none" normalizeH="0" baseline="0" smtClean="0">
            <a:ln>
              <a:noFill/>
            </a:ln>
            <a:solidFill>
              <a:schemeClr val="tx1"/>
            </a:solidFill>
            <a:effectLst/>
            <a:latin typeface="华文隶书" pitchFamily="2" charset="-122"/>
            <a:ea typeface="华文隶书"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2800" b="1" i="0" u="none" strike="noStrike" cap="none" normalizeH="0" baseline="0" smtClean="0">
            <a:ln>
              <a:noFill/>
            </a:ln>
            <a:solidFill>
              <a:schemeClr val="tx1"/>
            </a:solidFill>
            <a:effectLst/>
            <a:latin typeface="华文隶书" pitchFamily="2" charset="-122"/>
            <a:ea typeface="华文隶书" pitchFamily="2" charset="-122"/>
          </a:defRPr>
        </a:defPPr>
      </a:lstStyle>
    </a:lnDef>
  </a:objectDefaults>
  <a:extraClrSchemeLst>
    <a:extraClrScheme>
      <a:clrScheme name="黄金水2010_HBCrat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黄金水2010_HBCrat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黄金水2010_HBCrat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黄金水2010_HBCrat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黄金水2010_HBCrat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黄金水2010_HBCrat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黄金水2010_HBCrato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黄金水2010_HBCrat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黄金水2010_HBCrat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黄金水2010_HBCrat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黄金水2010_HBCrat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黄金水2010_HBCrat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地球科学概论</Template>
  <TotalTime>3078</TotalTime>
  <Words>1729</Words>
  <Application>Microsoft Macintosh PowerPoint</Application>
  <PresentationFormat>Widescreen</PresentationFormat>
  <Paragraphs>198</Paragraphs>
  <Slides>43</Slides>
  <Notes>12</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43</vt:i4>
      </vt:variant>
    </vt:vector>
  </HeadingPairs>
  <TitlesOfParts>
    <vt:vector size="59" baseType="lpstr">
      <vt:lpstr>-apple-system</vt:lpstr>
      <vt:lpstr>Brush Script MT</vt:lpstr>
      <vt:lpstr>楷体</vt:lpstr>
      <vt:lpstr>楷体_GB2312</vt:lpstr>
      <vt:lpstr>Sakkal</vt:lpstr>
      <vt:lpstr>宋体</vt:lpstr>
      <vt:lpstr>宋体</vt:lpstr>
      <vt:lpstr>STHeiti</vt:lpstr>
      <vt:lpstr>华文隶书</vt:lpstr>
      <vt:lpstr>Arial</vt:lpstr>
      <vt:lpstr>Castellar</vt:lpstr>
      <vt:lpstr>Helvetica</vt:lpstr>
      <vt:lpstr>Monotype Sorts</vt:lpstr>
      <vt:lpstr>Times New Roman</vt:lpstr>
      <vt:lpstr>Wingdings</vt:lpstr>
      <vt:lpstr>地球科学概论</vt:lpstr>
      <vt:lpstr>地球的起源与演化 Introduction to Origin and Evolution of the Earth</vt:lpstr>
      <vt:lpstr>Origin and Evolution of Earth</vt:lpstr>
      <vt:lpstr>Grand Research Questions in the Solid-Earth Sciences</vt:lpstr>
      <vt:lpstr>PowerPoint Presentation</vt:lpstr>
      <vt:lpstr>PowerPoint Presentation</vt:lpstr>
      <vt:lpstr>宇宙的形成与演化</vt:lpstr>
      <vt:lpstr>PowerPoint Presentation</vt:lpstr>
      <vt:lpstr>地球的起源与演化</vt:lpstr>
      <vt:lpstr>宇宙大爆炸的设想</vt:lpstr>
      <vt:lpstr>宇宙大爆炸思想的起源</vt:lpstr>
      <vt:lpstr>Cosmic Time Line（宇宙时间线）</vt:lpstr>
      <vt:lpstr>PowerPoint Presentation</vt:lpstr>
      <vt:lpstr>大爆炸与大撕裂</vt:lpstr>
      <vt:lpstr>PowerPoint Presentation</vt:lpstr>
      <vt:lpstr>PowerPoint Presentation</vt:lpstr>
      <vt:lpstr>Formation of the Elements  元素的形成</vt:lpstr>
      <vt:lpstr>PowerPoint Presentation</vt:lpstr>
      <vt:lpstr>Formation of the Elements  元素的形成</vt:lpstr>
      <vt:lpstr>Stellar Nucleosynthesis（恒星核合成）</vt:lpstr>
      <vt:lpstr>PowerPoint Presentation</vt:lpstr>
      <vt:lpstr>PowerPoint Presentation</vt:lpstr>
      <vt:lpstr>地球（行星）的形成</vt:lpstr>
      <vt:lpstr>地球（行星）的形成</vt:lpstr>
      <vt:lpstr>PowerPoint Presentation</vt:lpstr>
      <vt:lpstr>PowerPoint Presentation</vt:lpstr>
      <vt:lpstr>PowerPoint Presentation</vt:lpstr>
      <vt:lpstr>PowerPoint Presentation</vt:lpstr>
      <vt:lpstr>PowerPoint Presentation</vt:lpstr>
      <vt:lpstr>Terrestrial Planets:  Mercury, Venus, Earth, and Mars</vt:lpstr>
      <vt:lpstr>The Giant Planets:  Jupiter and Saturn</vt:lpstr>
      <vt:lpstr>The Icy Planets:  Uranus and Neptune</vt:lpstr>
      <vt:lpstr>行星的卫星 203</vt:lpstr>
      <vt:lpstr>PowerPoint Presentation</vt:lpstr>
      <vt:lpstr>PowerPoint Presentation</vt:lpstr>
      <vt:lpstr>PowerPoint Presentation</vt:lpstr>
      <vt:lpstr>自转周期和公转周期</vt:lpstr>
      <vt:lpstr>PowerPoint Presentation</vt:lpstr>
      <vt:lpstr>PowerPoint Presentation</vt:lpstr>
      <vt:lpstr>太阳系的组成</vt:lpstr>
      <vt:lpstr>太阳系的组成</vt:lpstr>
      <vt:lpstr>Summary of Planet Formation</vt:lpstr>
      <vt:lpstr>PowerPoint Presentation</vt:lpstr>
      <vt:lpstr>地球的起源与演化</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第二章  行星地球简史 </dc:title>
  <dc:creator>Jinshui</dc:creator>
  <cp:lastModifiedBy>Microsoft Office User</cp:lastModifiedBy>
  <cp:revision>133</cp:revision>
  <cp:lastPrinted>2015-09-23T07:55:47Z</cp:lastPrinted>
  <dcterms:created xsi:type="dcterms:W3CDTF">2000-01-13T01:50:30Z</dcterms:created>
  <dcterms:modified xsi:type="dcterms:W3CDTF">2024-08-26T01:33:41Z</dcterms:modified>
</cp:coreProperties>
</file>