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6" r:id="rId1"/>
  </p:sldMasterIdLst>
  <p:notesMasterIdLst>
    <p:notesMasterId r:id="rId90"/>
  </p:notesMasterIdLst>
  <p:sldIdLst>
    <p:sldId id="256" r:id="rId2"/>
    <p:sldId id="389" r:id="rId3"/>
    <p:sldId id="359" r:id="rId4"/>
    <p:sldId id="263" r:id="rId5"/>
    <p:sldId id="264" r:id="rId6"/>
    <p:sldId id="265" r:id="rId7"/>
    <p:sldId id="266" r:id="rId8"/>
    <p:sldId id="267" r:id="rId9"/>
    <p:sldId id="268" r:id="rId10"/>
    <p:sldId id="334" r:id="rId11"/>
    <p:sldId id="270" r:id="rId12"/>
    <p:sldId id="271" r:id="rId13"/>
    <p:sldId id="273" r:id="rId14"/>
    <p:sldId id="274" r:id="rId15"/>
    <p:sldId id="275" r:id="rId16"/>
    <p:sldId id="283" r:id="rId17"/>
    <p:sldId id="277" r:id="rId18"/>
    <p:sldId id="292" r:id="rId19"/>
    <p:sldId id="294" r:id="rId20"/>
    <p:sldId id="296" r:id="rId21"/>
    <p:sldId id="298" r:id="rId22"/>
    <p:sldId id="299" r:id="rId23"/>
    <p:sldId id="335" r:id="rId24"/>
    <p:sldId id="301" r:id="rId25"/>
    <p:sldId id="360" r:id="rId26"/>
    <p:sldId id="932" r:id="rId27"/>
    <p:sldId id="336" r:id="rId28"/>
    <p:sldId id="337" r:id="rId29"/>
    <p:sldId id="390" r:id="rId30"/>
    <p:sldId id="338" r:id="rId31"/>
    <p:sldId id="339" r:id="rId32"/>
    <p:sldId id="340" r:id="rId33"/>
    <p:sldId id="341" r:id="rId34"/>
    <p:sldId id="391" r:id="rId35"/>
    <p:sldId id="928" r:id="rId36"/>
    <p:sldId id="929" r:id="rId37"/>
    <p:sldId id="930" r:id="rId38"/>
    <p:sldId id="343" r:id="rId39"/>
    <p:sldId id="372" r:id="rId40"/>
    <p:sldId id="307" r:id="rId41"/>
    <p:sldId id="933" r:id="rId42"/>
    <p:sldId id="931" r:id="rId43"/>
    <p:sldId id="344" r:id="rId44"/>
    <p:sldId id="308" r:id="rId45"/>
    <p:sldId id="345" r:id="rId46"/>
    <p:sldId id="346" r:id="rId47"/>
    <p:sldId id="350" r:id="rId48"/>
    <p:sldId id="351" r:id="rId49"/>
    <p:sldId id="349" r:id="rId50"/>
    <p:sldId id="934" r:id="rId51"/>
    <p:sldId id="937" r:id="rId52"/>
    <p:sldId id="353" r:id="rId53"/>
    <p:sldId id="936" r:id="rId54"/>
    <p:sldId id="840" r:id="rId55"/>
    <p:sldId id="706" r:id="rId56"/>
    <p:sldId id="366" r:id="rId57"/>
    <p:sldId id="363" r:id="rId58"/>
    <p:sldId id="365" r:id="rId59"/>
    <p:sldId id="355" r:id="rId60"/>
    <p:sldId id="356" r:id="rId61"/>
    <p:sldId id="357" r:id="rId62"/>
    <p:sldId id="352" r:id="rId63"/>
    <p:sldId id="935" r:id="rId64"/>
    <p:sldId id="367" r:id="rId65"/>
    <p:sldId id="368" r:id="rId66"/>
    <p:sldId id="371" r:id="rId67"/>
    <p:sldId id="373" r:id="rId68"/>
    <p:sldId id="310" r:id="rId69"/>
    <p:sldId id="374" r:id="rId70"/>
    <p:sldId id="375" r:id="rId71"/>
    <p:sldId id="387" r:id="rId72"/>
    <p:sldId id="381" r:id="rId73"/>
    <p:sldId id="383" r:id="rId74"/>
    <p:sldId id="949" r:id="rId75"/>
    <p:sldId id="950" r:id="rId76"/>
    <p:sldId id="269" r:id="rId77"/>
    <p:sldId id="951" r:id="rId78"/>
    <p:sldId id="952" r:id="rId79"/>
    <p:sldId id="953" r:id="rId80"/>
    <p:sldId id="272" r:id="rId81"/>
    <p:sldId id="954" r:id="rId82"/>
    <p:sldId id="955" r:id="rId83"/>
    <p:sldId id="956" r:id="rId84"/>
    <p:sldId id="281" r:id="rId85"/>
    <p:sldId id="282" r:id="rId86"/>
    <p:sldId id="276" r:id="rId87"/>
    <p:sldId id="278" r:id="rId88"/>
    <p:sldId id="384"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8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5" Type="http://schemas.openxmlformats.org/officeDocument/2006/relationships/image" Target="../media/image139.wmf"/><Relationship Id="rId4" Type="http://schemas.openxmlformats.org/officeDocument/2006/relationships/image" Target="../media/image13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 Id="rId4" Type="http://schemas.openxmlformats.org/officeDocument/2006/relationships/image" Target="../media/image14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6A3F82-4FB5-403C-A69E-A8311D552895}" type="datetimeFigureOut">
              <a:rPr lang="zh-CN" altLang="en-US" smtClean="0"/>
              <a:t>2024/8/28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6E537-7251-46EE-B196-B6502B598AD2}" type="slidenum">
              <a:rPr lang="zh-CN" altLang="en-US" smtClean="0"/>
              <a:t>‹#›</a:t>
            </a:fld>
            <a:endParaRPr lang="zh-CN" altLang="en-US"/>
          </a:p>
        </p:txBody>
      </p:sp>
    </p:spTree>
    <p:extLst>
      <p:ext uri="{BB962C8B-B14F-4D97-AF65-F5344CB8AC3E}">
        <p14:creationId xmlns:p14="http://schemas.microsoft.com/office/powerpoint/2010/main" val="146522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26E537-7251-46EE-B196-B6502B598AD2}" type="slidenum">
              <a:rPr lang="zh-CN" altLang="en-US" smtClean="0"/>
              <a:t>1</a:t>
            </a:fld>
            <a:endParaRPr lang="zh-CN" altLang="en-US"/>
          </a:p>
        </p:txBody>
      </p:sp>
    </p:spTree>
    <p:extLst>
      <p:ext uri="{BB962C8B-B14F-4D97-AF65-F5344CB8AC3E}">
        <p14:creationId xmlns:p14="http://schemas.microsoft.com/office/powerpoint/2010/main" val="20751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26E537-7251-46EE-B196-B6502B598AD2}" type="slidenum">
              <a:rPr lang="zh-CN" altLang="en-US" smtClean="0"/>
              <a:t>72</a:t>
            </a:fld>
            <a:endParaRPr lang="zh-CN" altLang="en-US"/>
          </a:p>
        </p:txBody>
      </p:sp>
    </p:spTree>
    <p:extLst>
      <p:ext uri="{BB962C8B-B14F-4D97-AF65-F5344CB8AC3E}">
        <p14:creationId xmlns:p14="http://schemas.microsoft.com/office/powerpoint/2010/main" val="198195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26E537-7251-46EE-B196-B6502B598AD2}" type="slidenum">
              <a:rPr lang="zh-CN" altLang="en-US" smtClean="0"/>
              <a:t>2</a:t>
            </a:fld>
            <a:endParaRPr lang="zh-CN" altLang="en-US"/>
          </a:p>
        </p:txBody>
      </p:sp>
    </p:spTree>
    <p:extLst>
      <p:ext uri="{BB962C8B-B14F-4D97-AF65-F5344CB8AC3E}">
        <p14:creationId xmlns:p14="http://schemas.microsoft.com/office/powerpoint/2010/main" val="2756215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9E776-28D1-4F09-8A15-09438FDF0136}" type="slidenum">
              <a:rPr lang="zh-CN" altLang="en-US"/>
              <a:pPr/>
              <a:t>13</a:t>
            </a:fld>
            <a:endParaRPr lang="en-US" altLang="zh-CN" dirty="0"/>
          </a:p>
        </p:txBody>
      </p:sp>
      <p:sp>
        <p:nvSpPr>
          <p:cNvPr id="667650" name="Rectangle 2"/>
          <p:cNvSpPr>
            <a:spLocks noGrp="1" noRot="1" noChangeAspect="1" noChangeArrowheads="1" noTextEdit="1"/>
          </p:cNvSpPr>
          <p:nvPr>
            <p:ph type="sldImg"/>
          </p:nvPr>
        </p:nvSpPr>
        <p:spPr>
          <a:xfrm>
            <a:off x="685800" y="1143000"/>
            <a:ext cx="5486400" cy="3086100"/>
          </a:xfrm>
          <a:ln/>
        </p:spPr>
      </p:sp>
      <p:sp>
        <p:nvSpPr>
          <p:cNvPr id="667651" name="Rectangle 3"/>
          <p:cNvSpPr>
            <a:spLocks noGrp="1" noChangeArrowheads="1"/>
          </p:cNvSpPr>
          <p:nvPr>
            <p:ph type="body" idx="1"/>
          </p:nvPr>
        </p:nvSpPr>
        <p:spPr>
          <a:xfrm>
            <a:off x="666909" y="4716375"/>
            <a:ext cx="5335270" cy="4466300"/>
          </a:xfrm>
        </p:spPr>
        <p:txBody>
          <a:bodyPr/>
          <a:lstStyle/>
          <a:p>
            <a:endParaRPr lang="zh-CN" altLang="en-US"/>
          </a:p>
        </p:txBody>
      </p:sp>
    </p:spTree>
    <p:extLst>
      <p:ext uri="{BB962C8B-B14F-4D97-AF65-F5344CB8AC3E}">
        <p14:creationId xmlns:p14="http://schemas.microsoft.com/office/powerpoint/2010/main" val="2110007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C50C160C-8CAC-4F7E-9887-F2962C4C1A20}" type="slidenum">
              <a:rPr lang="zh-CN" altLang="en-US" smtClean="0"/>
              <a:pPr>
                <a:defRPr/>
              </a:pPr>
              <a:t>14</a:t>
            </a:fld>
            <a:endParaRPr lang="zh-CN" altLang="en-US"/>
          </a:p>
        </p:txBody>
      </p:sp>
    </p:spTree>
    <p:extLst>
      <p:ext uri="{BB962C8B-B14F-4D97-AF65-F5344CB8AC3E}">
        <p14:creationId xmlns:p14="http://schemas.microsoft.com/office/powerpoint/2010/main" val="4240075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0FCF05DA-8B94-4187-ACC0-D217BB1FB62D}" type="slidenum">
              <a:rPr lang="zh-CN" altLang="en-US" smtClean="0"/>
              <a:pPr>
                <a:defRPr/>
              </a:pPr>
              <a:t>17</a:t>
            </a:fld>
            <a:endParaRPr lang="zh-CN" altLang="en-US"/>
          </a:p>
        </p:txBody>
      </p:sp>
    </p:spTree>
    <p:extLst>
      <p:ext uri="{BB962C8B-B14F-4D97-AF65-F5344CB8AC3E}">
        <p14:creationId xmlns:p14="http://schemas.microsoft.com/office/powerpoint/2010/main" val="411292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6723352-C282-4BB2-B36E-4F59EC883548}" type="slidenum">
              <a:rPr lang="zh-CN" altLang="en-US" smtClean="0"/>
              <a:pPr/>
              <a:t>40</a:t>
            </a:fld>
            <a:endParaRPr lang="zh-CN" altLang="en-US"/>
          </a:p>
        </p:txBody>
      </p:sp>
    </p:spTree>
    <p:extLst>
      <p:ext uri="{BB962C8B-B14F-4D97-AF65-F5344CB8AC3E}">
        <p14:creationId xmlns:p14="http://schemas.microsoft.com/office/powerpoint/2010/main" val="341444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4089F9A-35C1-4448-90CF-3839D21C8AE8}" type="slidenum">
              <a:rPr lang="zh-CN" altLang="en-US" smtClean="0"/>
              <a:pPr>
                <a:defRPr/>
              </a:pPr>
              <a:t>43</a:t>
            </a:fld>
            <a:endParaRPr lang="zh-CN" altLang="en-US"/>
          </a:p>
        </p:txBody>
      </p:sp>
    </p:spTree>
    <p:extLst>
      <p:ext uri="{BB962C8B-B14F-4D97-AF65-F5344CB8AC3E}">
        <p14:creationId xmlns:p14="http://schemas.microsoft.com/office/powerpoint/2010/main" val="23244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4089F9A-35C1-4448-90CF-3839D21C8AE8}" type="slidenum">
              <a:rPr lang="zh-CN" altLang="en-US" smtClean="0"/>
              <a:pPr>
                <a:defRPr/>
              </a:pPr>
              <a:t>57</a:t>
            </a:fld>
            <a:endParaRPr lang="zh-CN" altLang="en-US"/>
          </a:p>
        </p:txBody>
      </p:sp>
    </p:spTree>
    <p:extLst>
      <p:ext uri="{BB962C8B-B14F-4D97-AF65-F5344CB8AC3E}">
        <p14:creationId xmlns:p14="http://schemas.microsoft.com/office/powerpoint/2010/main" val="437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4089F9A-35C1-4448-90CF-3839D21C8AE8}" type="slidenum">
              <a:rPr lang="zh-CN" altLang="en-US" smtClean="0"/>
              <a:pPr>
                <a:defRPr/>
              </a:pPr>
              <a:t>58</a:t>
            </a:fld>
            <a:endParaRPr lang="zh-CN" altLang="en-US"/>
          </a:p>
        </p:txBody>
      </p:sp>
    </p:spTree>
    <p:extLst>
      <p:ext uri="{BB962C8B-B14F-4D97-AF65-F5344CB8AC3E}">
        <p14:creationId xmlns:p14="http://schemas.microsoft.com/office/powerpoint/2010/main" val="399562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r>
              <a:rPr lang="en-US" altLang="zh-CN"/>
              <a:t>2024/8/30</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1129927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r>
              <a:rPr lang="en-US" altLang="zh-CN"/>
              <a:t>2024/8/30</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2347044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r>
              <a:rPr lang="en-US" altLang="zh-CN"/>
              <a:t>2024/8/30</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8780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r>
              <a:rPr lang="en-US" altLang="zh-CN"/>
              <a:t>2024/8/30</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238993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r>
              <a:rPr lang="en-US" altLang="zh-CN"/>
              <a:t>2024/8/30</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36829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r>
              <a:rPr lang="en-US" altLang="zh-CN"/>
              <a:t>2024/8/30</a:t>
            </a:r>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214639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r>
              <a:rPr lang="en-US" altLang="zh-CN"/>
              <a:t>2024/8/30</a:t>
            </a:r>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162216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r>
              <a:rPr lang="en-US" altLang="zh-CN"/>
              <a:t>2024/8/30</a:t>
            </a:r>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376092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a:t>2024/8/30</a:t>
            </a:r>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227186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zh-CN"/>
              <a:t>2024/8/30</a:t>
            </a:r>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1136306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zh-CN"/>
              <a:t>2024/8/30</a:t>
            </a:r>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115509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2024/8/30</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1A28A-B052-4E80-9441-AD2D41E52002}" type="slidenum">
              <a:rPr lang="zh-CN" altLang="en-US" smtClean="0"/>
              <a:t>‹#›</a:t>
            </a:fld>
            <a:endParaRPr lang="zh-CN" altLang="en-US"/>
          </a:p>
        </p:txBody>
      </p:sp>
    </p:spTree>
    <p:extLst>
      <p:ext uri="{BB962C8B-B14F-4D97-AF65-F5344CB8AC3E}">
        <p14:creationId xmlns:p14="http://schemas.microsoft.com/office/powerpoint/2010/main" val="424133361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9.jpeg"/><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1.jpeg"/><Relationship Id="rId10" Type="http://schemas.openxmlformats.org/officeDocument/2006/relationships/image" Target="../media/image22.jpeg"/><Relationship Id="rId4" Type="http://schemas.openxmlformats.org/officeDocument/2006/relationships/image" Target="../media/image20.wmf"/><Relationship Id="rId9" Type="http://schemas.openxmlformats.org/officeDocument/2006/relationships/image" Target="../media/image18.w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6.png"/><Relationship Id="rId5" Type="http://schemas.openxmlformats.org/officeDocument/2006/relationships/image" Target="../media/image74.wmf"/><Relationship Id="rId4" Type="http://schemas.openxmlformats.org/officeDocument/2006/relationships/oleObject" Target="../embeddings/oleObject4.bin"/></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0.wmf"/></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5.wmf"/><Relationship Id="rId5" Type="http://schemas.openxmlformats.org/officeDocument/2006/relationships/oleObject" Target="../embeddings/oleObject6.bin"/><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04.wmf"/></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05.wmf"/><Relationship Id="rId4" Type="http://schemas.openxmlformats.org/officeDocument/2006/relationships/oleObject" Target="../embeddings/oleObject8.bin"/></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5.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114.wmf"/><Relationship Id="rId4" Type="http://schemas.openxmlformats.org/officeDocument/2006/relationships/oleObject" Target="../embeddings/oleObject9.bin"/></Relationships>
</file>

<file path=ppt/slides/_rels/slide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33.png"/><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30.wmf"/><Relationship Id="rId11" Type="http://schemas.openxmlformats.org/officeDocument/2006/relationships/image" Target="../media/image134.png"/><Relationship Id="rId5" Type="http://schemas.openxmlformats.org/officeDocument/2006/relationships/oleObject" Target="../embeddings/oleObject11.bin"/><Relationship Id="rId10" Type="http://schemas.openxmlformats.org/officeDocument/2006/relationships/image" Target="../media/image132.wmf"/><Relationship Id="rId4" Type="http://schemas.openxmlformats.org/officeDocument/2006/relationships/image" Target="../media/image127.png"/><Relationship Id="rId9" Type="http://schemas.openxmlformats.org/officeDocument/2006/relationships/oleObject" Target="../embeddings/oleObject13.bin"/></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39.wmf"/><Relationship Id="rId3" Type="http://schemas.openxmlformats.org/officeDocument/2006/relationships/image" Target="../media/image140.png"/><Relationship Id="rId7" Type="http://schemas.openxmlformats.org/officeDocument/2006/relationships/image" Target="../media/image136.wmf"/><Relationship Id="rId12"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5.bin"/><Relationship Id="rId11" Type="http://schemas.openxmlformats.org/officeDocument/2006/relationships/image" Target="../media/image138.wmf"/><Relationship Id="rId5" Type="http://schemas.openxmlformats.org/officeDocument/2006/relationships/image" Target="../media/image135.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137.w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oleObject" Target="../embeddings/oleObject19.bin"/><Relationship Id="rId7" Type="http://schemas.openxmlformats.org/officeDocument/2006/relationships/image" Target="../media/image145.png"/><Relationship Id="rId12"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42.wmf"/><Relationship Id="rId11" Type="http://schemas.openxmlformats.org/officeDocument/2006/relationships/image" Target="../media/image144.wmf"/><Relationship Id="rId5" Type="http://schemas.openxmlformats.org/officeDocument/2006/relationships/oleObject" Target="../embeddings/oleObject20.bin"/><Relationship Id="rId10" Type="http://schemas.openxmlformats.org/officeDocument/2006/relationships/oleObject" Target="../embeddings/oleObject22.bin"/><Relationship Id="rId4" Type="http://schemas.openxmlformats.org/officeDocument/2006/relationships/image" Target="../media/image141.wmf"/><Relationship Id="rId9" Type="http://schemas.openxmlformats.org/officeDocument/2006/relationships/image" Target="../media/image143.wmf"/></Relationships>
</file>

<file path=ppt/slides/_rels/slide8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61.emf"/><Relationship Id="rId5" Type="http://schemas.openxmlformats.org/officeDocument/2006/relationships/image" Target="../media/image159.wmf"/><Relationship Id="rId4" Type="http://schemas.openxmlformats.org/officeDocument/2006/relationships/oleObject" Target="../embeddings/oleObject23.bin"/></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784535" y="1143000"/>
            <a:ext cx="6622929" cy="1867989"/>
          </a:xfrm>
        </p:spPr>
        <p:txBody>
          <a:bodyPr>
            <a:noAutofit/>
          </a:bodyPr>
          <a:lstStyle/>
          <a:p>
            <a:r>
              <a:rPr lang="zh-CN" altLang="en-US" sz="4800" dirty="0"/>
              <a:t>高能物理实验数据处理</a:t>
            </a:r>
          </a:p>
        </p:txBody>
      </p:sp>
      <p:sp>
        <p:nvSpPr>
          <p:cNvPr id="3" name="副标题 2"/>
          <p:cNvSpPr>
            <a:spLocks noGrp="1"/>
          </p:cNvSpPr>
          <p:nvPr>
            <p:ph type="subTitle" idx="1"/>
          </p:nvPr>
        </p:nvSpPr>
        <p:spPr>
          <a:xfrm>
            <a:off x="2667000" y="4060371"/>
            <a:ext cx="6858000" cy="1197429"/>
          </a:xfrm>
        </p:spPr>
        <p:txBody>
          <a:bodyPr>
            <a:normAutofit fontScale="92500" lnSpcReduction="10000"/>
          </a:bodyPr>
          <a:lstStyle/>
          <a:p>
            <a:r>
              <a:rPr lang="zh-CN" altLang="en-US" dirty="0"/>
              <a:t>占亮</a:t>
            </a:r>
            <a:endParaRPr lang="en-US" altLang="zh-CN" dirty="0"/>
          </a:p>
          <a:p>
            <a:r>
              <a:rPr lang="zh-CN" altLang="en-US" dirty="0"/>
              <a:t>中国科学院高能物理研究所</a:t>
            </a:r>
            <a:endParaRPr lang="en-US" altLang="zh-CN" dirty="0"/>
          </a:p>
          <a:p>
            <a:r>
              <a:rPr lang="en-US" altLang="zh-CN" dirty="0"/>
              <a:t>2024</a:t>
            </a:r>
            <a:r>
              <a:rPr lang="zh-CN" altLang="en-US" dirty="0"/>
              <a:t>年</a:t>
            </a:r>
            <a:r>
              <a:rPr lang="en-US" altLang="zh-CN" dirty="0"/>
              <a:t>8</a:t>
            </a:r>
            <a:r>
              <a:rPr lang="zh-CN" altLang="en-US" dirty="0"/>
              <a:t>月</a:t>
            </a:r>
            <a:r>
              <a:rPr lang="en-US" altLang="zh-CN" dirty="0"/>
              <a:t>30</a:t>
            </a:r>
            <a:r>
              <a:rPr lang="zh-CN" altLang="en-US" dirty="0"/>
              <a:t>日</a:t>
            </a:r>
          </a:p>
          <a:p>
            <a:endParaRPr lang="zh-CN" altLang="en-US" dirty="0"/>
          </a:p>
        </p:txBody>
      </p:sp>
      <p:sp>
        <p:nvSpPr>
          <p:cNvPr id="4" name="文本框 3">
            <a:extLst>
              <a:ext uri="{FF2B5EF4-FFF2-40B4-BE49-F238E27FC236}">
                <a16:creationId xmlns:a16="http://schemas.microsoft.com/office/drawing/2014/main" id="{C6F712FD-78F1-4523-911E-90B2B62D592D}"/>
              </a:ext>
            </a:extLst>
          </p:cNvPr>
          <p:cNvSpPr txBox="1"/>
          <p:nvPr/>
        </p:nvSpPr>
        <p:spPr>
          <a:xfrm>
            <a:off x="2739168" y="215538"/>
            <a:ext cx="6785832" cy="584775"/>
          </a:xfrm>
          <a:prstGeom prst="rect">
            <a:avLst/>
          </a:prstGeom>
          <a:noFill/>
        </p:spPr>
        <p:txBody>
          <a:bodyPr wrap="none" rtlCol="0">
            <a:spAutoFit/>
          </a:bodyPr>
          <a:lstStyle/>
          <a:p>
            <a:r>
              <a:rPr lang="zh-CN" altLang="en-US" sz="3200" b="1" dirty="0">
                <a:solidFill>
                  <a:srgbClr val="FF0000"/>
                </a:solidFill>
              </a:rPr>
              <a:t>地球中微子暑期学校</a:t>
            </a:r>
            <a:r>
              <a:rPr lang="en-US" altLang="zh-CN" sz="3200" b="1" dirty="0">
                <a:solidFill>
                  <a:srgbClr val="FF0000"/>
                </a:solidFill>
              </a:rPr>
              <a:t>2024</a:t>
            </a:r>
            <a:r>
              <a:rPr lang="zh-CN" altLang="en-US" sz="3200" b="1" dirty="0">
                <a:solidFill>
                  <a:srgbClr val="FF0000"/>
                </a:solidFill>
              </a:rPr>
              <a:t>，清华大学</a:t>
            </a:r>
          </a:p>
        </p:txBody>
      </p:sp>
    </p:spTree>
    <p:extLst>
      <p:ext uri="{BB962C8B-B14F-4D97-AF65-F5344CB8AC3E}">
        <p14:creationId xmlns:p14="http://schemas.microsoft.com/office/powerpoint/2010/main" val="395627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631504" y="774552"/>
            <a:ext cx="8953500" cy="4238625"/>
            <a:chOff x="107504" y="774551"/>
            <a:chExt cx="8953500" cy="4238625"/>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74551"/>
              <a:ext cx="895350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624" y="2809856"/>
              <a:ext cx="61200" cy="6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标题 1"/>
          <p:cNvSpPr>
            <a:spLocks noGrp="1"/>
          </p:cNvSpPr>
          <p:nvPr>
            <p:ph type="title"/>
          </p:nvPr>
        </p:nvSpPr>
        <p:spPr>
          <a:xfrm>
            <a:off x="1981200" y="-27384"/>
            <a:ext cx="8229600" cy="873393"/>
          </a:xfrm>
        </p:spPr>
        <p:txBody>
          <a:bodyPr>
            <a:normAutofit/>
          </a:bodyPr>
          <a:lstStyle/>
          <a:p>
            <a:r>
              <a:rPr lang="zh-CN" altLang="en-US" sz="4000" b="1" dirty="0"/>
              <a:t>大亚湾中微子实验合作组</a:t>
            </a:r>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10</a:t>
            </a:fld>
            <a:endParaRPr lang="zh-CN" altLang="en-US"/>
          </a:p>
        </p:txBody>
      </p:sp>
      <p:sp>
        <p:nvSpPr>
          <p:cNvPr id="6" name="TextBox 5"/>
          <p:cNvSpPr txBox="1"/>
          <p:nvPr/>
        </p:nvSpPr>
        <p:spPr>
          <a:xfrm>
            <a:off x="1559496" y="4293097"/>
            <a:ext cx="3456385" cy="2277547"/>
          </a:xfrm>
          <a:prstGeom prst="rect">
            <a:avLst/>
          </a:prstGeom>
          <a:solidFill>
            <a:schemeClr val="bg2"/>
          </a:solidFill>
        </p:spPr>
        <p:txBody>
          <a:bodyPr wrap="square" rtlCol="0">
            <a:spAutoFit/>
          </a:bodyPr>
          <a:lstStyle/>
          <a:p>
            <a:r>
              <a:rPr lang="en-US" altLang="zh-CN" sz="1600" b="1" dirty="0"/>
              <a:t>Asia (23)</a:t>
            </a:r>
          </a:p>
          <a:p>
            <a:r>
              <a:rPr lang="en-US" altLang="zh-CN" sz="1400" dirty="0"/>
              <a:t>Beijing Normal Univ., CGNPG, Chongqing Univ., CIAE, Dongguan Univ. of Tech., ECUST, IHEP, Nanjing Univ., Nankai Univ., NCEPU, NUDT, Shandong Univ., Shanghai Jiao tong Univ., Shenzhen Univ., Tsinghua Univ., USTC, Xi’an Jiaotong Univ., Zhongshan Univ., Univ. of Hong Kong, Chinese Univ. of Hong Kong, National Taiwan Univ., National Chiao Tung Univ., National United Univ. </a:t>
            </a:r>
            <a:endParaRPr lang="zh-CN" altLang="en-US" sz="1400" dirty="0"/>
          </a:p>
        </p:txBody>
      </p:sp>
      <p:sp>
        <p:nvSpPr>
          <p:cNvPr id="7" name="TextBox 6"/>
          <p:cNvSpPr txBox="1"/>
          <p:nvPr/>
        </p:nvSpPr>
        <p:spPr>
          <a:xfrm>
            <a:off x="5055230" y="4919396"/>
            <a:ext cx="3312368" cy="1631216"/>
          </a:xfrm>
          <a:prstGeom prst="rect">
            <a:avLst/>
          </a:prstGeom>
          <a:solidFill>
            <a:schemeClr val="bg2"/>
          </a:solidFill>
        </p:spPr>
        <p:txBody>
          <a:bodyPr wrap="square" rtlCol="0">
            <a:spAutoFit/>
          </a:bodyPr>
          <a:lstStyle/>
          <a:p>
            <a:r>
              <a:rPr lang="en-US" altLang="zh-CN" sz="1600" b="1" dirty="0"/>
              <a:t>North America (17)</a:t>
            </a:r>
          </a:p>
          <a:p>
            <a:r>
              <a:rPr lang="en-US" altLang="zh-CN" sz="1400" dirty="0"/>
              <a:t>BNL, Illinois Institute of Technology, Iowa State Univ., LBNL, Princeton, Siena College, Temple University, UC Berkeley, UCLA, Univ. of Cincinnati, Univ. of Houston, Univ. of Wisconsin, William &amp; Mary, Virginia Tech., Yale</a:t>
            </a:r>
            <a:endParaRPr lang="zh-CN" altLang="en-US" sz="1400" dirty="0"/>
          </a:p>
        </p:txBody>
      </p:sp>
      <p:sp>
        <p:nvSpPr>
          <p:cNvPr id="8" name="TextBox 7"/>
          <p:cNvSpPr txBox="1"/>
          <p:nvPr/>
        </p:nvSpPr>
        <p:spPr>
          <a:xfrm>
            <a:off x="8400258" y="5075888"/>
            <a:ext cx="2267743" cy="769441"/>
          </a:xfrm>
          <a:prstGeom prst="rect">
            <a:avLst/>
          </a:prstGeom>
          <a:solidFill>
            <a:schemeClr val="bg2"/>
          </a:solidFill>
        </p:spPr>
        <p:txBody>
          <a:bodyPr wrap="square" rtlCol="0">
            <a:spAutoFit/>
          </a:bodyPr>
          <a:lstStyle/>
          <a:p>
            <a:r>
              <a:rPr lang="en-US" altLang="zh-CN" sz="1600" b="1" dirty="0"/>
              <a:t>Europe (2)</a:t>
            </a:r>
          </a:p>
          <a:p>
            <a:r>
              <a:rPr lang="en-US" altLang="zh-CN" sz="1400" dirty="0"/>
              <a:t>JINR, Dubna, Russia; Charles </a:t>
            </a:r>
          </a:p>
          <a:p>
            <a:r>
              <a:rPr lang="en-US" altLang="zh-CN" sz="1400" dirty="0"/>
              <a:t>University, Czech Republic  </a:t>
            </a:r>
            <a:endParaRPr lang="zh-CN" altLang="en-US" sz="1400" dirty="0"/>
          </a:p>
        </p:txBody>
      </p:sp>
      <p:sp>
        <p:nvSpPr>
          <p:cNvPr id="11" name="TextBox 10"/>
          <p:cNvSpPr txBox="1"/>
          <p:nvPr/>
        </p:nvSpPr>
        <p:spPr>
          <a:xfrm>
            <a:off x="8400256" y="5877272"/>
            <a:ext cx="1771254" cy="553998"/>
          </a:xfrm>
          <a:prstGeom prst="rect">
            <a:avLst/>
          </a:prstGeom>
          <a:solidFill>
            <a:schemeClr val="bg2"/>
          </a:solidFill>
        </p:spPr>
        <p:txBody>
          <a:bodyPr wrap="none" rtlCol="0">
            <a:spAutoFit/>
          </a:bodyPr>
          <a:lstStyle/>
          <a:p>
            <a:r>
              <a:rPr lang="en-US" altLang="zh-CN" sz="1600" b="1" dirty="0"/>
              <a:t>South America (1)</a:t>
            </a:r>
          </a:p>
          <a:p>
            <a:r>
              <a:rPr lang="en-US" altLang="zh-CN" sz="1400" dirty="0"/>
              <a:t>Catholic Univ. of Chile</a:t>
            </a:r>
          </a:p>
        </p:txBody>
      </p:sp>
      <p:sp>
        <p:nvSpPr>
          <p:cNvPr id="9" name="TextBox 8"/>
          <p:cNvSpPr txBox="1"/>
          <p:nvPr/>
        </p:nvSpPr>
        <p:spPr>
          <a:xfrm>
            <a:off x="1532645" y="908720"/>
            <a:ext cx="2155847" cy="400110"/>
          </a:xfrm>
          <a:prstGeom prst="rect">
            <a:avLst/>
          </a:prstGeom>
          <a:solidFill>
            <a:schemeClr val="bg2"/>
          </a:solidFill>
        </p:spPr>
        <p:txBody>
          <a:bodyPr wrap="none" rtlCol="0">
            <a:spAutoFit/>
          </a:bodyPr>
          <a:lstStyle/>
          <a:p>
            <a:r>
              <a:rPr lang="en-US" altLang="zh-CN" sz="2000" b="1" dirty="0"/>
              <a:t>~200 collaborators</a:t>
            </a:r>
            <a:endParaRPr lang="zh-CN" altLang="en-US" sz="2000" b="1" dirty="0"/>
          </a:p>
        </p:txBody>
      </p:sp>
    </p:spTree>
    <p:extLst>
      <p:ext uri="{BB962C8B-B14F-4D97-AF65-F5344CB8AC3E}">
        <p14:creationId xmlns:p14="http://schemas.microsoft.com/office/powerpoint/2010/main" val="1143516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82" descr="nuespec"/>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0129" y="2614651"/>
            <a:ext cx="2518880" cy="2377067"/>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29284" y="49720"/>
            <a:ext cx="10515600" cy="1325563"/>
          </a:xfrm>
        </p:spPr>
        <p:txBody>
          <a:bodyPr>
            <a:normAutofit/>
          </a:bodyPr>
          <a:lstStyle/>
          <a:p>
            <a:r>
              <a:rPr lang="zh-CN" altLang="en-US" sz="3600" dirty="0">
                <a:latin typeface="Calibri" pitchFamily="34" charset="0"/>
                <a:ea typeface="+mn-ea"/>
                <a:cs typeface="+mn-cs"/>
              </a:rPr>
              <a:t>实验原理</a:t>
            </a:r>
          </a:p>
        </p:txBody>
      </p:sp>
      <p:sp>
        <p:nvSpPr>
          <p:cNvPr id="28" name="内容占位符 27">
            <a:extLst>
              <a:ext uri="{FF2B5EF4-FFF2-40B4-BE49-F238E27FC236}">
                <a16:creationId xmlns:a16="http://schemas.microsoft.com/office/drawing/2014/main" id="{79368619-FCAA-4B60-9212-544C7FD47E4A}"/>
              </a:ext>
            </a:extLst>
          </p:cNvPr>
          <p:cNvSpPr>
            <a:spLocks noGrp="1"/>
          </p:cNvSpPr>
          <p:nvPr>
            <p:ph idx="1"/>
          </p:nvPr>
        </p:nvSpPr>
        <p:spPr>
          <a:xfrm>
            <a:off x="838200" y="1333683"/>
            <a:ext cx="10515600" cy="1511484"/>
          </a:xfrm>
        </p:spPr>
        <p:txBody>
          <a:bodyPr>
            <a:normAutofit fontScale="62500" lnSpcReduction="20000"/>
          </a:bodyPr>
          <a:lstStyle/>
          <a:p>
            <a:pPr>
              <a:spcBef>
                <a:spcPct val="40000"/>
              </a:spcBef>
              <a:buFontTx/>
              <a:buChar char="•"/>
            </a:pPr>
            <a:r>
              <a:rPr lang="zh-CN" altLang="en-US" b="1" dirty="0">
                <a:solidFill>
                  <a:srgbClr val="000066"/>
                </a:solidFill>
              </a:rPr>
              <a:t>在大亚湾探测器中，反应堆中微子与液体闪烁体中的氢核发生“反</a:t>
            </a:r>
            <a:r>
              <a:rPr lang="el-GR" altLang="zh-CN" b="1" dirty="0">
                <a:solidFill>
                  <a:srgbClr val="000066"/>
                </a:solidFill>
                <a:cs typeface="Arial" charset="0"/>
                <a:sym typeface="Symbol" pitchFamily="18" charset="2"/>
              </a:rPr>
              <a:t>β</a:t>
            </a:r>
            <a:r>
              <a:rPr lang="zh-CN" altLang="en-US" b="1" dirty="0">
                <a:solidFill>
                  <a:srgbClr val="000066"/>
                </a:solidFill>
                <a:cs typeface="Arial" charset="0"/>
                <a:sym typeface="Symbol" pitchFamily="18" charset="2"/>
              </a:rPr>
              <a:t>衰变反应</a:t>
            </a:r>
            <a:r>
              <a:rPr lang="zh-CN" altLang="en-US" b="1" dirty="0">
                <a:solidFill>
                  <a:srgbClr val="000066"/>
                </a:solidFill>
              </a:rPr>
              <a:t>”，产生可探测的信号。</a:t>
            </a:r>
          </a:p>
          <a:p>
            <a:pPr>
              <a:spcBef>
                <a:spcPct val="40000"/>
              </a:spcBef>
              <a:buFontTx/>
              <a:buChar char="•"/>
            </a:pPr>
            <a:r>
              <a:rPr lang="zh-CN" altLang="en-US" b="1" dirty="0">
                <a:solidFill>
                  <a:srgbClr val="000066"/>
                </a:solidFill>
              </a:rPr>
              <a:t>中微子事例率低，远点</a:t>
            </a:r>
            <a:r>
              <a:rPr lang="en-US" altLang="zh-CN" b="1" dirty="0">
                <a:solidFill>
                  <a:srgbClr val="000066"/>
                </a:solidFill>
              </a:rPr>
              <a:t>80</a:t>
            </a:r>
            <a:r>
              <a:rPr lang="zh-CN" altLang="en-US" b="1" dirty="0">
                <a:solidFill>
                  <a:srgbClr val="000066"/>
                </a:solidFill>
              </a:rPr>
              <a:t>吨的靶质量，每天只能观测到</a:t>
            </a:r>
            <a:r>
              <a:rPr lang="en-US" altLang="zh-CN" b="1" dirty="0">
                <a:solidFill>
                  <a:srgbClr val="000066"/>
                </a:solidFill>
              </a:rPr>
              <a:t>320</a:t>
            </a:r>
            <a:r>
              <a:rPr lang="zh-CN" altLang="en-US" b="1" dirty="0">
                <a:solidFill>
                  <a:srgbClr val="000066"/>
                </a:solidFill>
              </a:rPr>
              <a:t>个中微子信号，而宇宙线为</a:t>
            </a:r>
            <a:r>
              <a:rPr lang="en-US" altLang="zh-CN" b="1" dirty="0">
                <a:solidFill>
                  <a:srgbClr val="000066"/>
                </a:solidFill>
              </a:rPr>
              <a:t>25</a:t>
            </a:r>
            <a:r>
              <a:rPr lang="zh-CN" altLang="en-US" b="1" dirty="0">
                <a:solidFill>
                  <a:srgbClr val="000066"/>
                </a:solidFill>
              </a:rPr>
              <a:t>万个。快慢信号的符合测量，可以极大地消除本底。</a:t>
            </a:r>
          </a:p>
          <a:p>
            <a:pPr>
              <a:spcBef>
                <a:spcPct val="40000"/>
              </a:spcBef>
              <a:buFontTx/>
              <a:buChar char="•"/>
            </a:pPr>
            <a:r>
              <a:rPr lang="zh-CN" altLang="en-US" b="1" dirty="0">
                <a:solidFill>
                  <a:srgbClr val="000066"/>
                </a:solidFill>
              </a:rPr>
              <a:t>在液体闪烁体中掺入</a:t>
            </a:r>
            <a:r>
              <a:rPr lang="en-US" altLang="zh-CN" b="1" dirty="0">
                <a:solidFill>
                  <a:srgbClr val="000066"/>
                </a:solidFill>
              </a:rPr>
              <a:t>0.1%</a:t>
            </a:r>
            <a:r>
              <a:rPr lang="zh-CN" altLang="en-US" b="1" dirty="0">
                <a:solidFill>
                  <a:srgbClr val="000066"/>
                </a:solidFill>
              </a:rPr>
              <a:t>的钆，将缩短中子俘获时间，提高慢信号能量至</a:t>
            </a:r>
            <a:r>
              <a:rPr lang="en-US" altLang="zh-CN" b="1" dirty="0">
                <a:solidFill>
                  <a:srgbClr val="000066"/>
                </a:solidFill>
              </a:rPr>
              <a:t>8MeV</a:t>
            </a:r>
            <a:r>
              <a:rPr lang="zh-CN" altLang="en-US" b="1" dirty="0">
                <a:solidFill>
                  <a:srgbClr val="000066"/>
                </a:solidFill>
              </a:rPr>
              <a:t>，远离天然放射性能区，从而降低本底。</a:t>
            </a:r>
            <a:endParaRPr lang="zh-CN" altLang="en-US" b="1" dirty="0">
              <a:solidFill>
                <a:srgbClr val="003300"/>
              </a:solidFill>
            </a:endParaRPr>
          </a:p>
          <a:p>
            <a:endParaRPr lang="zh-CN" altLang="en-US" dirty="0"/>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11</a:t>
            </a:fld>
            <a:endParaRPr lang="zh-CN" altLang="en-US"/>
          </a:p>
        </p:txBody>
      </p:sp>
      <p:pic>
        <p:nvPicPr>
          <p:cNvPr id="5" name="Picture 2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857683" y="8230851"/>
            <a:ext cx="457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组合 26"/>
          <p:cNvGrpSpPr/>
          <p:nvPr/>
        </p:nvGrpSpPr>
        <p:grpSpPr>
          <a:xfrm>
            <a:off x="6483230" y="4604273"/>
            <a:ext cx="3357187" cy="2173833"/>
            <a:chOff x="4959229" y="4208662"/>
            <a:chExt cx="3357187" cy="2340994"/>
          </a:xfrm>
        </p:grpSpPr>
        <p:pic>
          <p:nvPicPr>
            <p:cNvPr id="7" name="Picture 360" descr="aaaa"/>
            <p:cNvPicPr>
              <a:picLocks noChangeAspect="1" noChangeArrowheads="1"/>
            </p:cNvPicPr>
            <p:nvPr/>
          </p:nvPicPr>
          <p:blipFill rotWithShape="1">
            <a:blip r:embed="rId5" cstate="print">
              <a:clrChange>
                <a:clrFrom>
                  <a:srgbClr val="E7E7E7"/>
                </a:clrFrom>
                <a:clrTo>
                  <a:srgbClr val="E7E7E7">
                    <a:alpha val="0"/>
                  </a:srgbClr>
                </a:clrTo>
              </a:clrChange>
              <a:extLst>
                <a:ext uri="{28A0092B-C50C-407E-A947-70E740481C1C}">
                  <a14:useLocalDpi xmlns:a14="http://schemas.microsoft.com/office/drawing/2010/main" val="0"/>
                </a:ext>
              </a:extLst>
            </a:blip>
            <a:srcRect l="13263" t="13527" b="24852"/>
            <a:stretch/>
          </p:blipFill>
          <p:spPr bwMode="auto">
            <a:xfrm>
              <a:off x="5269045" y="4208662"/>
              <a:ext cx="3047371" cy="2340994"/>
            </a:xfrm>
            <a:prstGeom prst="rect">
              <a:avLst/>
            </a:prstGeom>
            <a:noFill/>
            <a:extLst>
              <a:ext uri="{909E8E84-426E-40DD-AFC4-6F175D3DCCD1}">
                <a14:hiddenFill xmlns:a14="http://schemas.microsoft.com/office/drawing/2010/main">
                  <a:solidFill>
                    <a:srgbClr val="FFFFFF"/>
                  </a:solidFill>
                </a14:hiddenFill>
              </a:ext>
            </a:extLst>
          </p:spPr>
        </p:pic>
        <p:sp>
          <p:nvSpPr>
            <p:cNvPr id="8" name="Line 372"/>
            <p:cNvSpPr>
              <a:spLocks noChangeShapeType="1"/>
            </p:cNvSpPr>
            <p:nvPr/>
          </p:nvSpPr>
          <p:spPr bwMode="auto">
            <a:xfrm>
              <a:off x="4959229" y="5850607"/>
              <a:ext cx="1555429" cy="0"/>
            </a:xfrm>
            <a:prstGeom prst="line">
              <a:avLst/>
            </a:prstGeom>
            <a:noFill/>
            <a:ln w="57150">
              <a:solidFill>
                <a:schemeClr val="tx1"/>
              </a:solidFill>
              <a:prstDash val="lg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zh-CN" altLang="en-US"/>
            </a:p>
          </p:txBody>
        </p:sp>
        <p:sp>
          <p:nvSpPr>
            <p:cNvPr id="9" name="Text Box 373" descr="Large confetti"/>
            <p:cNvSpPr txBox="1">
              <a:spLocks noChangeArrowheads="1"/>
            </p:cNvSpPr>
            <p:nvPr/>
          </p:nvSpPr>
          <p:spPr bwMode="auto">
            <a:xfrm>
              <a:off x="5012558" y="5365320"/>
              <a:ext cx="1151652" cy="397732"/>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ctr">
                <a:spcBef>
                  <a:spcPct val="50000"/>
                </a:spcBef>
              </a:pPr>
              <a:r>
                <a:rPr kumimoji="1" lang="zh-CN" altLang="en-US" b="1" dirty="0">
                  <a:effectLst>
                    <a:outerShdw blurRad="38100" dist="38100" dir="2700000" algn="tl">
                      <a:srgbClr val="C0C0C0"/>
                    </a:outerShdw>
                  </a:effectLst>
                  <a:latin typeface="Arial" charset="0"/>
                </a:rPr>
                <a:t>中微子</a:t>
              </a:r>
            </a:p>
          </p:txBody>
        </p:sp>
        <p:sp>
          <p:nvSpPr>
            <p:cNvPr id="10" name="Text Box 374" descr="Large confetti"/>
            <p:cNvSpPr txBox="1">
              <a:spLocks noChangeArrowheads="1"/>
            </p:cNvSpPr>
            <p:nvPr/>
          </p:nvSpPr>
          <p:spPr bwMode="auto">
            <a:xfrm>
              <a:off x="6792731" y="4477098"/>
              <a:ext cx="1151652" cy="397732"/>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ctr">
                <a:spcBef>
                  <a:spcPct val="50000"/>
                </a:spcBef>
              </a:pPr>
              <a:r>
                <a:rPr kumimoji="1" lang="zh-CN" altLang="en-US" b="1" dirty="0">
                  <a:solidFill>
                    <a:srgbClr val="3366FF"/>
                  </a:solidFill>
                  <a:effectLst>
                    <a:outerShdw blurRad="38100" dist="38100" dir="2700000" algn="tl">
                      <a:srgbClr val="C0C0C0"/>
                    </a:outerShdw>
                  </a:effectLst>
                  <a:latin typeface="Arial" charset="0"/>
                </a:rPr>
                <a:t>伽马光子</a:t>
              </a:r>
            </a:p>
          </p:txBody>
        </p:sp>
        <p:sp>
          <p:nvSpPr>
            <p:cNvPr id="11" name="Text Box 375" descr="Large confetti"/>
            <p:cNvSpPr txBox="1">
              <a:spLocks noChangeArrowheads="1"/>
            </p:cNvSpPr>
            <p:nvPr/>
          </p:nvSpPr>
          <p:spPr bwMode="auto">
            <a:xfrm>
              <a:off x="6677184" y="5110273"/>
              <a:ext cx="749145" cy="397732"/>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ctr">
                <a:spcBef>
                  <a:spcPct val="50000"/>
                </a:spcBef>
              </a:pPr>
              <a:r>
                <a:rPr kumimoji="1" lang="zh-CN" altLang="en-US" b="1" dirty="0">
                  <a:solidFill>
                    <a:srgbClr val="FF0000"/>
                  </a:solidFill>
                  <a:effectLst>
                    <a:outerShdw blurRad="38100" dist="38100" dir="2700000" algn="tl">
                      <a:srgbClr val="C0C0C0"/>
                    </a:outerShdw>
                  </a:effectLst>
                  <a:latin typeface="Arial" charset="0"/>
                </a:rPr>
                <a:t>中子</a:t>
              </a:r>
            </a:p>
          </p:txBody>
        </p:sp>
        <p:sp>
          <p:nvSpPr>
            <p:cNvPr id="12" name="Text Box 376" descr="Large confetti"/>
            <p:cNvSpPr txBox="1">
              <a:spLocks noChangeArrowheads="1"/>
            </p:cNvSpPr>
            <p:nvPr/>
          </p:nvSpPr>
          <p:spPr bwMode="auto">
            <a:xfrm>
              <a:off x="5870901" y="5800550"/>
              <a:ext cx="921830" cy="397732"/>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ctr">
                <a:spcBef>
                  <a:spcPct val="50000"/>
                </a:spcBef>
              </a:pPr>
              <a:r>
                <a:rPr kumimoji="1" lang="zh-CN" altLang="en-US" b="1" dirty="0">
                  <a:solidFill>
                    <a:srgbClr val="FF0000"/>
                  </a:solidFill>
                  <a:effectLst>
                    <a:outerShdw blurRad="38100" dist="38100" dir="2700000" algn="tl">
                      <a:srgbClr val="C0C0C0"/>
                    </a:outerShdw>
                  </a:effectLst>
                  <a:latin typeface="Arial" charset="0"/>
                </a:rPr>
                <a:t>正电子</a:t>
              </a:r>
            </a:p>
          </p:txBody>
        </p:sp>
      </p:grpSp>
      <p:grpSp>
        <p:nvGrpSpPr>
          <p:cNvPr id="14" name="Group 383"/>
          <p:cNvGrpSpPr>
            <a:grpSpLocks/>
          </p:cNvGrpSpPr>
          <p:nvPr/>
        </p:nvGrpSpPr>
        <p:grpSpPr bwMode="auto">
          <a:xfrm>
            <a:off x="1991545" y="2636912"/>
            <a:ext cx="3270963" cy="1802770"/>
            <a:chOff x="521" y="572"/>
            <a:chExt cx="2198" cy="1402"/>
          </a:xfrm>
        </p:grpSpPr>
        <p:graphicFrame>
          <p:nvGraphicFramePr>
            <p:cNvPr id="15" name="Object 384"/>
            <p:cNvGraphicFramePr>
              <a:graphicFrameLocks noChangeAspect="1"/>
            </p:cNvGraphicFramePr>
            <p:nvPr/>
          </p:nvGraphicFramePr>
          <p:xfrm>
            <a:off x="521" y="1052"/>
            <a:ext cx="1248" cy="308"/>
          </p:xfrm>
          <a:graphic>
            <a:graphicData uri="http://schemas.openxmlformats.org/presentationml/2006/ole">
              <mc:AlternateContent xmlns:mc="http://schemas.openxmlformats.org/markup-compatibility/2006">
                <mc:Choice xmlns:v="urn:schemas-microsoft-com:vml" Requires="v">
                  <p:oleObj spid="_x0000_s4050" name="Equation" r:id="rId6" imgW="977900" imgH="241300" progId="">
                    <p:embed/>
                  </p:oleObj>
                </mc:Choice>
                <mc:Fallback>
                  <p:oleObj name="Equation" r:id="rId6" imgW="977900" imgH="2413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1052"/>
                          <a:ext cx="1248" cy="3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385"/>
            <p:cNvGraphicFramePr>
              <a:graphicFrameLocks noChangeAspect="1"/>
            </p:cNvGraphicFramePr>
            <p:nvPr/>
          </p:nvGraphicFramePr>
          <p:xfrm>
            <a:off x="1649" y="778"/>
            <a:ext cx="1070" cy="292"/>
          </p:xfrm>
          <a:graphic>
            <a:graphicData uri="http://schemas.openxmlformats.org/presentationml/2006/ole">
              <mc:AlternateContent xmlns:mc="http://schemas.openxmlformats.org/markup-compatibility/2006">
                <mc:Choice xmlns:v="urn:schemas-microsoft-com:vml" Requires="v">
                  <p:oleObj spid="_x0000_s4051" name="Equation" r:id="rId8" imgW="838200" imgH="228600" progId="">
                    <p:embed/>
                  </p:oleObj>
                </mc:Choice>
                <mc:Fallback>
                  <p:oleObj name="Equation" r:id="rId8" imgW="838200" imgH="2286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9" y="778"/>
                          <a:ext cx="1070" cy="2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Line 386"/>
            <p:cNvSpPr>
              <a:spLocks noChangeShapeType="1"/>
            </p:cNvSpPr>
            <p:nvPr/>
          </p:nvSpPr>
          <p:spPr bwMode="auto">
            <a:xfrm>
              <a:off x="1337" y="935"/>
              <a:ext cx="0" cy="1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Line 387"/>
            <p:cNvSpPr>
              <a:spLocks noChangeShapeType="1"/>
            </p:cNvSpPr>
            <p:nvPr/>
          </p:nvSpPr>
          <p:spPr bwMode="auto">
            <a:xfrm>
              <a:off x="1337" y="935"/>
              <a:ext cx="24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Line 388"/>
            <p:cNvSpPr>
              <a:spLocks noChangeShapeType="1"/>
            </p:cNvSpPr>
            <p:nvPr/>
          </p:nvSpPr>
          <p:spPr bwMode="auto">
            <a:xfrm flipH="1">
              <a:off x="1676" y="1298"/>
              <a:ext cx="0" cy="181"/>
            </a:xfrm>
            <a:prstGeom prst="line">
              <a:avLst/>
            </a:prstGeom>
            <a:noFill/>
            <a:ln w="9525">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Text Box 389"/>
            <p:cNvSpPr txBox="1">
              <a:spLocks noChangeArrowheads="1"/>
            </p:cNvSpPr>
            <p:nvPr/>
          </p:nvSpPr>
          <p:spPr bwMode="auto">
            <a:xfrm>
              <a:off x="615" y="1423"/>
              <a:ext cx="2084" cy="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ea typeface="宋体" charset="-122"/>
                </a:defRPr>
              </a:lvl1pPr>
              <a:lvl2pPr>
                <a:defRPr>
                  <a:solidFill>
                    <a:schemeClr val="tx1"/>
                  </a:solidFill>
                  <a:latin typeface="Arial" charset="0"/>
                  <a:ea typeface="宋体" charset="-122"/>
                </a:defRPr>
              </a:lvl2pPr>
              <a:lvl3pPr>
                <a:defRPr>
                  <a:solidFill>
                    <a:schemeClr val="tx1"/>
                  </a:solidFill>
                  <a:latin typeface="Arial" charset="0"/>
                  <a:ea typeface="宋体" charset="-122"/>
                </a:defRPr>
              </a:lvl3pPr>
              <a:lvl4pPr>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spcBef>
                  <a:spcPct val="50000"/>
                </a:spcBef>
                <a:buSzPct val="85000"/>
              </a:pPr>
              <a:r>
                <a:rPr kumimoji="1" lang="en-US" altLang="zh-CN" sz="1600" dirty="0">
                  <a:solidFill>
                    <a:srgbClr val="0033CC"/>
                  </a:solidFill>
                  <a:latin typeface="Times New Roman" pitchFamily="18" charset="0"/>
                </a:rPr>
                <a:t>H </a:t>
              </a:r>
              <a:r>
                <a:rPr kumimoji="1" lang="zh-CN" altLang="en-US" sz="1600" dirty="0">
                  <a:solidFill>
                    <a:srgbClr val="0033CC"/>
                  </a:solidFill>
                  <a:latin typeface="Times New Roman" pitchFamily="18" charset="0"/>
                </a:rPr>
                <a:t>或</a:t>
              </a:r>
              <a:r>
                <a:rPr kumimoji="1" lang="en-US" altLang="zh-CN" sz="1600" dirty="0">
                  <a:solidFill>
                    <a:srgbClr val="0033CC"/>
                  </a:solidFill>
                  <a:latin typeface="Times New Roman" pitchFamily="18" charset="0"/>
                </a:rPr>
                <a:t> Gd </a:t>
              </a:r>
              <a:r>
                <a:rPr kumimoji="1" lang="zh-CN" altLang="en-US" sz="1600" dirty="0">
                  <a:solidFill>
                    <a:srgbClr val="0033CC"/>
                  </a:solidFill>
                  <a:latin typeface="Times New Roman" pitchFamily="18" charset="0"/>
                </a:rPr>
                <a:t>俘获</a:t>
              </a:r>
              <a:r>
                <a:rPr kumimoji="1" lang="en-US" altLang="zh-CN" sz="1600" dirty="0">
                  <a:solidFill>
                    <a:srgbClr val="0033CC"/>
                  </a:solidFill>
                  <a:latin typeface="Times New Roman" pitchFamily="18" charset="0"/>
                </a:rPr>
                <a:t>,</a:t>
              </a:r>
            </a:p>
            <a:p>
              <a:pPr>
                <a:spcBef>
                  <a:spcPct val="50000"/>
                </a:spcBef>
                <a:buSzPct val="85000"/>
              </a:pPr>
              <a:r>
                <a:rPr kumimoji="1" lang="zh-CN" altLang="en-US" sz="1600" dirty="0">
                  <a:solidFill>
                    <a:srgbClr val="0033CC"/>
                  </a:solidFill>
                  <a:latin typeface="Times New Roman" pitchFamily="18" charset="0"/>
                </a:rPr>
                <a:t>慢信号</a:t>
              </a:r>
              <a:r>
                <a:rPr kumimoji="1" lang="en-US" altLang="zh-CN" sz="1600" dirty="0">
                  <a:solidFill>
                    <a:srgbClr val="0033CC"/>
                  </a:solidFill>
                  <a:latin typeface="Times New Roman" pitchFamily="18" charset="0"/>
                </a:rPr>
                <a:t>, 2.2 or 8 MeV</a:t>
              </a:r>
            </a:p>
          </p:txBody>
        </p:sp>
        <p:sp>
          <p:nvSpPr>
            <p:cNvPr id="21" name="Text Box 390"/>
            <p:cNvSpPr txBox="1">
              <a:spLocks noChangeArrowheads="1"/>
            </p:cNvSpPr>
            <p:nvPr/>
          </p:nvSpPr>
          <p:spPr bwMode="auto">
            <a:xfrm>
              <a:off x="1337" y="572"/>
              <a:ext cx="1110"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ea typeface="宋体" charset="-122"/>
                </a:defRPr>
              </a:lvl1pPr>
              <a:lvl2pPr>
                <a:defRPr>
                  <a:solidFill>
                    <a:schemeClr val="tx1"/>
                  </a:solidFill>
                  <a:latin typeface="Arial" charset="0"/>
                  <a:ea typeface="宋体" charset="-122"/>
                </a:defRPr>
              </a:lvl2pPr>
              <a:lvl3pPr>
                <a:defRPr>
                  <a:solidFill>
                    <a:schemeClr val="tx1"/>
                  </a:solidFill>
                  <a:latin typeface="Arial" charset="0"/>
                  <a:ea typeface="宋体" charset="-122"/>
                </a:defRPr>
              </a:lvl3pPr>
              <a:lvl4pPr>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spcBef>
                  <a:spcPct val="50000"/>
                </a:spcBef>
                <a:buSzPct val="85000"/>
              </a:pPr>
              <a:r>
                <a:rPr kumimoji="1" lang="zh-CN" altLang="en-US" sz="1600" dirty="0">
                  <a:solidFill>
                    <a:srgbClr val="FF0000"/>
                  </a:solidFill>
                  <a:latin typeface="Times New Roman" pitchFamily="18" charset="0"/>
                </a:rPr>
                <a:t>快信号</a:t>
              </a:r>
              <a:endParaRPr kumimoji="1" lang="en-US" altLang="zh-CN" sz="1600" dirty="0">
                <a:solidFill>
                  <a:srgbClr val="FF0000"/>
                </a:solidFill>
                <a:latin typeface="Times New Roman" pitchFamily="18" charset="0"/>
              </a:endParaRPr>
            </a:p>
          </p:txBody>
        </p:sp>
      </p:grpSp>
      <p:sp>
        <p:nvSpPr>
          <p:cNvPr id="22" name="Text Box 391"/>
          <p:cNvSpPr txBox="1">
            <a:spLocks noChangeArrowheads="1"/>
          </p:cNvSpPr>
          <p:nvPr/>
        </p:nvSpPr>
        <p:spPr bwMode="auto">
          <a:xfrm>
            <a:off x="8381453" y="2988767"/>
            <a:ext cx="17207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u="sng" dirty="0">
                <a:solidFill>
                  <a:srgbClr val="FF0000"/>
                </a:solidFill>
                <a:latin typeface="Arial" charset="0"/>
              </a:rPr>
              <a:t>峰位</a:t>
            </a:r>
            <a:r>
              <a:rPr lang="en-US" altLang="zh-CN" u="sng" dirty="0">
                <a:solidFill>
                  <a:srgbClr val="FF0000"/>
                </a:solidFill>
                <a:latin typeface="Arial" charset="0"/>
              </a:rPr>
              <a:t>4 MeV</a:t>
            </a:r>
          </a:p>
        </p:txBody>
      </p:sp>
      <p:pic>
        <p:nvPicPr>
          <p:cNvPr id="23" name="Picture 392" descr="delayed"/>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12796" y="4430442"/>
            <a:ext cx="3618157" cy="2454943"/>
          </a:xfrm>
          <a:prstGeom prst="rect">
            <a:avLst/>
          </a:prstGeom>
          <a:noFill/>
          <a:extLst>
            <a:ext uri="{909E8E84-426E-40DD-AFC4-6F175D3DCCD1}">
              <a14:hiddenFill xmlns:a14="http://schemas.microsoft.com/office/drawing/2010/main">
                <a:solidFill>
                  <a:srgbClr val="FFFFFF"/>
                </a:solidFill>
              </a14:hiddenFill>
            </a:ext>
          </a:extLst>
        </p:spPr>
      </p:pic>
      <p:sp>
        <p:nvSpPr>
          <p:cNvPr id="24" name="Line 398"/>
          <p:cNvSpPr>
            <a:spLocks noChangeShapeType="1"/>
          </p:cNvSpPr>
          <p:nvPr/>
        </p:nvSpPr>
        <p:spPr bwMode="auto">
          <a:xfrm>
            <a:off x="5734097" y="3753437"/>
            <a:ext cx="749132" cy="0"/>
          </a:xfrm>
          <a:prstGeom prst="line">
            <a:avLst/>
          </a:prstGeom>
          <a:noFill/>
          <a:ln w="127000" cmpd="tri">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Line 399"/>
          <p:cNvSpPr>
            <a:spLocks noChangeShapeType="1"/>
          </p:cNvSpPr>
          <p:nvPr/>
        </p:nvSpPr>
        <p:spPr bwMode="auto">
          <a:xfrm>
            <a:off x="3384456" y="4430441"/>
            <a:ext cx="0" cy="698866"/>
          </a:xfrm>
          <a:prstGeom prst="line">
            <a:avLst/>
          </a:prstGeom>
          <a:noFill/>
          <a:ln w="127000" cmpd="tri">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extLst>
      <p:ext uri="{BB962C8B-B14F-4D97-AF65-F5344CB8AC3E}">
        <p14:creationId xmlns:p14="http://schemas.microsoft.com/office/powerpoint/2010/main" val="375612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66798" y="3411"/>
            <a:ext cx="10515600" cy="1185801"/>
          </a:xfrm>
        </p:spPr>
        <p:txBody>
          <a:bodyPr/>
          <a:lstStyle/>
          <a:p>
            <a:r>
              <a:rPr lang="zh-CN" altLang="en-US" dirty="0"/>
              <a:t>大亚湾实验整体方案</a:t>
            </a: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9F51A28A-B052-4E80-9441-AD2D41E52002}" type="slidenum">
              <a:rPr lang="zh-CN" altLang="en-US" smtClean="0"/>
              <a:t>12</a:t>
            </a:fld>
            <a:endParaRPr lang="zh-CN" altLang="en-US"/>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1" b="-1"/>
          <a:stretch/>
        </p:blipFill>
        <p:spPr bwMode="auto">
          <a:xfrm>
            <a:off x="1509948" y="946299"/>
            <a:ext cx="9158052" cy="591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流程图: 磁盘 7"/>
          <p:cNvSpPr/>
          <p:nvPr/>
        </p:nvSpPr>
        <p:spPr>
          <a:xfrm>
            <a:off x="4439816" y="5085009"/>
            <a:ext cx="144016" cy="216024"/>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9" name="流程图: 磁盘 8"/>
          <p:cNvSpPr/>
          <p:nvPr/>
        </p:nvSpPr>
        <p:spPr>
          <a:xfrm>
            <a:off x="4590193" y="5085184"/>
            <a:ext cx="144016" cy="216024"/>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0" name="流程图: 磁盘 9"/>
          <p:cNvSpPr/>
          <p:nvPr/>
        </p:nvSpPr>
        <p:spPr>
          <a:xfrm>
            <a:off x="6528048" y="3500833"/>
            <a:ext cx="144016" cy="216024"/>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1" name="流程图: 磁盘 10"/>
          <p:cNvSpPr/>
          <p:nvPr/>
        </p:nvSpPr>
        <p:spPr>
          <a:xfrm>
            <a:off x="6678425" y="3501008"/>
            <a:ext cx="144016" cy="216024"/>
          </a:xfrm>
          <a:prstGeom prst="flowChartMagneticDisk">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2" name="流程图: 磁盘 11"/>
          <p:cNvSpPr/>
          <p:nvPr/>
        </p:nvSpPr>
        <p:spPr>
          <a:xfrm>
            <a:off x="4151784" y="1268760"/>
            <a:ext cx="144016" cy="216024"/>
          </a:xfrm>
          <a:prstGeom prst="flowChartMagneticDisk">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3" name="流程图: 磁盘 12"/>
          <p:cNvSpPr/>
          <p:nvPr/>
        </p:nvSpPr>
        <p:spPr>
          <a:xfrm>
            <a:off x="4302161" y="1268935"/>
            <a:ext cx="144016" cy="216024"/>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4" name="流程图: 磁盘 13"/>
          <p:cNvSpPr/>
          <p:nvPr/>
        </p:nvSpPr>
        <p:spPr>
          <a:xfrm>
            <a:off x="4223792" y="1413126"/>
            <a:ext cx="144016" cy="216024"/>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5" name="流程图: 磁盘 14"/>
          <p:cNvSpPr/>
          <p:nvPr/>
        </p:nvSpPr>
        <p:spPr>
          <a:xfrm>
            <a:off x="4374169" y="1413301"/>
            <a:ext cx="144016" cy="216024"/>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cxnSp>
        <p:nvCxnSpPr>
          <p:cNvPr id="16" name="直接连接符 15"/>
          <p:cNvCxnSpPr/>
          <p:nvPr/>
        </p:nvCxnSpPr>
        <p:spPr>
          <a:xfrm flipV="1">
            <a:off x="4583832" y="3356992"/>
            <a:ext cx="432048" cy="1728018"/>
          </a:xfrm>
          <a:prstGeom prst="line">
            <a:avLst/>
          </a:prstGeom>
          <a:ln w="76200">
            <a:solidFill>
              <a:srgbClr val="FF0000">
                <a:alpha val="50196"/>
              </a:srgbClr>
            </a:solidFill>
          </a:ln>
        </p:spPr>
        <p:style>
          <a:lnRef idx="3">
            <a:schemeClr val="accent1"/>
          </a:lnRef>
          <a:fillRef idx="0">
            <a:schemeClr val="accent1"/>
          </a:fillRef>
          <a:effectRef idx="2">
            <a:schemeClr val="accent1"/>
          </a:effectRef>
          <a:fontRef idx="minor">
            <a:schemeClr val="tx1"/>
          </a:fontRef>
        </p:style>
      </p:cxnSp>
      <p:cxnSp>
        <p:nvCxnSpPr>
          <p:cNvPr id="17" name="直接连接符 16"/>
          <p:cNvCxnSpPr/>
          <p:nvPr/>
        </p:nvCxnSpPr>
        <p:spPr>
          <a:xfrm>
            <a:off x="4943872" y="3538028"/>
            <a:ext cx="1584176" cy="0"/>
          </a:xfrm>
          <a:prstGeom prst="line">
            <a:avLst/>
          </a:prstGeom>
          <a:ln w="76200">
            <a:solidFill>
              <a:srgbClr val="FF0000">
                <a:alpha val="50196"/>
              </a:srgbClr>
            </a:solidFill>
          </a:ln>
        </p:spPr>
        <p:style>
          <a:lnRef idx="3">
            <a:schemeClr val="accent1"/>
          </a:lnRef>
          <a:fillRef idx="0">
            <a:schemeClr val="accent1"/>
          </a:fillRef>
          <a:effectRef idx="2">
            <a:schemeClr val="accent1"/>
          </a:effectRef>
          <a:fontRef idx="minor">
            <a:schemeClr val="tx1"/>
          </a:fontRef>
        </p:style>
      </p:cxnSp>
      <p:cxnSp>
        <p:nvCxnSpPr>
          <p:cNvPr id="18" name="直接连接符 17"/>
          <p:cNvCxnSpPr/>
          <p:nvPr/>
        </p:nvCxnSpPr>
        <p:spPr>
          <a:xfrm>
            <a:off x="4014130" y="1376772"/>
            <a:ext cx="1001751" cy="2052228"/>
          </a:xfrm>
          <a:prstGeom prst="line">
            <a:avLst/>
          </a:prstGeom>
          <a:ln w="76200">
            <a:solidFill>
              <a:srgbClr val="FF0000">
                <a:alpha val="50196"/>
              </a:srgbClr>
            </a:solidFill>
          </a:ln>
        </p:spPr>
        <p:style>
          <a:lnRef idx="3">
            <a:schemeClr val="accent1"/>
          </a:lnRef>
          <a:fillRef idx="0">
            <a:schemeClr val="accent1"/>
          </a:fillRef>
          <a:effectRef idx="2">
            <a:schemeClr val="accent1"/>
          </a:effectRef>
          <a:fontRef idx="minor">
            <a:schemeClr val="tx1"/>
          </a:fontRef>
        </p:style>
      </p:cxnSp>
      <p:cxnSp>
        <p:nvCxnSpPr>
          <p:cNvPr id="19" name="直接连接符 18"/>
          <p:cNvCxnSpPr/>
          <p:nvPr/>
        </p:nvCxnSpPr>
        <p:spPr>
          <a:xfrm>
            <a:off x="4014130" y="4941168"/>
            <a:ext cx="605707" cy="91058"/>
          </a:xfrm>
          <a:prstGeom prst="line">
            <a:avLst/>
          </a:prstGeom>
          <a:ln w="76200">
            <a:solidFill>
              <a:srgbClr val="FF0000">
                <a:alpha val="50196"/>
              </a:srgbClr>
            </a:solidFill>
          </a:ln>
        </p:spPr>
        <p:style>
          <a:lnRef idx="3">
            <a:schemeClr val="accent1"/>
          </a:lnRef>
          <a:fillRef idx="0">
            <a:schemeClr val="accent1"/>
          </a:fillRef>
          <a:effectRef idx="2">
            <a:schemeClr val="accent1"/>
          </a:effectRef>
          <a:fontRef idx="minor">
            <a:schemeClr val="tx1"/>
          </a:fontRef>
        </p:style>
      </p:cxnSp>
      <p:cxnSp>
        <p:nvCxnSpPr>
          <p:cNvPr id="20" name="直接连接符 19"/>
          <p:cNvCxnSpPr/>
          <p:nvPr/>
        </p:nvCxnSpPr>
        <p:spPr>
          <a:xfrm flipV="1">
            <a:off x="3692225" y="4927240"/>
            <a:ext cx="374862" cy="104986"/>
          </a:xfrm>
          <a:prstGeom prst="line">
            <a:avLst/>
          </a:prstGeom>
          <a:ln w="76200">
            <a:solidFill>
              <a:srgbClr val="FF0000">
                <a:alpha val="50196"/>
              </a:srgbClr>
            </a:solidFill>
          </a:ln>
        </p:spPr>
        <p:style>
          <a:lnRef idx="3">
            <a:schemeClr val="accent1"/>
          </a:lnRef>
          <a:fillRef idx="0">
            <a:schemeClr val="accent1"/>
          </a:fillRef>
          <a:effectRef idx="2">
            <a:schemeClr val="accent1"/>
          </a:effectRef>
          <a:fontRef idx="minor">
            <a:schemeClr val="tx1"/>
          </a:fontRef>
        </p:style>
      </p:cxnSp>
      <p:sp>
        <p:nvSpPr>
          <p:cNvPr id="21" name="Rectangle 38"/>
          <p:cNvSpPr>
            <a:spLocks noChangeArrowheads="1"/>
          </p:cNvSpPr>
          <p:nvPr/>
        </p:nvSpPr>
        <p:spPr bwMode="auto">
          <a:xfrm>
            <a:off x="2396988" y="4548613"/>
            <a:ext cx="1700680" cy="338554"/>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zh-CN" altLang="en-US" sz="1600" b="1" dirty="0">
                <a:solidFill>
                  <a:schemeClr val="accent1"/>
                </a:solidFill>
                <a:latin typeface="Consolas" pitchFamily="49" charset="0"/>
                <a:cs typeface="Consolas" pitchFamily="49" charset="0"/>
              </a:rPr>
              <a:t>表面装配大厅</a:t>
            </a:r>
            <a:endParaRPr lang="en-US" altLang="zh-CN" sz="1600" b="1" dirty="0">
              <a:solidFill>
                <a:schemeClr val="accent1"/>
              </a:solidFill>
              <a:latin typeface="Consolas" pitchFamily="49" charset="0"/>
              <a:cs typeface="Consolas" pitchFamily="49" charset="0"/>
            </a:endParaRPr>
          </a:p>
        </p:txBody>
      </p:sp>
      <p:sp>
        <p:nvSpPr>
          <p:cNvPr id="22" name="Rectangle 38"/>
          <p:cNvSpPr>
            <a:spLocks noChangeArrowheads="1"/>
          </p:cNvSpPr>
          <p:nvPr/>
        </p:nvSpPr>
        <p:spPr bwMode="auto">
          <a:xfrm>
            <a:off x="4826755" y="5301208"/>
            <a:ext cx="1995687" cy="92333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zh-CN" altLang="en-US" b="1" dirty="0">
                <a:solidFill>
                  <a:schemeClr val="accent1"/>
                </a:solidFill>
                <a:latin typeface="Consolas" pitchFamily="49" charset="0"/>
                <a:cs typeface="Consolas" pitchFamily="49" charset="0"/>
              </a:rPr>
              <a:t>大亚湾近点</a:t>
            </a:r>
            <a:br>
              <a:rPr lang="en-US" altLang="zh-CN" b="1" dirty="0">
                <a:solidFill>
                  <a:schemeClr val="accent1"/>
                </a:solidFill>
                <a:latin typeface="Consolas" pitchFamily="49" charset="0"/>
                <a:cs typeface="Consolas" pitchFamily="49" charset="0"/>
              </a:rPr>
            </a:br>
            <a:r>
              <a:rPr lang="zh-CN" altLang="en-US" b="1" dirty="0">
                <a:solidFill>
                  <a:schemeClr val="accent1"/>
                </a:solidFill>
                <a:latin typeface="Consolas" pitchFamily="49" charset="0"/>
                <a:cs typeface="Consolas" pitchFamily="49" charset="0"/>
              </a:rPr>
              <a:t>（</a:t>
            </a:r>
            <a:r>
              <a:rPr lang="en-US" altLang="zh-CN" b="1" dirty="0">
                <a:solidFill>
                  <a:schemeClr val="accent1"/>
                </a:solidFill>
                <a:latin typeface="Consolas" pitchFamily="49" charset="0"/>
                <a:cs typeface="Consolas" pitchFamily="49" charset="0"/>
              </a:rPr>
              <a:t>1</a:t>
            </a:r>
            <a:r>
              <a:rPr lang="zh-CN" altLang="en-US" b="1" dirty="0">
                <a:solidFill>
                  <a:schemeClr val="accent1"/>
                </a:solidFill>
                <a:latin typeface="Consolas" pitchFamily="49" charset="0"/>
                <a:cs typeface="Consolas" pitchFamily="49" charset="0"/>
              </a:rPr>
              <a:t>号实验厅）</a:t>
            </a:r>
            <a:br>
              <a:rPr lang="en-US" altLang="zh-CN" b="1" dirty="0">
                <a:solidFill>
                  <a:schemeClr val="accent1"/>
                </a:solidFill>
                <a:latin typeface="Consolas" pitchFamily="49" charset="0"/>
                <a:cs typeface="Consolas" pitchFamily="49" charset="0"/>
              </a:rPr>
            </a:br>
            <a:r>
              <a:rPr lang="zh-CN" altLang="en-US" b="1" dirty="0">
                <a:solidFill>
                  <a:schemeClr val="accent1"/>
                </a:solidFill>
                <a:latin typeface="Consolas" pitchFamily="49" charset="0"/>
                <a:cs typeface="Consolas" pitchFamily="49" charset="0"/>
              </a:rPr>
              <a:t>岩石厚度：</a:t>
            </a:r>
            <a:r>
              <a:rPr lang="en-US" altLang="zh-CN" b="1" dirty="0">
                <a:solidFill>
                  <a:schemeClr val="accent1"/>
                </a:solidFill>
                <a:latin typeface="Consolas" pitchFamily="49" charset="0"/>
                <a:cs typeface="Consolas" pitchFamily="49" charset="0"/>
              </a:rPr>
              <a:t>98m</a:t>
            </a:r>
          </a:p>
        </p:txBody>
      </p:sp>
      <p:sp>
        <p:nvSpPr>
          <p:cNvPr id="23" name="Rectangle 38"/>
          <p:cNvSpPr>
            <a:spLocks noChangeArrowheads="1"/>
          </p:cNvSpPr>
          <p:nvPr/>
        </p:nvSpPr>
        <p:spPr bwMode="auto">
          <a:xfrm>
            <a:off x="5691685" y="2505670"/>
            <a:ext cx="1973481" cy="92333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zh-CN" altLang="en-US" b="1" dirty="0">
                <a:solidFill>
                  <a:schemeClr val="accent1"/>
                </a:solidFill>
                <a:latin typeface="Consolas" pitchFamily="49" charset="0"/>
                <a:cs typeface="Consolas" pitchFamily="49" charset="0"/>
              </a:rPr>
              <a:t>岭澳近点</a:t>
            </a:r>
            <a:br>
              <a:rPr lang="en-US" altLang="zh-CN" b="1" dirty="0">
                <a:solidFill>
                  <a:schemeClr val="accent1"/>
                </a:solidFill>
                <a:latin typeface="Consolas" pitchFamily="49" charset="0"/>
                <a:cs typeface="Consolas" pitchFamily="49" charset="0"/>
              </a:rPr>
            </a:br>
            <a:r>
              <a:rPr lang="zh-CN" altLang="en-US" b="1" dirty="0">
                <a:solidFill>
                  <a:schemeClr val="accent1"/>
                </a:solidFill>
                <a:latin typeface="Consolas" pitchFamily="49" charset="0"/>
                <a:cs typeface="Consolas" pitchFamily="49" charset="0"/>
              </a:rPr>
              <a:t>（</a:t>
            </a:r>
            <a:r>
              <a:rPr lang="en-US" altLang="zh-CN" b="1" dirty="0">
                <a:solidFill>
                  <a:schemeClr val="accent1"/>
                </a:solidFill>
                <a:latin typeface="Consolas" pitchFamily="49" charset="0"/>
                <a:cs typeface="Consolas" pitchFamily="49" charset="0"/>
              </a:rPr>
              <a:t>2</a:t>
            </a:r>
            <a:r>
              <a:rPr lang="zh-CN" altLang="en-US" b="1" dirty="0">
                <a:solidFill>
                  <a:schemeClr val="accent1"/>
                </a:solidFill>
                <a:latin typeface="Consolas" pitchFamily="49" charset="0"/>
                <a:cs typeface="Consolas" pitchFamily="49" charset="0"/>
              </a:rPr>
              <a:t>号实验厅）</a:t>
            </a:r>
            <a:br>
              <a:rPr lang="en-US" altLang="zh-CN" b="1" dirty="0">
                <a:solidFill>
                  <a:schemeClr val="accent1"/>
                </a:solidFill>
                <a:latin typeface="Consolas" pitchFamily="49" charset="0"/>
                <a:cs typeface="Consolas" pitchFamily="49" charset="0"/>
              </a:rPr>
            </a:br>
            <a:r>
              <a:rPr lang="zh-CN" altLang="en-US" b="1" dirty="0">
                <a:solidFill>
                  <a:schemeClr val="accent1"/>
                </a:solidFill>
                <a:latin typeface="Consolas" pitchFamily="49" charset="0"/>
                <a:cs typeface="Consolas" pitchFamily="49" charset="0"/>
              </a:rPr>
              <a:t>岩石厚度：</a:t>
            </a:r>
            <a:r>
              <a:rPr lang="en-US" altLang="zh-CN" b="1" dirty="0">
                <a:solidFill>
                  <a:schemeClr val="accent1"/>
                </a:solidFill>
                <a:latin typeface="Consolas" pitchFamily="49" charset="0"/>
                <a:cs typeface="Consolas" pitchFamily="49" charset="0"/>
              </a:rPr>
              <a:t>112m</a:t>
            </a:r>
          </a:p>
        </p:txBody>
      </p:sp>
      <p:sp>
        <p:nvSpPr>
          <p:cNvPr id="24" name="Rectangle 38"/>
          <p:cNvSpPr>
            <a:spLocks noChangeArrowheads="1"/>
          </p:cNvSpPr>
          <p:nvPr/>
        </p:nvSpPr>
        <p:spPr bwMode="auto">
          <a:xfrm>
            <a:off x="1919536" y="1134119"/>
            <a:ext cx="2016224" cy="92333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zh-CN" altLang="en-US" b="1" dirty="0">
                <a:solidFill>
                  <a:schemeClr val="accent1"/>
                </a:solidFill>
                <a:latin typeface="Consolas" pitchFamily="49" charset="0"/>
                <a:cs typeface="Consolas" pitchFamily="49" charset="0"/>
              </a:rPr>
              <a:t>远点</a:t>
            </a:r>
            <a:br>
              <a:rPr lang="en-US" altLang="zh-CN" b="1" dirty="0">
                <a:solidFill>
                  <a:schemeClr val="accent1"/>
                </a:solidFill>
                <a:latin typeface="Consolas" pitchFamily="49" charset="0"/>
                <a:cs typeface="Consolas" pitchFamily="49" charset="0"/>
              </a:rPr>
            </a:br>
            <a:r>
              <a:rPr lang="zh-CN" altLang="en-US" b="1" dirty="0">
                <a:solidFill>
                  <a:schemeClr val="accent1"/>
                </a:solidFill>
                <a:latin typeface="Consolas" pitchFamily="49" charset="0"/>
                <a:cs typeface="Consolas" pitchFamily="49" charset="0"/>
              </a:rPr>
              <a:t>（</a:t>
            </a:r>
            <a:r>
              <a:rPr lang="en-US" altLang="zh-CN" b="1" dirty="0">
                <a:solidFill>
                  <a:schemeClr val="accent1"/>
                </a:solidFill>
                <a:latin typeface="Consolas" pitchFamily="49" charset="0"/>
                <a:cs typeface="Consolas" pitchFamily="49" charset="0"/>
              </a:rPr>
              <a:t>3</a:t>
            </a:r>
            <a:r>
              <a:rPr lang="zh-CN" altLang="en-US" b="1" dirty="0">
                <a:solidFill>
                  <a:schemeClr val="accent1"/>
                </a:solidFill>
                <a:latin typeface="Consolas" pitchFamily="49" charset="0"/>
                <a:cs typeface="Consolas" pitchFamily="49" charset="0"/>
              </a:rPr>
              <a:t>号实验厅）</a:t>
            </a:r>
            <a:br>
              <a:rPr lang="en-US" altLang="zh-CN" b="1" dirty="0">
                <a:solidFill>
                  <a:schemeClr val="accent1"/>
                </a:solidFill>
                <a:latin typeface="Consolas" pitchFamily="49" charset="0"/>
                <a:cs typeface="Consolas" pitchFamily="49" charset="0"/>
              </a:rPr>
            </a:br>
            <a:r>
              <a:rPr lang="zh-CN" altLang="en-US" b="1" dirty="0">
                <a:solidFill>
                  <a:schemeClr val="accent1"/>
                </a:solidFill>
                <a:latin typeface="Consolas" pitchFamily="49" charset="0"/>
                <a:cs typeface="Consolas" pitchFamily="49" charset="0"/>
              </a:rPr>
              <a:t>岩石厚度：</a:t>
            </a:r>
            <a:r>
              <a:rPr lang="en-US" altLang="zh-CN" b="1" dirty="0">
                <a:solidFill>
                  <a:schemeClr val="accent1"/>
                </a:solidFill>
                <a:latin typeface="Consolas" pitchFamily="49" charset="0"/>
                <a:cs typeface="Consolas" pitchFamily="49" charset="0"/>
              </a:rPr>
              <a:t>350m</a:t>
            </a:r>
          </a:p>
        </p:txBody>
      </p:sp>
      <p:sp>
        <p:nvSpPr>
          <p:cNvPr id="25" name="Rectangle 38"/>
          <p:cNvSpPr>
            <a:spLocks noChangeArrowheads="1"/>
          </p:cNvSpPr>
          <p:nvPr/>
        </p:nvSpPr>
        <p:spPr bwMode="auto">
          <a:xfrm>
            <a:off x="7470890" y="5582270"/>
            <a:ext cx="3161615" cy="1231106"/>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chemeClr val="accent6"/>
              </a:buClr>
              <a:buSzPct val="50000"/>
            </a:pPr>
            <a:r>
              <a:rPr lang="zh-CN" altLang="en-US" sz="2000" dirty="0">
                <a:latin typeface="Consolas" pitchFamily="49" charset="0"/>
                <a:cs typeface="Consolas" pitchFamily="49" charset="0"/>
              </a:rPr>
              <a:t>多探测器模块</a:t>
            </a:r>
            <a:endParaRPr lang="en-US" altLang="zh-CN" sz="2000" dirty="0">
              <a:latin typeface="Consolas" pitchFamily="49" charset="0"/>
              <a:cs typeface="Consolas" pitchFamily="49" charset="0"/>
            </a:endParaRPr>
          </a:p>
          <a:p>
            <a:pPr marL="285750" indent="-285750">
              <a:buClr>
                <a:schemeClr val="accent6"/>
              </a:buClr>
              <a:buSzPct val="50000"/>
              <a:buFont typeface="Wingdings" pitchFamily="2" charset="2"/>
              <a:buChar char="n"/>
            </a:pPr>
            <a:r>
              <a:rPr lang="en-US" altLang="zh-CN" dirty="0">
                <a:latin typeface="Consolas" pitchFamily="49" charset="0"/>
                <a:cs typeface="Consolas" pitchFamily="49" charset="0"/>
              </a:rPr>
              <a:t>2-1-3 </a:t>
            </a:r>
            <a:r>
              <a:rPr lang="zh-CN" altLang="en-US" dirty="0">
                <a:latin typeface="Consolas" pitchFamily="49" charset="0"/>
                <a:cs typeface="Consolas" pitchFamily="49" charset="0"/>
              </a:rPr>
              <a:t>配置</a:t>
            </a:r>
            <a:endParaRPr lang="en-US" altLang="zh-CN" dirty="0">
              <a:latin typeface="Consolas" pitchFamily="49" charset="0"/>
              <a:cs typeface="Consolas" pitchFamily="49" charset="0"/>
            </a:endParaRPr>
          </a:p>
          <a:p>
            <a:pPr marL="285750" indent="-285750">
              <a:buClr>
                <a:schemeClr val="accent6"/>
              </a:buClr>
              <a:buSzPct val="50000"/>
              <a:buFont typeface="Wingdings" pitchFamily="2" charset="2"/>
              <a:buChar char="n"/>
            </a:pPr>
            <a:r>
              <a:rPr lang="zh-CN" altLang="en-US" dirty="0">
                <a:latin typeface="Consolas" pitchFamily="49" charset="0"/>
                <a:cs typeface="Consolas" pitchFamily="49" charset="0"/>
              </a:rPr>
              <a:t>最后两个探测器已于</a:t>
            </a:r>
            <a:r>
              <a:rPr lang="en-US" altLang="zh-CN" dirty="0">
                <a:latin typeface="Consolas" pitchFamily="49" charset="0"/>
                <a:cs typeface="Consolas" pitchFamily="49" charset="0"/>
              </a:rPr>
              <a:t>2012</a:t>
            </a:r>
            <a:r>
              <a:rPr lang="zh-CN" altLang="en-US" dirty="0">
                <a:latin typeface="Consolas" pitchFamily="49" charset="0"/>
                <a:cs typeface="Consolas" pitchFamily="49" charset="0"/>
              </a:rPr>
              <a:t>年</a:t>
            </a:r>
            <a:r>
              <a:rPr lang="en-US" altLang="zh-CN" dirty="0">
                <a:latin typeface="Consolas" pitchFamily="49" charset="0"/>
                <a:cs typeface="Consolas" pitchFamily="49" charset="0"/>
              </a:rPr>
              <a:t>9</a:t>
            </a:r>
            <a:r>
              <a:rPr lang="zh-CN" altLang="en-US" dirty="0">
                <a:latin typeface="Consolas" pitchFamily="49" charset="0"/>
                <a:cs typeface="Consolas" pitchFamily="49" charset="0"/>
              </a:rPr>
              <a:t>月完成安装</a:t>
            </a:r>
            <a:endParaRPr lang="en-US" altLang="zh-CN" dirty="0">
              <a:latin typeface="Consolas" pitchFamily="49" charset="0"/>
              <a:cs typeface="Consolas" pitchFamily="49" charset="0"/>
            </a:endParaRPr>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4112" y="1119254"/>
            <a:ext cx="3456384" cy="1229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5960" y="1119254"/>
            <a:ext cx="1229626" cy="1229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8688288" y="4077072"/>
            <a:ext cx="1944216" cy="369332"/>
          </a:xfrm>
          <a:prstGeom prst="rect">
            <a:avLst/>
          </a:prstGeom>
          <a:solidFill>
            <a:srgbClr val="FFFFFF">
              <a:alpha val="69804"/>
            </a:srgbClr>
          </a:solidFill>
        </p:spPr>
        <p:txBody>
          <a:bodyPr wrap="square" rtlCol="0">
            <a:spAutoFit/>
          </a:bodyPr>
          <a:lstStyle/>
          <a:p>
            <a:pPr algn="ctr"/>
            <a:r>
              <a:rPr lang="zh-CN" altLang="en-US" b="1" dirty="0">
                <a:solidFill>
                  <a:srgbClr val="C00000"/>
                </a:solidFill>
                <a:latin typeface="Consolas" pitchFamily="49" charset="0"/>
                <a:cs typeface="Consolas" pitchFamily="49" charset="0"/>
              </a:rPr>
              <a:t>岭澳二期核电站</a:t>
            </a:r>
          </a:p>
        </p:txBody>
      </p:sp>
      <p:sp>
        <p:nvSpPr>
          <p:cNvPr id="29" name="TextBox 28"/>
          <p:cNvSpPr txBox="1"/>
          <p:nvPr/>
        </p:nvSpPr>
        <p:spPr>
          <a:xfrm>
            <a:off x="8679411" y="4509120"/>
            <a:ext cx="1944216" cy="369332"/>
          </a:xfrm>
          <a:prstGeom prst="rect">
            <a:avLst/>
          </a:prstGeom>
          <a:solidFill>
            <a:srgbClr val="FFFFFF">
              <a:alpha val="69804"/>
            </a:srgbClr>
          </a:solidFill>
        </p:spPr>
        <p:txBody>
          <a:bodyPr wrap="square" rtlCol="0">
            <a:spAutoFit/>
          </a:bodyPr>
          <a:lstStyle/>
          <a:p>
            <a:pPr algn="ctr"/>
            <a:r>
              <a:rPr lang="zh-CN" altLang="en-US" b="1" dirty="0">
                <a:solidFill>
                  <a:srgbClr val="C00000"/>
                </a:solidFill>
                <a:latin typeface="Consolas" pitchFamily="49" charset="0"/>
                <a:cs typeface="Consolas" pitchFamily="49" charset="0"/>
              </a:rPr>
              <a:t>岭澳核电站</a:t>
            </a:r>
          </a:p>
        </p:txBody>
      </p:sp>
      <p:cxnSp>
        <p:nvCxnSpPr>
          <p:cNvPr id="30" name="直接连接符 29"/>
          <p:cNvCxnSpPr/>
          <p:nvPr/>
        </p:nvCxnSpPr>
        <p:spPr>
          <a:xfrm>
            <a:off x="7896200" y="3716856"/>
            <a:ext cx="0" cy="576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直接连接符 30"/>
          <p:cNvCxnSpPr/>
          <p:nvPr/>
        </p:nvCxnSpPr>
        <p:spPr>
          <a:xfrm>
            <a:off x="7690809" y="3836530"/>
            <a:ext cx="0" cy="468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直接连接符 31"/>
          <p:cNvCxnSpPr>
            <a:endCxn id="29" idx="1"/>
          </p:cNvCxnSpPr>
          <p:nvPr/>
        </p:nvCxnSpPr>
        <p:spPr>
          <a:xfrm>
            <a:off x="6822441" y="4693786"/>
            <a:ext cx="185697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直接连接符 32"/>
          <p:cNvCxnSpPr/>
          <p:nvPr/>
        </p:nvCxnSpPr>
        <p:spPr>
          <a:xfrm>
            <a:off x="7690809" y="4291251"/>
            <a:ext cx="98860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直接连接符 33"/>
          <p:cNvCxnSpPr/>
          <p:nvPr/>
        </p:nvCxnSpPr>
        <p:spPr>
          <a:xfrm>
            <a:off x="7021471" y="4365104"/>
            <a:ext cx="0" cy="324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直接连接符 34"/>
          <p:cNvCxnSpPr/>
          <p:nvPr/>
        </p:nvCxnSpPr>
        <p:spPr>
          <a:xfrm>
            <a:off x="6816080" y="4462535"/>
            <a:ext cx="0" cy="252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559496" y="6156012"/>
            <a:ext cx="1944216" cy="369332"/>
          </a:xfrm>
          <a:prstGeom prst="rect">
            <a:avLst/>
          </a:prstGeom>
          <a:solidFill>
            <a:srgbClr val="FFFFFF">
              <a:alpha val="69804"/>
            </a:srgbClr>
          </a:solidFill>
        </p:spPr>
        <p:txBody>
          <a:bodyPr wrap="square" rtlCol="0">
            <a:spAutoFit/>
          </a:bodyPr>
          <a:lstStyle/>
          <a:p>
            <a:pPr algn="ctr"/>
            <a:r>
              <a:rPr lang="zh-CN" altLang="en-US" b="1" dirty="0">
                <a:solidFill>
                  <a:srgbClr val="C00000"/>
                </a:solidFill>
                <a:latin typeface="Consolas" pitchFamily="49" charset="0"/>
                <a:cs typeface="Consolas" pitchFamily="49" charset="0"/>
              </a:rPr>
              <a:t>大亚湾核电站</a:t>
            </a:r>
          </a:p>
        </p:txBody>
      </p:sp>
      <p:cxnSp>
        <p:nvCxnSpPr>
          <p:cNvPr id="37" name="直接连接符 36"/>
          <p:cNvCxnSpPr/>
          <p:nvPr/>
        </p:nvCxnSpPr>
        <p:spPr>
          <a:xfrm>
            <a:off x="3503712" y="6347008"/>
            <a:ext cx="98860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直接连接符 37"/>
          <p:cNvCxnSpPr/>
          <p:nvPr/>
        </p:nvCxnSpPr>
        <p:spPr>
          <a:xfrm>
            <a:off x="4504371" y="5779333"/>
            <a:ext cx="0" cy="576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直接连接符 38"/>
          <p:cNvCxnSpPr/>
          <p:nvPr/>
        </p:nvCxnSpPr>
        <p:spPr>
          <a:xfrm>
            <a:off x="4213159" y="5754045"/>
            <a:ext cx="0" cy="576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0" name="Rectangle 38"/>
          <p:cNvSpPr>
            <a:spLocks noChangeArrowheads="1"/>
          </p:cNvSpPr>
          <p:nvPr/>
        </p:nvSpPr>
        <p:spPr bwMode="auto">
          <a:xfrm>
            <a:off x="1601325" y="3050750"/>
            <a:ext cx="2890990" cy="646331"/>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Clr>
                <a:schemeClr val="accent6"/>
              </a:buClr>
              <a:buSzPct val="50000"/>
              <a:buFont typeface="Wingdings" pitchFamily="2" charset="2"/>
              <a:buChar char="n"/>
            </a:pPr>
            <a:r>
              <a:rPr lang="zh-CN" altLang="en-US" dirty="0">
                <a:latin typeface="Consolas" pitchFamily="49" charset="0"/>
                <a:cs typeface="Consolas" pitchFamily="49" charset="0"/>
              </a:rPr>
              <a:t>反应堆总功率：</a:t>
            </a:r>
            <a:r>
              <a:rPr lang="en-US" altLang="zh-CN" dirty="0">
                <a:latin typeface="Consolas" pitchFamily="49" charset="0"/>
                <a:cs typeface="Consolas" pitchFamily="49" charset="0"/>
              </a:rPr>
              <a:t>17.4GW</a:t>
            </a:r>
          </a:p>
          <a:p>
            <a:pPr marL="285750" indent="-285750">
              <a:buClr>
                <a:schemeClr val="accent6"/>
              </a:buClr>
              <a:buSzPct val="50000"/>
              <a:buFont typeface="Wingdings" pitchFamily="2" charset="2"/>
              <a:buChar char="n"/>
            </a:pPr>
            <a:r>
              <a:rPr lang="zh-CN" altLang="en-US" dirty="0">
                <a:latin typeface="Consolas" pitchFamily="49" charset="0"/>
                <a:cs typeface="Consolas" pitchFamily="49" charset="0"/>
              </a:rPr>
              <a:t>隧道总长：约</a:t>
            </a:r>
            <a:r>
              <a:rPr lang="en-US" altLang="zh-CN" dirty="0">
                <a:latin typeface="Consolas" pitchFamily="49" charset="0"/>
                <a:cs typeface="Consolas" pitchFamily="49" charset="0"/>
              </a:rPr>
              <a:t>3100m</a:t>
            </a:r>
          </a:p>
        </p:txBody>
      </p:sp>
    </p:spTree>
    <p:extLst>
      <p:ext uri="{BB962C8B-B14F-4D97-AF65-F5344CB8AC3E}">
        <p14:creationId xmlns:p14="http://schemas.microsoft.com/office/powerpoint/2010/main" val="1428162632"/>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32" name="Rectangle 8" descr="Large confetti"/>
          <p:cNvSpPr>
            <a:spLocks noGrp="1" noChangeArrowheads="1"/>
          </p:cNvSpPr>
          <p:nvPr>
            <p:ph type="title"/>
          </p:nvPr>
        </p:nvSpPr>
        <p:spPr>
          <a:xfrm>
            <a:off x="838200" y="148431"/>
            <a:ext cx="7886700" cy="1325563"/>
          </a:xfrm>
        </p:spPr>
        <p:txBody>
          <a:bodyPr/>
          <a:lstStyle/>
          <a:p>
            <a:r>
              <a:rPr lang="zh-CN" altLang="en-US" dirty="0"/>
              <a:t>实验大厅</a:t>
            </a:r>
          </a:p>
        </p:txBody>
      </p:sp>
      <p:pic>
        <p:nvPicPr>
          <p:cNvPr id="10" name="内容占位符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03513" y="1473994"/>
            <a:ext cx="4994235" cy="4320480"/>
          </a:xfrm>
        </p:spPr>
      </p:pic>
      <p:sp>
        <p:nvSpPr>
          <p:cNvPr id="2" name="日期占位符 1"/>
          <p:cNvSpPr>
            <a:spLocks noGrp="1"/>
          </p:cNvSpPr>
          <p:nvPr>
            <p:ph type="dt" sz="half" idx="10"/>
          </p:nvPr>
        </p:nvSpPr>
        <p:spPr/>
        <p:txBody>
          <a:bodyPr/>
          <a:lstStyle/>
          <a:p>
            <a:r>
              <a:rPr lang="en-US" altLang="zh-CN"/>
              <a:t>2024/8/30</a:t>
            </a:r>
            <a:endParaRPr lang="zh-CN" altLang="en-US"/>
          </a:p>
        </p:txBody>
      </p:sp>
      <p:sp>
        <p:nvSpPr>
          <p:cNvPr id="3" name="灯片编号占位符 2"/>
          <p:cNvSpPr>
            <a:spLocks noGrp="1"/>
          </p:cNvSpPr>
          <p:nvPr>
            <p:ph type="sldNum" sz="quarter" idx="12"/>
          </p:nvPr>
        </p:nvSpPr>
        <p:spPr/>
        <p:txBody>
          <a:bodyPr/>
          <a:lstStyle/>
          <a:p>
            <a:fld id="{9F51A28A-B052-4E80-9441-AD2D41E52002}" type="slidenum">
              <a:rPr lang="zh-CN" altLang="en-US" smtClean="0"/>
              <a:t>13</a:t>
            </a:fld>
            <a:endParaRPr lang="zh-CN" altLang="en-US"/>
          </a:p>
        </p:txBody>
      </p:sp>
      <p:sp>
        <p:nvSpPr>
          <p:cNvPr id="666647" name="Text Box 23"/>
          <p:cNvSpPr txBox="1">
            <a:spLocks noChangeArrowheads="1"/>
          </p:cNvSpPr>
          <p:nvPr/>
        </p:nvSpPr>
        <p:spPr bwMode="auto">
          <a:xfrm>
            <a:off x="1859587" y="2276786"/>
            <a:ext cx="136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None/>
            </a:pPr>
            <a:r>
              <a:rPr lang="en-US" altLang="zh-CN" dirty="0">
                <a:effectLst>
                  <a:outerShdw blurRad="38100" dist="38100" dir="2700000" algn="tl">
                    <a:srgbClr val="C0C0C0"/>
                  </a:outerShdw>
                </a:effectLst>
              </a:rPr>
              <a:t>4</a:t>
            </a:r>
            <a:r>
              <a:rPr lang="zh-CN" altLang="en-US">
                <a:effectLst>
                  <a:outerShdw blurRad="38100" dist="38100" dir="2700000" algn="tl">
                    <a:srgbClr val="C0C0C0"/>
                  </a:outerShdw>
                </a:effectLst>
              </a:rPr>
              <a:t>层</a:t>
            </a:r>
            <a:r>
              <a:rPr lang="en-US" altLang="zh-CN" dirty="0">
                <a:effectLst>
                  <a:outerShdw blurRad="38100" dist="38100" dir="2700000" algn="tl">
                    <a:srgbClr val="C0C0C0"/>
                  </a:outerShdw>
                </a:effectLst>
              </a:rPr>
              <a:t>RPC</a:t>
            </a:r>
          </a:p>
        </p:txBody>
      </p:sp>
      <p:sp>
        <p:nvSpPr>
          <p:cNvPr id="666650" name="Line 26"/>
          <p:cNvSpPr>
            <a:spLocks noChangeShapeType="1"/>
          </p:cNvSpPr>
          <p:nvPr/>
        </p:nvSpPr>
        <p:spPr bwMode="auto">
          <a:xfrm flipH="1">
            <a:off x="3732837" y="2060887"/>
            <a:ext cx="142875" cy="936625"/>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 name="内容占位符 2"/>
          <p:cNvSpPr txBox="1">
            <a:spLocks/>
          </p:cNvSpPr>
          <p:nvPr/>
        </p:nvSpPr>
        <p:spPr bwMode="auto">
          <a:xfrm>
            <a:off x="6744072" y="1071564"/>
            <a:ext cx="3851920" cy="48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fontAlgn="base">
              <a:spcBef>
                <a:spcPct val="20000"/>
              </a:spcBef>
              <a:spcAft>
                <a:spcPct val="0"/>
              </a:spcAft>
              <a:buClr>
                <a:srgbClr val="FF9900"/>
              </a:buClr>
              <a:buSzPct val="75000"/>
              <a:buFont typeface="Wingdings" pitchFamily="2" charset="2"/>
              <a:buChar char="u"/>
              <a:defRPr sz="2800" b="1">
                <a:solidFill>
                  <a:srgbClr val="0000CC"/>
                </a:solidFill>
                <a:latin typeface="Times New Roman" pitchFamily="18" charset="0"/>
                <a:ea typeface="+mn-ea"/>
                <a:cs typeface="Times New Roman" pitchFamily="18" charset="0"/>
              </a:defRPr>
            </a:lvl1pPr>
            <a:lvl2pPr marL="914400" indent="-457200" algn="l" rtl="0" fontAlgn="base">
              <a:spcBef>
                <a:spcPct val="20000"/>
              </a:spcBef>
              <a:spcAft>
                <a:spcPct val="0"/>
              </a:spcAft>
              <a:buClr>
                <a:srgbClr val="CC3399"/>
              </a:buClr>
              <a:buFont typeface="Wingdings" pitchFamily="2" charset="2"/>
              <a:buChar char="ð"/>
              <a:defRPr sz="2400" b="1">
                <a:solidFill>
                  <a:srgbClr val="008000"/>
                </a:solidFill>
                <a:latin typeface="Times New Roman" pitchFamily="18" charset="0"/>
                <a:ea typeface="+mn-ea"/>
                <a:cs typeface="Times New Roman" pitchFamily="18" charset="0"/>
              </a:defRPr>
            </a:lvl2pPr>
            <a:lvl3pPr marL="1295400" indent="-381000" algn="l" rtl="0" fontAlgn="base">
              <a:spcBef>
                <a:spcPct val="20000"/>
              </a:spcBef>
              <a:spcAft>
                <a:spcPct val="0"/>
              </a:spcAft>
              <a:buSzPct val="80000"/>
              <a:buFont typeface="Wingdings" pitchFamily="2" charset="2"/>
              <a:buChar char="l"/>
              <a:defRPr sz="2000">
                <a:solidFill>
                  <a:srgbClr val="0000CC"/>
                </a:solidFill>
                <a:latin typeface="Times New Roman" pitchFamily="18" charset="0"/>
                <a:ea typeface="+mn-ea"/>
                <a:cs typeface="Times New Roman" pitchFamily="18" charset="0"/>
              </a:defRPr>
            </a:lvl3pPr>
            <a:lvl4pPr marL="1752600" indent="-381000" algn="l" rtl="0" fontAlgn="base">
              <a:spcBef>
                <a:spcPct val="20000"/>
              </a:spcBef>
              <a:spcAft>
                <a:spcPct val="0"/>
              </a:spcAft>
              <a:buChar char="–"/>
              <a:defRPr sz="2000">
                <a:solidFill>
                  <a:schemeClr val="tx1"/>
                </a:solidFill>
                <a:latin typeface="Times New Roman" pitchFamily="18" charset="0"/>
                <a:ea typeface="+mn-ea"/>
              </a:defRPr>
            </a:lvl4pPr>
            <a:lvl5pPr marL="2209800" indent="-381000" algn="l" rtl="0" fontAlgn="base">
              <a:spcBef>
                <a:spcPct val="20000"/>
              </a:spcBef>
              <a:spcAft>
                <a:spcPct val="0"/>
              </a:spcAft>
              <a:buChar char="»"/>
              <a:defRPr sz="2000">
                <a:solidFill>
                  <a:schemeClr val="tx1"/>
                </a:solidFill>
                <a:latin typeface="Times New Roman" pitchFamily="18" charset="0"/>
                <a:ea typeface="+mn-ea"/>
              </a:defRPr>
            </a:lvl5pPr>
            <a:lvl6pPr marL="2667000" indent="-381000" algn="l" rtl="0" fontAlgn="base">
              <a:spcBef>
                <a:spcPct val="20000"/>
              </a:spcBef>
              <a:spcAft>
                <a:spcPct val="0"/>
              </a:spcAft>
              <a:buChar char="»"/>
              <a:defRPr sz="2000">
                <a:solidFill>
                  <a:schemeClr val="tx1"/>
                </a:solidFill>
                <a:latin typeface="Times New Roman" pitchFamily="18" charset="0"/>
                <a:ea typeface="+mn-ea"/>
              </a:defRPr>
            </a:lvl6pPr>
            <a:lvl7pPr marL="3124200" indent="-381000" algn="l" rtl="0" fontAlgn="base">
              <a:spcBef>
                <a:spcPct val="20000"/>
              </a:spcBef>
              <a:spcAft>
                <a:spcPct val="0"/>
              </a:spcAft>
              <a:buChar char="»"/>
              <a:defRPr sz="2000">
                <a:solidFill>
                  <a:schemeClr val="tx1"/>
                </a:solidFill>
                <a:latin typeface="Times New Roman" pitchFamily="18" charset="0"/>
                <a:ea typeface="+mn-ea"/>
              </a:defRPr>
            </a:lvl7pPr>
            <a:lvl8pPr marL="3581400" indent="-381000" algn="l" rtl="0" fontAlgn="base">
              <a:spcBef>
                <a:spcPct val="20000"/>
              </a:spcBef>
              <a:spcAft>
                <a:spcPct val="0"/>
              </a:spcAft>
              <a:buChar char="»"/>
              <a:defRPr sz="2000">
                <a:solidFill>
                  <a:schemeClr val="tx1"/>
                </a:solidFill>
                <a:latin typeface="Times New Roman" pitchFamily="18" charset="0"/>
                <a:ea typeface="+mn-ea"/>
              </a:defRPr>
            </a:lvl8pPr>
            <a:lvl9pPr marL="4038600" indent="-381000" algn="l" rtl="0" fontAlgn="base">
              <a:spcBef>
                <a:spcPct val="20000"/>
              </a:spcBef>
              <a:spcAft>
                <a:spcPct val="0"/>
              </a:spcAft>
              <a:buChar char="»"/>
              <a:defRPr sz="2000">
                <a:solidFill>
                  <a:schemeClr val="tx1"/>
                </a:solidFill>
                <a:latin typeface="Times New Roman" pitchFamily="18" charset="0"/>
                <a:ea typeface="+mn-ea"/>
              </a:defRPr>
            </a:lvl9pPr>
          </a:lstStyle>
          <a:p>
            <a:r>
              <a:rPr lang="en-US" altLang="zh-CN" sz="2400" dirty="0">
                <a:latin typeface="Consolas" pitchFamily="49" charset="0"/>
                <a:cs typeface="Consolas" pitchFamily="49" charset="0"/>
              </a:rPr>
              <a:t>8</a:t>
            </a:r>
            <a:r>
              <a:rPr lang="zh-CN" altLang="en-US" sz="2400" dirty="0">
                <a:latin typeface="Consolas" pitchFamily="49" charset="0"/>
                <a:cs typeface="Consolas" pitchFamily="49" charset="0"/>
              </a:rPr>
              <a:t>个全同中心探测器，以抵消关联系统误差</a:t>
            </a:r>
            <a:endParaRPr lang="en-US" altLang="zh-CN" sz="2400" dirty="0">
              <a:latin typeface="Consolas" pitchFamily="49" charset="0"/>
              <a:cs typeface="Consolas" pitchFamily="49" charset="0"/>
            </a:endParaRPr>
          </a:p>
          <a:p>
            <a:endParaRPr lang="en-US" altLang="zh-CN" sz="2400" dirty="0">
              <a:latin typeface="Consolas" pitchFamily="49" charset="0"/>
              <a:cs typeface="Consolas" pitchFamily="49" charset="0"/>
            </a:endParaRPr>
          </a:p>
          <a:p>
            <a:r>
              <a:rPr lang="zh-CN" altLang="en-US" sz="2400" dirty="0">
                <a:latin typeface="Consolas" pitchFamily="49" charset="0"/>
                <a:cs typeface="Consolas" pitchFamily="49" charset="0"/>
              </a:rPr>
              <a:t>每个实验厅包含</a:t>
            </a:r>
            <a:r>
              <a:rPr lang="en-US" altLang="zh-CN" sz="2400" dirty="0">
                <a:latin typeface="Consolas" pitchFamily="49" charset="0"/>
                <a:cs typeface="Consolas" pitchFamily="49" charset="0"/>
              </a:rPr>
              <a:t>3</a:t>
            </a:r>
            <a:r>
              <a:rPr lang="zh-CN" altLang="en-US" sz="2400" dirty="0">
                <a:latin typeface="Consolas" pitchFamily="49" charset="0"/>
                <a:cs typeface="Consolas" pitchFamily="49" charset="0"/>
              </a:rPr>
              <a:t>个独立的探测器构成反符合系统</a:t>
            </a:r>
            <a:endParaRPr lang="en-US" altLang="zh-CN" sz="2400" dirty="0">
              <a:latin typeface="Consolas" pitchFamily="49" charset="0"/>
              <a:cs typeface="Consolas" pitchFamily="49" charset="0"/>
            </a:endParaRPr>
          </a:p>
          <a:p>
            <a:pPr lvl="1"/>
            <a:r>
              <a:rPr lang="zh-CN" altLang="en-US" sz="2000" dirty="0">
                <a:latin typeface="Consolas" pitchFamily="49" charset="0"/>
                <a:cs typeface="Consolas" pitchFamily="49" charset="0"/>
              </a:rPr>
              <a:t>内外两层水切伦科夫探测器（总共</a:t>
            </a:r>
            <a:r>
              <a:rPr lang="en-US" altLang="zh-CN" sz="2000" dirty="0">
                <a:latin typeface="Consolas" pitchFamily="49" charset="0"/>
                <a:cs typeface="Consolas" pitchFamily="49" charset="0"/>
              </a:rPr>
              <a:t>2000</a:t>
            </a:r>
            <a:r>
              <a:rPr lang="zh-CN" altLang="en-US" sz="2000" dirty="0">
                <a:latin typeface="Consolas" pitchFamily="49" charset="0"/>
                <a:cs typeface="Consolas" pitchFamily="49" charset="0"/>
              </a:rPr>
              <a:t>吨纯净水）</a:t>
            </a:r>
            <a:endParaRPr lang="en-US" altLang="zh-CN" sz="2000" dirty="0">
              <a:latin typeface="Consolas" pitchFamily="49" charset="0"/>
              <a:cs typeface="Consolas" pitchFamily="49" charset="0"/>
            </a:endParaRPr>
          </a:p>
          <a:p>
            <a:pPr lvl="1"/>
            <a:r>
              <a:rPr lang="en-US" altLang="zh-CN" sz="2000" dirty="0">
                <a:latin typeface="Consolas" pitchFamily="49" charset="0"/>
                <a:cs typeface="Consolas" pitchFamily="49" charset="0"/>
              </a:rPr>
              <a:t>4</a:t>
            </a:r>
            <a:r>
              <a:rPr lang="zh-CN" altLang="en-US" sz="2000" dirty="0">
                <a:latin typeface="Consolas" pitchFamily="49" charset="0"/>
                <a:cs typeface="Consolas" pitchFamily="49" charset="0"/>
              </a:rPr>
              <a:t>层阻性板探测器</a:t>
            </a:r>
            <a:endParaRPr lang="en-US" altLang="zh-CN" sz="2000" dirty="0">
              <a:latin typeface="Consolas" pitchFamily="49" charset="0"/>
              <a:cs typeface="Consolas" pitchFamily="49" charset="0"/>
            </a:endParaRPr>
          </a:p>
        </p:txBody>
      </p:sp>
    </p:spTree>
    <p:extLst>
      <p:ext uri="{BB962C8B-B14F-4D97-AF65-F5344CB8AC3E}">
        <p14:creationId xmlns:p14="http://schemas.microsoft.com/office/powerpoint/2010/main" val="3655991072"/>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爆炸形 2 2"/>
          <p:cNvSpPr/>
          <p:nvPr/>
        </p:nvSpPr>
        <p:spPr bwMode="auto">
          <a:xfrm>
            <a:off x="8760297" y="4412660"/>
            <a:ext cx="2008215" cy="1824652"/>
          </a:xfrm>
          <a:prstGeom prst="irregularSeal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zh-CN" altLang="en-US" sz="2000" b="1" dirty="0">
                <a:solidFill>
                  <a:srgbClr val="FFFFFF"/>
                </a:solidFill>
                <a:latin typeface="Arial" charset="0"/>
                <a:ea typeface="宋体" charset="-122"/>
              </a:rPr>
              <a:t>国际合作</a:t>
            </a:r>
          </a:p>
        </p:txBody>
      </p:sp>
      <p:sp>
        <p:nvSpPr>
          <p:cNvPr id="9218" name="标题 1"/>
          <p:cNvSpPr>
            <a:spLocks noGrp="1"/>
          </p:cNvSpPr>
          <p:nvPr>
            <p:ph type="title"/>
          </p:nvPr>
        </p:nvSpPr>
        <p:spPr>
          <a:xfrm>
            <a:off x="838200" y="101379"/>
            <a:ext cx="8229600" cy="725487"/>
          </a:xfrm>
        </p:spPr>
        <p:txBody>
          <a:bodyPr/>
          <a:lstStyle/>
          <a:p>
            <a:r>
              <a:rPr lang="zh-CN" altLang="en-US" dirty="0"/>
              <a:t>中心探测器 </a:t>
            </a:r>
            <a:r>
              <a:rPr lang="en-US" altLang="zh-CN" dirty="0"/>
              <a:t>(AD)</a:t>
            </a:r>
            <a:endParaRPr lang="zh-CN" altLang="en-US" dirty="0"/>
          </a:p>
        </p:txBody>
      </p:sp>
      <p:sp>
        <p:nvSpPr>
          <p:cNvPr id="9219" name="内容占位符 2"/>
          <p:cNvSpPr>
            <a:spLocks noGrp="1"/>
          </p:cNvSpPr>
          <p:nvPr>
            <p:ph idx="1"/>
          </p:nvPr>
        </p:nvSpPr>
        <p:spPr>
          <a:xfrm>
            <a:off x="6384480" y="1303190"/>
            <a:ext cx="4032001" cy="3221533"/>
          </a:xfrm>
        </p:spPr>
        <p:txBody>
          <a:bodyPr>
            <a:normAutofit/>
          </a:bodyPr>
          <a:lstStyle/>
          <a:p>
            <a:r>
              <a:rPr lang="zh-CN" altLang="en-US" sz="2400" dirty="0"/>
              <a:t>三层结构</a:t>
            </a:r>
            <a:endParaRPr lang="en-US" altLang="zh-CN" sz="2400" dirty="0"/>
          </a:p>
          <a:p>
            <a:pPr lvl="1"/>
            <a:r>
              <a:rPr lang="zh-CN" altLang="en-US" sz="2000" dirty="0"/>
              <a:t>靶区：</a:t>
            </a:r>
            <a:r>
              <a:rPr lang="en-US" altLang="zh-CN" sz="2000" dirty="0"/>
              <a:t>20</a:t>
            </a:r>
            <a:r>
              <a:rPr lang="zh-CN" altLang="en-US" sz="2000" dirty="0"/>
              <a:t>吨掺</a:t>
            </a:r>
            <a:r>
              <a:rPr lang="en-US" altLang="zh-CN" sz="2000" dirty="0"/>
              <a:t>Gd </a:t>
            </a:r>
            <a:r>
              <a:rPr lang="zh-CN" altLang="en-US" sz="2000" dirty="0"/>
              <a:t>液闪</a:t>
            </a:r>
            <a:endParaRPr lang="en-US" altLang="zh-CN" sz="2000" dirty="0"/>
          </a:p>
          <a:p>
            <a:pPr lvl="1"/>
            <a:r>
              <a:rPr lang="zh-CN" altLang="en-US" sz="2000" dirty="0"/>
              <a:t>集能层：</a:t>
            </a:r>
            <a:r>
              <a:rPr lang="en-US" altLang="zh-CN" sz="2000" dirty="0"/>
              <a:t>20</a:t>
            </a:r>
            <a:r>
              <a:rPr lang="zh-CN" altLang="en-US" sz="2000" dirty="0"/>
              <a:t>吨普通液闪</a:t>
            </a:r>
            <a:endParaRPr lang="en-US" altLang="zh-CN" sz="2000" dirty="0"/>
          </a:p>
          <a:p>
            <a:pPr lvl="1"/>
            <a:r>
              <a:rPr lang="zh-CN" altLang="en-US" sz="2000" dirty="0"/>
              <a:t>屏蔽层：</a:t>
            </a:r>
            <a:r>
              <a:rPr lang="en-US" altLang="zh-CN" sz="2000" dirty="0"/>
              <a:t>40</a:t>
            </a:r>
            <a:r>
              <a:rPr lang="zh-CN" altLang="en-US" sz="2000" dirty="0"/>
              <a:t>吨白油</a:t>
            </a:r>
            <a:endParaRPr lang="en-US" altLang="zh-CN" sz="2000" dirty="0"/>
          </a:p>
          <a:p>
            <a:r>
              <a:rPr lang="en-US" altLang="zh-CN" sz="2400" dirty="0"/>
              <a:t>192 PMTs / AD</a:t>
            </a:r>
          </a:p>
          <a:p>
            <a:r>
              <a:rPr lang="zh-CN" altLang="en-US" sz="2400" dirty="0"/>
              <a:t>光学反射板</a:t>
            </a:r>
            <a:endParaRPr lang="en-US" altLang="zh-CN" sz="2400" dirty="0"/>
          </a:p>
          <a:p>
            <a:pPr lvl="1"/>
            <a:r>
              <a:rPr lang="zh-CN" altLang="en-US" sz="2000" dirty="0"/>
              <a:t>减少</a:t>
            </a:r>
            <a:r>
              <a:rPr lang="en-US" altLang="zh-CN" sz="2000" dirty="0"/>
              <a:t>PMT</a:t>
            </a:r>
          </a:p>
          <a:p>
            <a:pPr lvl="1"/>
            <a:r>
              <a:rPr lang="zh-CN" altLang="en-US" sz="2000" dirty="0"/>
              <a:t>提高竖直方向响应均匀性</a:t>
            </a:r>
            <a:endParaRPr lang="en-US" altLang="zh-CN" sz="2000" dirty="0"/>
          </a:p>
        </p:txBody>
      </p:sp>
      <p:sp>
        <p:nvSpPr>
          <p:cNvPr id="2" name="日期占位符 1"/>
          <p:cNvSpPr>
            <a:spLocks noGrp="1"/>
          </p:cNvSpPr>
          <p:nvPr>
            <p:ph type="dt" sz="half" idx="10"/>
          </p:nvPr>
        </p:nvSpPr>
        <p:spPr/>
        <p:txBody>
          <a:bodyPr/>
          <a:lstStyle/>
          <a:p>
            <a:r>
              <a:rPr lang="en-US" altLang="zh-CN"/>
              <a:t>2024/8/30</a:t>
            </a:r>
            <a:endParaRPr lang="zh-CN" altLang="en-US" dirty="0"/>
          </a:p>
        </p:txBody>
      </p:sp>
      <p:sp>
        <p:nvSpPr>
          <p:cNvPr id="4" name="灯片编号占位符 3"/>
          <p:cNvSpPr>
            <a:spLocks noGrp="1"/>
          </p:cNvSpPr>
          <p:nvPr>
            <p:ph type="sldNum" sz="quarter" idx="12"/>
          </p:nvPr>
        </p:nvSpPr>
        <p:spPr/>
        <p:txBody>
          <a:bodyPr/>
          <a:lstStyle/>
          <a:p>
            <a:fld id="{9F51A28A-B052-4E80-9441-AD2D41E52002}" type="slidenum">
              <a:rPr lang="zh-CN" altLang="en-US" smtClean="0"/>
              <a:t>14</a:t>
            </a:fld>
            <a:endParaRPr lang="zh-CN" altLang="en-US"/>
          </a:p>
        </p:txBody>
      </p:sp>
      <p:pic>
        <p:nvPicPr>
          <p:cNvPr id="92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016" y="836712"/>
            <a:ext cx="46291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直接箭头连接符 42"/>
          <p:cNvCxnSpPr/>
          <p:nvPr/>
        </p:nvCxnSpPr>
        <p:spPr>
          <a:xfrm flipH="1">
            <a:off x="5087492" y="1916485"/>
            <a:ext cx="1800224" cy="7204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5519292" y="2276526"/>
            <a:ext cx="1368424" cy="5032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H="1">
            <a:off x="5735192" y="2636938"/>
            <a:ext cx="1152524" cy="3603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555069" y="5941148"/>
            <a:ext cx="4392488" cy="400110"/>
          </a:xfrm>
          <a:prstGeom prst="rect">
            <a:avLst/>
          </a:prstGeom>
          <a:noFill/>
        </p:spPr>
        <p:txBody>
          <a:bodyPr wrap="square" rtlCol="0">
            <a:spAutoFit/>
          </a:bodyPr>
          <a:lstStyle/>
          <a:p>
            <a:r>
              <a:rPr lang="zh-CN" altLang="en-US" sz="2000" b="1" dirty="0">
                <a:solidFill>
                  <a:schemeClr val="accent1"/>
                </a:solidFill>
              </a:rPr>
              <a:t>不锈钢罐、反射板、液闪：</a:t>
            </a:r>
            <a:r>
              <a:rPr lang="zh-CN" altLang="en-US" sz="2000" b="1" dirty="0">
                <a:solidFill>
                  <a:srgbClr val="C00000"/>
                </a:solidFill>
              </a:rPr>
              <a:t>高能所</a:t>
            </a:r>
          </a:p>
        </p:txBody>
      </p:sp>
      <p:sp>
        <p:nvSpPr>
          <p:cNvPr id="15" name="TextBox 14"/>
          <p:cNvSpPr txBox="1"/>
          <p:nvPr/>
        </p:nvSpPr>
        <p:spPr>
          <a:xfrm>
            <a:off x="5015880" y="5541038"/>
            <a:ext cx="4968552" cy="400110"/>
          </a:xfrm>
          <a:prstGeom prst="rect">
            <a:avLst/>
          </a:prstGeom>
          <a:noFill/>
        </p:spPr>
        <p:txBody>
          <a:bodyPr wrap="square" rtlCol="0">
            <a:spAutoFit/>
          </a:bodyPr>
          <a:lstStyle/>
          <a:p>
            <a:r>
              <a:rPr lang="en-US" altLang="zh-CN" sz="2000" b="1" dirty="0">
                <a:solidFill>
                  <a:schemeClr val="accent1"/>
                </a:solidFill>
              </a:rPr>
              <a:t>4m</a:t>
            </a:r>
            <a:r>
              <a:rPr lang="zh-CN" altLang="en-US" sz="2000" b="1" dirty="0">
                <a:solidFill>
                  <a:schemeClr val="accent1"/>
                </a:solidFill>
              </a:rPr>
              <a:t>有机玻璃罐，液闪罐装：</a:t>
            </a:r>
            <a:r>
              <a:rPr lang="zh-CN" altLang="en-US" sz="2000" b="1" dirty="0">
                <a:solidFill>
                  <a:srgbClr val="C00000"/>
                </a:solidFill>
              </a:rPr>
              <a:t>威斯康星</a:t>
            </a:r>
          </a:p>
        </p:txBody>
      </p:sp>
      <p:sp>
        <p:nvSpPr>
          <p:cNvPr id="16" name="TextBox 15"/>
          <p:cNvSpPr txBox="1"/>
          <p:nvPr/>
        </p:nvSpPr>
        <p:spPr>
          <a:xfrm>
            <a:off x="5455937" y="5132740"/>
            <a:ext cx="3312368" cy="400110"/>
          </a:xfrm>
          <a:prstGeom prst="rect">
            <a:avLst/>
          </a:prstGeom>
          <a:noFill/>
        </p:spPr>
        <p:txBody>
          <a:bodyPr wrap="square" rtlCol="0">
            <a:spAutoFit/>
          </a:bodyPr>
          <a:lstStyle/>
          <a:p>
            <a:r>
              <a:rPr lang="en-US" altLang="zh-CN" sz="2000" b="1" dirty="0">
                <a:solidFill>
                  <a:schemeClr val="accent1"/>
                </a:solidFill>
              </a:rPr>
              <a:t>3m</a:t>
            </a:r>
            <a:r>
              <a:rPr lang="zh-CN" altLang="en-US" sz="2000" b="1" dirty="0">
                <a:solidFill>
                  <a:schemeClr val="accent1"/>
                </a:solidFill>
              </a:rPr>
              <a:t>有机玻璃罐：</a:t>
            </a:r>
            <a:r>
              <a:rPr lang="zh-CN" altLang="en-US" sz="2000" b="1" dirty="0">
                <a:solidFill>
                  <a:srgbClr val="C00000"/>
                </a:solidFill>
              </a:rPr>
              <a:t>台湾</a:t>
            </a:r>
          </a:p>
        </p:txBody>
      </p:sp>
      <p:cxnSp>
        <p:nvCxnSpPr>
          <p:cNvPr id="8" name="直接连接符 7"/>
          <p:cNvCxnSpPr/>
          <p:nvPr/>
        </p:nvCxnSpPr>
        <p:spPr bwMode="auto">
          <a:xfrm>
            <a:off x="5087492" y="4149080"/>
            <a:ext cx="0" cy="1175814"/>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接箭头连接符 9"/>
          <p:cNvCxnSpPr>
            <a:endCxn id="16" idx="1"/>
          </p:cNvCxnSpPr>
          <p:nvPr/>
        </p:nvCxnSpPr>
        <p:spPr bwMode="auto">
          <a:xfrm>
            <a:off x="5087493" y="5332795"/>
            <a:ext cx="368445" cy="0"/>
          </a:xfrm>
          <a:prstGeom prst="straightConnector1">
            <a:avLst/>
          </a:prstGeom>
          <a:solidFill>
            <a:schemeClr val="accent1"/>
          </a:solidFill>
          <a:ln w="9525"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连接符 20"/>
          <p:cNvCxnSpPr/>
          <p:nvPr/>
        </p:nvCxnSpPr>
        <p:spPr bwMode="auto">
          <a:xfrm>
            <a:off x="4655840" y="4437112"/>
            <a:ext cx="0" cy="131995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箭头连接符 21"/>
          <p:cNvCxnSpPr/>
          <p:nvPr/>
        </p:nvCxnSpPr>
        <p:spPr bwMode="auto">
          <a:xfrm>
            <a:off x="4655841" y="5757062"/>
            <a:ext cx="368445" cy="0"/>
          </a:xfrm>
          <a:prstGeom prst="straightConnector1">
            <a:avLst/>
          </a:prstGeom>
          <a:solidFill>
            <a:schemeClr val="accent1"/>
          </a:solidFill>
          <a:ln w="9525"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连接符 23"/>
          <p:cNvCxnSpPr/>
          <p:nvPr/>
        </p:nvCxnSpPr>
        <p:spPr bwMode="auto">
          <a:xfrm>
            <a:off x="4223792" y="4784895"/>
            <a:ext cx="0" cy="1356309"/>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箭头连接符 24"/>
          <p:cNvCxnSpPr/>
          <p:nvPr/>
        </p:nvCxnSpPr>
        <p:spPr bwMode="auto">
          <a:xfrm>
            <a:off x="3863753" y="6141203"/>
            <a:ext cx="728485" cy="0"/>
          </a:xfrm>
          <a:prstGeom prst="straightConnector1">
            <a:avLst/>
          </a:prstGeom>
          <a:solidFill>
            <a:schemeClr val="accent1"/>
          </a:solidFill>
          <a:ln w="9525"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接连接符 29"/>
          <p:cNvCxnSpPr/>
          <p:nvPr/>
        </p:nvCxnSpPr>
        <p:spPr bwMode="auto">
          <a:xfrm>
            <a:off x="4044151" y="4437112"/>
            <a:ext cx="0" cy="170409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4287414" y="6341258"/>
            <a:ext cx="3312368" cy="400110"/>
          </a:xfrm>
          <a:prstGeom prst="rect">
            <a:avLst/>
          </a:prstGeom>
          <a:noFill/>
        </p:spPr>
        <p:txBody>
          <a:bodyPr wrap="square" rtlCol="0">
            <a:spAutoFit/>
          </a:bodyPr>
          <a:lstStyle/>
          <a:p>
            <a:r>
              <a:rPr lang="zh-CN" altLang="en-US" sz="2000" b="1" dirty="0">
                <a:solidFill>
                  <a:schemeClr val="accent1"/>
                </a:solidFill>
              </a:rPr>
              <a:t>自动刻度系统：</a:t>
            </a:r>
            <a:r>
              <a:rPr lang="zh-CN" altLang="en-US" sz="2000" b="1" dirty="0">
                <a:solidFill>
                  <a:srgbClr val="C00000"/>
                </a:solidFill>
              </a:rPr>
              <a:t>加州理工</a:t>
            </a:r>
          </a:p>
        </p:txBody>
      </p:sp>
      <p:cxnSp>
        <p:nvCxnSpPr>
          <p:cNvPr id="33" name="直接箭头连接符 32"/>
          <p:cNvCxnSpPr/>
          <p:nvPr/>
        </p:nvCxnSpPr>
        <p:spPr bwMode="auto">
          <a:xfrm>
            <a:off x="3647729" y="6561201"/>
            <a:ext cx="737693" cy="0"/>
          </a:xfrm>
          <a:prstGeom prst="straightConnector1">
            <a:avLst/>
          </a:prstGeom>
          <a:solidFill>
            <a:schemeClr val="accent1"/>
          </a:solidFill>
          <a:ln w="9525"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连接符 33"/>
          <p:cNvCxnSpPr/>
          <p:nvPr/>
        </p:nvCxnSpPr>
        <p:spPr bwMode="auto">
          <a:xfrm>
            <a:off x="3647728" y="1628801"/>
            <a:ext cx="0" cy="4932401"/>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接连接符 36"/>
          <p:cNvCxnSpPr/>
          <p:nvPr/>
        </p:nvCxnSpPr>
        <p:spPr bwMode="auto">
          <a:xfrm>
            <a:off x="3863752" y="3933056"/>
            <a:ext cx="0" cy="2199834"/>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p:cNvSpPr txBox="1"/>
          <p:nvPr/>
        </p:nvSpPr>
        <p:spPr>
          <a:xfrm>
            <a:off x="6203504" y="4703342"/>
            <a:ext cx="3312368" cy="400110"/>
          </a:xfrm>
          <a:prstGeom prst="rect">
            <a:avLst/>
          </a:prstGeom>
          <a:noFill/>
        </p:spPr>
        <p:txBody>
          <a:bodyPr wrap="square" rtlCol="0">
            <a:spAutoFit/>
          </a:bodyPr>
          <a:lstStyle/>
          <a:p>
            <a:r>
              <a:rPr lang="zh-CN" altLang="en-US" sz="2000" b="1" dirty="0">
                <a:solidFill>
                  <a:schemeClr val="accent1"/>
                </a:solidFill>
              </a:rPr>
              <a:t>光电倍增管：</a:t>
            </a:r>
            <a:r>
              <a:rPr lang="zh-CN" altLang="en-US" sz="2000" b="1" dirty="0">
                <a:solidFill>
                  <a:srgbClr val="C00000"/>
                </a:solidFill>
              </a:rPr>
              <a:t>伯克利</a:t>
            </a:r>
          </a:p>
        </p:txBody>
      </p:sp>
      <p:cxnSp>
        <p:nvCxnSpPr>
          <p:cNvPr id="52" name="直接箭头连接符 51"/>
          <p:cNvCxnSpPr/>
          <p:nvPr/>
        </p:nvCxnSpPr>
        <p:spPr bwMode="auto">
          <a:xfrm>
            <a:off x="5879976" y="4915272"/>
            <a:ext cx="323528" cy="0"/>
          </a:xfrm>
          <a:prstGeom prst="straightConnector1">
            <a:avLst/>
          </a:prstGeom>
          <a:solidFill>
            <a:schemeClr val="accent1"/>
          </a:solidFill>
          <a:ln w="9525"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p:nvPr/>
        </p:nvCxnSpPr>
        <p:spPr bwMode="auto">
          <a:xfrm>
            <a:off x="5879976" y="4301928"/>
            <a:ext cx="0" cy="614947"/>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6"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903396"/>
            <a:ext cx="2024412" cy="195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24"/>
          <p:cNvSpPr>
            <a:spLocks noChangeArrowheads="1"/>
          </p:cNvSpPr>
          <p:nvPr/>
        </p:nvSpPr>
        <p:spPr bwMode="auto">
          <a:xfrm>
            <a:off x="1524000" y="4901044"/>
            <a:ext cx="2024412" cy="318931"/>
          </a:xfrm>
          <a:prstGeom prst="rect">
            <a:avLst/>
          </a:prstGeom>
          <a:solidFill>
            <a:srgbClr val="FFFFFF">
              <a:alpha val="59608"/>
            </a:srgbClr>
          </a:solidFill>
          <a:ln>
            <a:noFill/>
          </a:ln>
        </p:spPr>
        <p:txBody>
          <a:bodyPr/>
          <a:lstStyle/>
          <a:p>
            <a:pPr eaLnBrk="0" hangingPunct="0"/>
            <a:r>
              <a:rPr lang="en-US" altLang="zh-CN" sz="1600" b="1" dirty="0">
                <a:latin typeface="+mn-ea"/>
              </a:rPr>
              <a:t>4</a:t>
            </a:r>
            <a:r>
              <a:rPr lang="zh-CN" altLang="en-US" sz="1600" b="1" dirty="0">
                <a:latin typeface="+mn-ea"/>
              </a:rPr>
              <a:t>米有机玻璃罐安装</a:t>
            </a:r>
            <a:endParaRPr lang="en-US" altLang="zh-CN" sz="1600" b="1" dirty="0">
              <a:latin typeface="+mn-ea"/>
            </a:endParaRPr>
          </a:p>
        </p:txBody>
      </p:sp>
    </p:spTree>
    <p:extLst>
      <p:ext uri="{BB962C8B-B14F-4D97-AF65-F5344CB8AC3E}">
        <p14:creationId xmlns:p14="http://schemas.microsoft.com/office/powerpoint/2010/main" val="12760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par>
                                <p:cTn id="26" presetID="3" presetClass="entr" presetSubtype="1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par>
                                <p:cTn id="29" presetID="3"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par>
                                <p:cTn id="32" presetID="3"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linds(horizontal)">
                                      <p:cBhvr>
                                        <p:cTn id="34" dur="500"/>
                                        <p:tgtEl>
                                          <p:spTgt spid="25"/>
                                        </p:tgtEl>
                                      </p:cBhvr>
                                    </p:animEffect>
                                  </p:childTnLst>
                                </p:cTn>
                              </p:par>
                              <p:par>
                                <p:cTn id="35" presetID="3"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par>
                                <p:cTn id="41" presetID="3" presetClass="entr" presetSubtype="1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linds(horizontal)">
                                      <p:cBhvr>
                                        <p:cTn id="43" dur="500"/>
                                        <p:tgtEl>
                                          <p:spTgt spid="33"/>
                                        </p:tgtEl>
                                      </p:cBhvr>
                                    </p:animEffect>
                                  </p:childTnLst>
                                </p:cTn>
                              </p:par>
                              <p:par>
                                <p:cTn id="44" presetID="3" presetClass="entr" presetSubtype="1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linds(horizontal)">
                                      <p:cBhvr>
                                        <p:cTn id="46" dur="500"/>
                                        <p:tgtEl>
                                          <p:spTgt spid="37"/>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linds(horizontal)">
                                      <p:cBhvr>
                                        <p:cTn id="49" dur="500"/>
                                        <p:tgtEl>
                                          <p:spTgt spid="51"/>
                                        </p:tgtEl>
                                      </p:cBhvr>
                                    </p:animEffect>
                                  </p:childTnLst>
                                </p:cTn>
                              </p:par>
                              <p:par>
                                <p:cTn id="50" presetID="3" presetClass="entr" presetSubtype="1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linds(horizontal)">
                                      <p:cBhvr>
                                        <p:cTn id="52" dur="500"/>
                                        <p:tgtEl>
                                          <p:spTgt spid="52"/>
                                        </p:tgtEl>
                                      </p:cBhvr>
                                    </p:animEffect>
                                  </p:childTnLst>
                                </p:cTn>
                              </p:par>
                              <p:par>
                                <p:cTn id="53" presetID="3" presetClass="entr" presetSubtype="1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blinds(horizontal)">
                                      <p:cBhvr>
                                        <p:cTn id="55" dur="500"/>
                                        <p:tgtEl>
                                          <p:spTgt spid="53"/>
                                        </p:tgtEl>
                                      </p:cBhvr>
                                    </p:animEffect>
                                  </p:childTnLst>
                                </p:cTn>
                              </p:par>
                              <p:par>
                                <p:cTn id="56" presetID="3" presetClass="entr" presetSubtype="1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linds(horizontal)">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5" grpId="0"/>
      <p:bldP spid="16" grpId="0"/>
      <p:bldP spid="32"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a:xfrm>
            <a:off x="711994" y="-11939"/>
            <a:ext cx="10515600" cy="1325563"/>
          </a:xfrm>
        </p:spPr>
        <p:txBody>
          <a:bodyPr/>
          <a:lstStyle/>
          <a:p>
            <a:r>
              <a:rPr lang="zh-CN" altLang="en-US" b="1" dirty="0"/>
              <a:t>采用反射板</a:t>
            </a:r>
          </a:p>
        </p:txBody>
      </p:sp>
      <p:sp>
        <p:nvSpPr>
          <p:cNvPr id="10243" name="内容占位符 2"/>
          <p:cNvSpPr>
            <a:spLocks noGrp="1"/>
          </p:cNvSpPr>
          <p:nvPr>
            <p:ph idx="1"/>
          </p:nvPr>
        </p:nvSpPr>
        <p:spPr>
          <a:xfrm>
            <a:off x="838200" y="1287079"/>
            <a:ext cx="10515600" cy="1590461"/>
          </a:xfrm>
        </p:spPr>
        <p:txBody>
          <a:bodyPr>
            <a:normAutofit fontScale="92500" lnSpcReduction="10000"/>
          </a:bodyPr>
          <a:lstStyle/>
          <a:p>
            <a:r>
              <a:rPr lang="zh-CN" altLang="en-US" sz="2400" dirty="0"/>
              <a:t>同样的能量精度下，减少近一半的</a:t>
            </a:r>
            <a:r>
              <a:rPr lang="en-US" altLang="zh-CN" sz="2400" dirty="0"/>
              <a:t>PMT</a:t>
            </a:r>
            <a:r>
              <a:rPr lang="zh-CN" altLang="en-US" sz="2400" dirty="0"/>
              <a:t>，</a:t>
            </a:r>
            <a:r>
              <a:rPr lang="en-US" altLang="zh-CN" sz="2400" dirty="0"/>
              <a:t>~2000</a:t>
            </a:r>
            <a:r>
              <a:rPr lang="zh-CN" altLang="en-US" sz="2400" dirty="0"/>
              <a:t>万元。</a:t>
            </a:r>
            <a:endParaRPr lang="en-US" altLang="zh-CN" sz="2400" dirty="0"/>
          </a:p>
          <a:p>
            <a:r>
              <a:rPr lang="zh-CN" altLang="en-US" sz="2400" dirty="0"/>
              <a:t>探测器机械结构简单。</a:t>
            </a:r>
            <a:endParaRPr lang="en-US" altLang="zh-CN" sz="2400" dirty="0"/>
          </a:p>
          <a:p>
            <a:r>
              <a:rPr lang="zh-CN" altLang="en-US" sz="2400" dirty="0"/>
              <a:t>仍然有很好的能量重建和顶点重建能力。</a:t>
            </a:r>
            <a:endParaRPr lang="en-US" altLang="zh-CN" sz="2400" dirty="0"/>
          </a:p>
          <a:p>
            <a:r>
              <a:rPr lang="en-US" altLang="zh-CN" sz="2400" dirty="0"/>
              <a:t>99%</a:t>
            </a:r>
            <a:r>
              <a:rPr lang="zh-CN" altLang="en-US" sz="2400" dirty="0"/>
              <a:t>反射率，利用真空压力，最大限度减少支撑死区。</a:t>
            </a: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3" name="灯片编号占位符 2"/>
          <p:cNvSpPr>
            <a:spLocks noGrp="1"/>
          </p:cNvSpPr>
          <p:nvPr>
            <p:ph type="sldNum" sz="quarter" idx="12"/>
          </p:nvPr>
        </p:nvSpPr>
        <p:spPr/>
        <p:txBody>
          <a:bodyPr/>
          <a:lstStyle/>
          <a:p>
            <a:fld id="{9F51A28A-B052-4E80-9441-AD2D41E52002}" type="slidenum">
              <a:rPr lang="zh-CN" altLang="en-US" smtClean="0"/>
              <a:t>15</a:t>
            </a:fld>
            <a:endParaRPr lang="zh-CN" altLang="en-US"/>
          </a:p>
        </p:txBody>
      </p:sp>
      <p:grpSp>
        <p:nvGrpSpPr>
          <p:cNvPr id="10244" name="组合 11"/>
          <p:cNvGrpSpPr>
            <a:grpSpLocks/>
          </p:cNvGrpSpPr>
          <p:nvPr/>
        </p:nvGrpSpPr>
        <p:grpSpPr bwMode="auto">
          <a:xfrm>
            <a:off x="1755776" y="2800351"/>
            <a:ext cx="3673475" cy="3503613"/>
            <a:chOff x="5940152" y="836713"/>
            <a:chExt cx="3003090" cy="3240360"/>
          </a:xfrm>
        </p:grpSpPr>
        <p:pic>
          <p:nvPicPr>
            <p:cNvPr id="10267" name="Picture 4" descr="D:\A数据分析\大亚湾文章\AD Figure\AD structure-bw.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40152" y="836713"/>
              <a:ext cx="300309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接连接符 5"/>
            <p:cNvCxnSpPr/>
            <p:nvPr/>
          </p:nvCxnSpPr>
          <p:spPr>
            <a:xfrm>
              <a:off x="6287960" y="1664789"/>
              <a:ext cx="21958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287960" y="3765811"/>
              <a:ext cx="21958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024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32625" y="2881313"/>
            <a:ext cx="3378200"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Oval 35"/>
          <p:cNvSpPr>
            <a:spLocks noChangeArrowheads="1"/>
          </p:cNvSpPr>
          <p:nvPr/>
        </p:nvSpPr>
        <p:spPr bwMode="auto">
          <a:xfrm>
            <a:off x="4441826" y="5621338"/>
            <a:ext cx="676275" cy="544512"/>
          </a:xfrm>
          <a:prstGeom prst="ellipse">
            <a:avLst/>
          </a:prstGeom>
          <a:noFill/>
          <a:ln w="28575">
            <a:solidFill>
              <a:srgbClr val="0000FF"/>
            </a:solidFill>
            <a:round/>
            <a:headEnd type="none" w="lg"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7" name="AutoShape 36"/>
          <p:cNvSpPr>
            <a:spLocks noChangeArrowheads="1"/>
          </p:cNvSpPr>
          <p:nvPr/>
        </p:nvSpPr>
        <p:spPr bwMode="auto">
          <a:xfrm rot="-613746">
            <a:off x="5208589" y="5494339"/>
            <a:ext cx="636587" cy="452437"/>
          </a:xfrm>
          <a:prstGeom prst="rightArrow">
            <a:avLst>
              <a:gd name="adj1" fmla="val 50000"/>
              <a:gd name="adj2" fmla="val 49923"/>
            </a:avLst>
          </a:prstGeom>
          <a:noFill/>
          <a:ln w="28575">
            <a:solidFill>
              <a:srgbClr val="0000FF"/>
            </a:solidFill>
            <a:miter lim="800000"/>
            <a:headEnd type="none" w="lg" len="lg"/>
            <a:tailEnd type="none" w="med" len="lg"/>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Text Box 59"/>
          <p:cNvSpPr txBox="1">
            <a:spLocks noChangeArrowheads="1"/>
          </p:cNvSpPr>
          <p:nvPr/>
        </p:nvSpPr>
        <p:spPr bwMode="auto">
          <a:xfrm>
            <a:off x="8748713" y="5176838"/>
            <a:ext cx="1803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lg"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2400" b="1" dirty="0">
                <a:solidFill>
                  <a:srgbClr val="00B0F0"/>
                </a:solidFill>
                <a:effectLst>
                  <a:outerShdw blurRad="38100" dist="38100" dir="2700000" algn="tl">
                    <a:srgbClr val="000000">
                      <a:alpha val="43137"/>
                    </a:srgbClr>
                  </a:outerShdw>
                </a:effectLst>
                <a:ea typeface="宋体" pitchFamily="2" charset="-122"/>
              </a:rPr>
              <a:t>65</a:t>
            </a:r>
            <a:r>
              <a:rPr lang="zh-CN" altLang="en-US" sz="2400" b="1">
                <a:solidFill>
                  <a:srgbClr val="00B0F0"/>
                </a:solidFill>
                <a:effectLst>
                  <a:outerShdw blurRad="38100" dist="38100" dir="2700000" algn="tl">
                    <a:srgbClr val="000000">
                      <a:alpha val="43137"/>
                    </a:srgbClr>
                  </a:outerShdw>
                </a:effectLst>
                <a:ea typeface="宋体" pitchFamily="2" charset="-122"/>
              </a:rPr>
              <a:t>微米厚</a:t>
            </a:r>
            <a:r>
              <a:rPr lang="en-US" altLang="zh-CN" sz="2400" b="1" dirty="0">
                <a:solidFill>
                  <a:srgbClr val="00B0F0"/>
                </a:solidFill>
                <a:effectLst>
                  <a:outerShdw blurRad="38100" dist="38100" dir="2700000" algn="tl">
                    <a:srgbClr val="000000">
                      <a:alpha val="43137"/>
                    </a:srgbClr>
                  </a:outerShdw>
                </a:effectLst>
                <a:ea typeface="宋体" pitchFamily="2" charset="-122"/>
              </a:rPr>
              <a:t>ESR</a:t>
            </a:r>
            <a:r>
              <a:rPr lang="zh-CN" altLang="en-US" sz="2400" b="1">
                <a:solidFill>
                  <a:srgbClr val="00B0F0"/>
                </a:solidFill>
                <a:effectLst>
                  <a:outerShdw blurRad="38100" dist="38100" dir="2700000" algn="tl">
                    <a:srgbClr val="000000">
                      <a:alpha val="43137"/>
                    </a:srgbClr>
                  </a:outerShdw>
                </a:effectLst>
                <a:ea typeface="宋体" pitchFamily="2" charset="-122"/>
              </a:rPr>
              <a:t>反射层</a:t>
            </a:r>
          </a:p>
        </p:txBody>
      </p:sp>
      <p:sp>
        <p:nvSpPr>
          <p:cNvPr id="10249" name="Text Box 63"/>
          <p:cNvSpPr txBox="1">
            <a:spLocks noChangeArrowheads="1"/>
          </p:cNvSpPr>
          <p:nvPr/>
        </p:nvSpPr>
        <p:spPr bwMode="auto">
          <a:xfrm>
            <a:off x="5219700" y="3722688"/>
            <a:ext cx="1500188"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lg"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spcBef>
                <a:spcPct val="50000"/>
              </a:spcBef>
            </a:pPr>
            <a:r>
              <a:rPr lang="zh-CN" altLang="en-US" sz="2400" b="1">
                <a:solidFill>
                  <a:srgbClr val="FF0000"/>
                </a:solidFill>
                <a:latin typeface="微软雅黑" pitchFamily="34" charset="-122"/>
                <a:ea typeface="微软雅黑" pitchFamily="34" charset="-122"/>
              </a:rPr>
              <a:t>本体聚合</a:t>
            </a:r>
            <a:br>
              <a:rPr lang="en-US" altLang="zh-CN" sz="2400" b="1" dirty="0">
                <a:solidFill>
                  <a:srgbClr val="FF0000"/>
                </a:solidFill>
                <a:latin typeface="微软雅黑" pitchFamily="34" charset="-122"/>
                <a:ea typeface="微软雅黑" pitchFamily="34" charset="-122"/>
              </a:rPr>
            </a:br>
            <a:r>
              <a:rPr lang="zh-CN" altLang="en-US" sz="2400" b="1">
                <a:solidFill>
                  <a:srgbClr val="FF0000"/>
                </a:solidFill>
                <a:latin typeface="微软雅黑" pitchFamily="34" charset="-122"/>
                <a:ea typeface="微软雅黑" pitchFamily="34" charset="-122"/>
              </a:rPr>
              <a:t>真空密封</a:t>
            </a:r>
          </a:p>
        </p:txBody>
      </p:sp>
      <p:sp>
        <p:nvSpPr>
          <p:cNvPr id="10250" name="Line 65"/>
          <p:cNvSpPr>
            <a:spLocks noChangeShapeType="1"/>
          </p:cNvSpPr>
          <p:nvPr/>
        </p:nvSpPr>
        <p:spPr bwMode="auto">
          <a:xfrm>
            <a:off x="6024563" y="4552951"/>
            <a:ext cx="100012" cy="777875"/>
          </a:xfrm>
          <a:prstGeom prst="line">
            <a:avLst/>
          </a:prstGeom>
          <a:noFill/>
          <a:ln w="28575">
            <a:solidFill>
              <a:srgbClr val="FF0000"/>
            </a:solidFill>
            <a:round/>
            <a:headEnd type="none" w="lg"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51" name="TextBox 12"/>
          <p:cNvSpPr txBox="1">
            <a:spLocks noChangeArrowheads="1"/>
          </p:cNvSpPr>
          <p:nvPr/>
        </p:nvSpPr>
        <p:spPr bwMode="auto">
          <a:xfrm>
            <a:off x="2644776" y="5073651"/>
            <a:ext cx="1897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2800" dirty="0"/>
              <a:t>4.5</a:t>
            </a:r>
            <a:r>
              <a:rPr lang="zh-CN" altLang="en-US" sz="2800"/>
              <a:t>米直径</a:t>
            </a:r>
          </a:p>
        </p:txBody>
      </p:sp>
      <p:grpSp>
        <p:nvGrpSpPr>
          <p:cNvPr id="10252" name="组合 38911"/>
          <p:cNvGrpSpPr>
            <a:grpSpLocks/>
          </p:cNvGrpSpPr>
          <p:nvPr/>
        </p:nvGrpSpPr>
        <p:grpSpPr bwMode="auto">
          <a:xfrm>
            <a:off x="5951539" y="4932364"/>
            <a:ext cx="2814637" cy="1925637"/>
            <a:chOff x="4427984" y="4931976"/>
            <a:chExt cx="2814957" cy="1926024"/>
          </a:xfrm>
        </p:grpSpPr>
        <p:grpSp>
          <p:nvGrpSpPr>
            <p:cNvPr id="10256" name="Group 46"/>
            <p:cNvGrpSpPr>
              <a:grpSpLocks/>
            </p:cNvGrpSpPr>
            <p:nvPr/>
          </p:nvGrpSpPr>
          <p:grpSpPr bwMode="auto">
            <a:xfrm>
              <a:off x="4427984" y="5002584"/>
              <a:ext cx="2797175" cy="1049338"/>
              <a:chOff x="3287" y="2312"/>
              <a:chExt cx="2305" cy="1112"/>
            </a:xfrm>
          </p:grpSpPr>
          <p:sp>
            <p:nvSpPr>
              <p:cNvPr id="10259" name="Rectangle 21"/>
              <p:cNvSpPr>
                <a:spLocks noChangeArrowheads="1"/>
              </p:cNvSpPr>
              <p:nvPr/>
            </p:nvSpPr>
            <p:spPr bwMode="auto">
              <a:xfrm>
                <a:off x="3288" y="2744"/>
                <a:ext cx="200" cy="288"/>
              </a:xfrm>
              <a:prstGeom prst="rect">
                <a:avLst/>
              </a:prstGeom>
              <a:solidFill>
                <a:srgbClr val="FF0000"/>
              </a:solidFill>
              <a:ln w="9525">
                <a:solidFill>
                  <a:srgbClr val="FF0000"/>
                </a:solidFill>
                <a:miter lim="800000"/>
                <a:headEnd type="none" w="lg" len="lg"/>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60" name="Rectangle 14"/>
              <p:cNvSpPr>
                <a:spLocks noChangeArrowheads="1"/>
              </p:cNvSpPr>
              <p:nvPr/>
            </p:nvSpPr>
            <p:spPr bwMode="auto">
              <a:xfrm>
                <a:off x="3289" y="2995"/>
                <a:ext cx="2303" cy="42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000" dirty="0"/>
                  <a:t>1cm</a:t>
                </a:r>
                <a:r>
                  <a:rPr lang="zh-CN" altLang="en-US" sz="2000"/>
                  <a:t>有机玻璃板</a:t>
                </a:r>
                <a:r>
                  <a:rPr lang="en-US" altLang="zh-CN" sz="2000" dirty="0"/>
                  <a:t>B</a:t>
                </a:r>
              </a:p>
            </p:txBody>
          </p:sp>
          <p:sp>
            <p:nvSpPr>
              <p:cNvPr id="10261" name="Line 15"/>
              <p:cNvSpPr>
                <a:spLocks noChangeShapeType="1"/>
              </p:cNvSpPr>
              <p:nvPr/>
            </p:nvSpPr>
            <p:spPr bwMode="auto">
              <a:xfrm flipV="1">
                <a:off x="3611" y="2903"/>
                <a:ext cx="1981" cy="11"/>
              </a:xfrm>
              <a:prstGeom prst="line">
                <a:avLst/>
              </a:prstGeom>
              <a:noFill/>
              <a:ln w="1524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62" name="Rectangle 16"/>
              <p:cNvSpPr>
                <a:spLocks noChangeArrowheads="1"/>
              </p:cNvSpPr>
              <p:nvPr/>
            </p:nvSpPr>
            <p:spPr bwMode="auto">
              <a:xfrm>
                <a:off x="3294" y="2312"/>
                <a:ext cx="2298" cy="517"/>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000" dirty="0"/>
                  <a:t>1cm</a:t>
                </a:r>
                <a:r>
                  <a:rPr lang="zh-CN" altLang="en-US" sz="2000"/>
                  <a:t>有机玻璃板</a:t>
                </a:r>
                <a:r>
                  <a:rPr lang="en-US" altLang="zh-CN" sz="2000" dirty="0"/>
                  <a:t>A</a:t>
                </a:r>
              </a:p>
            </p:txBody>
          </p:sp>
          <p:sp>
            <p:nvSpPr>
              <p:cNvPr id="10263" name="AutoShape 17"/>
              <p:cNvSpPr>
                <a:spLocks noChangeArrowheads="1"/>
              </p:cNvSpPr>
              <p:nvPr/>
            </p:nvSpPr>
            <p:spPr bwMode="auto">
              <a:xfrm>
                <a:off x="3289" y="2660"/>
                <a:ext cx="334" cy="173"/>
              </a:xfrm>
              <a:prstGeom prst="rtTriangle">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a:p>
            </p:txBody>
          </p:sp>
          <p:sp>
            <p:nvSpPr>
              <p:cNvPr id="10264" name="AutoShape 18"/>
              <p:cNvSpPr>
                <a:spLocks noChangeArrowheads="1"/>
              </p:cNvSpPr>
              <p:nvPr/>
            </p:nvSpPr>
            <p:spPr bwMode="auto">
              <a:xfrm flipV="1">
                <a:off x="3296" y="2990"/>
                <a:ext cx="294" cy="139"/>
              </a:xfrm>
              <a:prstGeom prst="rtTriangle">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zh-CN" altLang="en-US"/>
              </a:p>
            </p:txBody>
          </p:sp>
          <p:sp>
            <p:nvSpPr>
              <p:cNvPr id="10265" name="Oval 19"/>
              <p:cNvSpPr>
                <a:spLocks noChangeArrowheads="1"/>
              </p:cNvSpPr>
              <p:nvPr/>
            </p:nvSpPr>
            <p:spPr bwMode="auto">
              <a:xfrm>
                <a:off x="3478" y="2793"/>
                <a:ext cx="134" cy="214"/>
              </a:xfrm>
              <a:prstGeom prst="ellipse">
                <a:avLst/>
              </a:prstGeom>
              <a:solidFill>
                <a:srgbClr val="FFFF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66" name="Line 26"/>
              <p:cNvSpPr>
                <a:spLocks noChangeShapeType="1"/>
              </p:cNvSpPr>
              <p:nvPr/>
            </p:nvSpPr>
            <p:spPr bwMode="auto">
              <a:xfrm>
                <a:off x="3287" y="2312"/>
                <a:ext cx="1" cy="919"/>
              </a:xfrm>
              <a:prstGeom prst="line">
                <a:avLst/>
              </a:prstGeom>
              <a:noFill/>
              <a:ln w="28575">
                <a:solidFill>
                  <a:schemeClr val="tx1"/>
                </a:solidFill>
                <a:round/>
                <a:headEnd type="none" w="lg"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0257" name="Rectangle 58"/>
            <p:cNvSpPr>
              <a:spLocks noChangeArrowheads="1"/>
            </p:cNvSpPr>
            <p:nvPr/>
          </p:nvSpPr>
          <p:spPr bwMode="auto">
            <a:xfrm>
              <a:off x="5270947" y="6051922"/>
              <a:ext cx="1962150" cy="715962"/>
            </a:xfrm>
            <a:prstGeom prst="rect">
              <a:avLst/>
            </a:prstGeom>
            <a:noFill/>
            <a:ln w="28575">
              <a:solidFill>
                <a:schemeClr val="tx1"/>
              </a:solidFill>
              <a:miter lim="800000"/>
              <a:headEnd type="none" w="lg"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b="1"/>
                <a:t>加强筋</a:t>
              </a:r>
            </a:p>
          </p:txBody>
        </p:sp>
        <p:sp>
          <p:nvSpPr>
            <p:cNvPr id="31" name="矩形 30"/>
            <p:cNvSpPr/>
            <p:nvPr/>
          </p:nvSpPr>
          <p:spPr>
            <a:xfrm>
              <a:off x="7196899" y="4931976"/>
              <a:ext cx="46042" cy="192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0255" name="矩形 3"/>
          <p:cNvSpPr>
            <a:spLocks noChangeArrowheads="1"/>
          </p:cNvSpPr>
          <p:nvPr/>
        </p:nvSpPr>
        <p:spPr bwMode="auto">
          <a:xfrm>
            <a:off x="7963493" y="1376364"/>
            <a:ext cx="22493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t>NIM A602, 489 (2009)</a:t>
            </a:r>
          </a:p>
          <a:p>
            <a:r>
              <a:rPr lang="en-US" altLang="zh-CN" dirty="0"/>
              <a:t>NIM A629, 296 (2011)</a:t>
            </a:r>
            <a:endParaRPr lang="zh-CN" altLang="en-US"/>
          </a:p>
        </p:txBody>
      </p:sp>
    </p:spTree>
    <p:extLst>
      <p:ext uri="{BB962C8B-B14F-4D97-AF65-F5344CB8AC3E}">
        <p14:creationId xmlns:p14="http://schemas.microsoft.com/office/powerpoint/2010/main" val="188139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a:xfrm>
            <a:off x="838200" y="250031"/>
            <a:ext cx="8229600" cy="725487"/>
          </a:xfrm>
        </p:spPr>
        <p:txBody>
          <a:bodyPr/>
          <a:lstStyle/>
          <a:p>
            <a:r>
              <a:rPr lang="zh-CN" altLang="en-US" dirty="0"/>
              <a:t>反符合系统 </a:t>
            </a:r>
            <a:r>
              <a:rPr lang="en-US" altLang="zh-CN" dirty="0"/>
              <a:t>(WP/RPC)</a:t>
            </a:r>
            <a:endParaRPr lang="zh-CN" altLang="en-US" dirty="0"/>
          </a:p>
        </p:txBody>
      </p:sp>
      <p:sp>
        <p:nvSpPr>
          <p:cNvPr id="11267" name="内容占位符 2"/>
          <p:cNvSpPr>
            <a:spLocks noGrp="1"/>
          </p:cNvSpPr>
          <p:nvPr>
            <p:ph idx="1"/>
          </p:nvPr>
        </p:nvSpPr>
        <p:spPr>
          <a:xfrm>
            <a:off x="6240463" y="1214439"/>
            <a:ext cx="4176712" cy="4911725"/>
          </a:xfrm>
        </p:spPr>
        <p:txBody>
          <a:bodyPr>
            <a:normAutofit/>
          </a:bodyPr>
          <a:lstStyle/>
          <a:p>
            <a:r>
              <a:rPr lang="zh-CN" altLang="en-US" sz="2400" dirty="0"/>
              <a:t>水切伦科夫探测器</a:t>
            </a:r>
            <a:endParaRPr lang="en-US" altLang="zh-CN" sz="2400" dirty="0"/>
          </a:p>
          <a:p>
            <a:pPr lvl="1"/>
            <a:r>
              <a:rPr lang="en-US" altLang="zh-CN" sz="2000" dirty="0"/>
              <a:t>2</a:t>
            </a:r>
            <a:r>
              <a:rPr lang="zh-CN" altLang="en-US" sz="2000" dirty="0"/>
              <a:t>层，由复合</a:t>
            </a:r>
            <a:r>
              <a:rPr lang="en-US" altLang="zh-CN" sz="2000" dirty="0"/>
              <a:t>Tyvek</a:t>
            </a:r>
            <a:r>
              <a:rPr lang="zh-CN" altLang="en-US" sz="2000" dirty="0"/>
              <a:t>膜隔开，</a:t>
            </a:r>
            <a:r>
              <a:rPr lang="en-US" altLang="zh-CN" sz="2000" dirty="0"/>
              <a:t>AD</a:t>
            </a:r>
            <a:r>
              <a:rPr lang="zh-CN" altLang="en-US" sz="2000" dirty="0"/>
              <a:t>周围水屏蔽</a:t>
            </a:r>
            <a:r>
              <a:rPr lang="en-US" altLang="zh-CN" sz="2000" dirty="0"/>
              <a:t>&gt;2.5m</a:t>
            </a:r>
          </a:p>
          <a:p>
            <a:pPr lvl="1"/>
            <a:r>
              <a:rPr lang="zh-CN" altLang="en-US" sz="2000" dirty="0"/>
              <a:t>近厅</a:t>
            </a:r>
            <a:r>
              <a:rPr lang="en-US" altLang="zh-CN" sz="2000" dirty="0"/>
              <a:t>228</a:t>
            </a:r>
            <a:r>
              <a:rPr lang="zh-CN" altLang="en-US" sz="2000" dirty="0"/>
              <a:t>个</a:t>
            </a:r>
            <a:r>
              <a:rPr lang="en-US" altLang="zh-CN" sz="2000" dirty="0"/>
              <a:t>PMT</a:t>
            </a:r>
            <a:r>
              <a:rPr lang="zh-CN" altLang="en-US" sz="2000" dirty="0"/>
              <a:t>，远厅</a:t>
            </a:r>
            <a:r>
              <a:rPr lang="en-US" altLang="zh-CN" sz="2000" dirty="0"/>
              <a:t>384</a:t>
            </a:r>
            <a:r>
              <a:rPr lang="zh-CN" altLang="en-US" sz="2000" dirty="0"/>
              <a:t>个</a:t>
            </a:r>
            <a:r>
              <a:rPr lang="en-US" altLang="zh-CN" sz="2000" dirty="0"/>
              <a:t>PMT</a:t>
            </a:r>
          </a:p>
          <a:p>
            <a:r>
              <a:rPr lang="en-US" altLang="zh-CN" sz="2400" dirty="0"/>
              <a:t>RPC</a:t>
            </a:r>
            <a:r>
              <a:rPr lang="zh-CN" altLang="en-US" sz="2400" dirty="0"/>
              <a:t>探测器</a:t>
            </a:r>
            <a:endParaRPr lang="en-US" altLang="zh-CN" sz="2400" dirty="0"/>
          </a:p>
          <a:p>
            <a:pPr lvl="1"/>
            <a:r>
              <a:rPr lang="en-US" altLang="zh-CN" sz="2000" dirty="0"/>
              <a:t>4</a:t>
            </a:r>
            <a:r>
              <a:rPr lang="zh-CN" altLang="en-US" sz="2000" dirty="0"/>
              <a:t>层 </a:t>
            </a:r>
            <a:r>
              <a:rPr lang="en-US" altLang="zh-CN" sz="2000" dirty="0"/>
              <a:t>RPC / </a:t>
            </a:r>
            <a:r>
              <a:rPr lang="zh-CN" altLang="en-US" sz="2000" dirty="0"/>
              <a:t>每模块</a:t>
            </a:r>
            <a:r>
              <a:rPr lang="en-US" altLang="zh-CN" sz="2000" dirty="0"/>
              <a:t>(2m x 2m)</a:t>
            </a:r>
          </a:p>
          <a:p>
            <a:pPr lvl="1"/>
            <a:r>
              <a:rPr lang="zh-CN" altLang="en-US" sz="2000" dirty="0"/>
              <a:t>近厅</a:t>
            </a:r>
            <a:r>
              <a:rPr lang="en-US" altLang="zh-CN" sz="2000" dirty="0"/>
              <a:t>54</a:t>
            </a:r>
            <a:r>
              <a:rPr lang="zh-CN" altLang="en-US" sz="2000" dirty="0"/>
              <a:t>个模块，远厅</a:t>
            </a:r>
            <a:r>
              <a:rPr lang="en-US" altLang="zh-CN" sz="2000" dirty="0"/>
              <a:t>81</a:t>
            </a:r>
            <a:r>
              <a:rPr lang="zh-CN" altLang="en-US" sz="2000" dirty="0"/>
              <a:t>个模块</a:t>
            </a:r>
            <a:endParaRPr lang="en-US" altLang="zh-CN" sz="2000" dirty="0"/>
          </a:p>
          <a:p>
            <a:pPr lvl="1"/>
            <a:r>
              <a:rPr lang="en-US" altLang="zh-CN" sz="2000" dirty="0"/>
              <a:t>2</a:t>
            </a:r>
            <a:r>
              <a:rPr lang="zh-CN" altLang="en-US" sz="2000" dirty="0"/>
              <a:t>个</a:t>
            </a:r>
            <a:r>
              <a:rPr lang="en-US" altLang="zh-CN" sz="2000" dirty="0"/>
              <a:t>RPC</a:t>
            </a:r>
            <a:r>
              <a:rPr lang="zh-CN" altLang="en-US" sz="2000" dirty="0"/>
              <a:t>望远镜系统</a:t>
            </a:r>
            <a:r>
              <a:rPr lang="en-US" altLang="zh-CN" sz="2000" dirty="0"/>
              <a:t>(Telescope RPC) / </a:t>
            </a:r>
            <a:r>
              <a:rPr lang="zh-CN" altLang="en-US" sz="2000" dirty="0"/>
              <a:t>每实验厅</a:t>
            </a:r>
            <a:endParaRPr lang="en-US" altLang="zh-CN" sz="2000" dirty="0"/>
          </a:p>
          <a:p>
            <a:r>
              <a:rPr lang="zh-CN" altLang="en-US" sz="2400" dirty="0"/>
              <a:t>设计指标</a:t>
            </a:r>
            <a:endParaRPr lang="en-US" altLang="zh-CN" sz="2400" dirty="0"/>
          </a:p>
          <a:p>
            <a:pPr lvl="1"/>
            <a:r>
              <a:rPr lang="zh-CN" altLang="en-US" sz="2000" dirty="0"/>
              <a:t>联合效率 </a:t>
            </a:r>
            <a:r>
              <a:rPr lang="en-US" altLang="zh-CN" sz="2000" dirty="0"/>
              <a:t>&gt; 99.5%</a:t>
            </a:r>
            <a:r>
              <a:rPr lang="zh-CN" altLang="en-US" sz="2000" dirty="0"/>
              <a:t>，误差</a:t>
            </a:r>
            <a:r>
              <a:rPr lang="en-US" altLang="zh-CN" sz="2000" dirty="0"/>
              <a:t> &lt; 0.25%</a:t>
            </a:r>
          </a:p>
          <a:p>
            <a:endParaRPr lang="en-US" altLang="zh-CN" sz="2000" dirty="0"/>
          </a:p>
          <a:p>
            <a:endParaRPr lang="zh-CN" altLang="en-US" sz="2000" dirty="0"/>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3" name="灯片编号占位符 2"/>
          <p:cNvSpPr>
            <a:spLocks noGrp="1"/>
          </p:cNvSpPr>
          <p:nvPr>
            <p:ph type="sldNum" sz="quarter" idx="12"/>
          </p:nvPr>
        </p:nvSpPr>
        <p:spPr/>
        <p:txBody>
          <a:bodyPr/>
          <a:lstStyle/>
          <a:p>
            <a:fld id="{9F51A28A-B052-4E80-9441-AD2D41E52002}" type="slidenum">
              <a:rPr lang="zh-CN" altLang="en-US" smtClean="0"/>
              <a:t>16</a:t>
            </a:fld>
            <a:endParaRPr lang="zh-CN" altLang="en-US"/>
          </a:p>
        </p:txBody>
      </p:sp>
      <p:pic>
        <p:nvPicPr>
          <p:cNvPr id="1126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052513"/>
            <a:ext cx="470693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接箭头连接符 5"/>
          <p:cNvCxnSpPr/>
          <p:nvPr/>
        </p:nvCxnSpPr>
        <p:spPr>
          <a:xfrm flipH="1" flipV="1">
            <a:off x="5808663" y="1268413"/>
            <a:ext cx="1079500" cy="431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flipV="1">
            <a:off x="6024563" y="1628775"/>
            <a:ext cx="792162" cy="714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51089" y="5229225"/>
            <a:ext cx="3457575" cy="1016000"/>
          </a:xfrm>
          <a:prstGeom prst="rect">
            <a:avLst/>
          </a:prstGeom>
          <a:solidFill>
            <a:schemeClr val="tx2">
              <a:lumMod val="20000"/>
              <a:lumOff val="80000"/>
            </a:schemeClr>
          </a:solidFill>
        </p:spPr>
        <p:txBody>
          <a:bodyPr>
            <a:spAutoFit/>
          </a:bodyPr>
          <a:lstStyle/>
          <a:p>
            <a:pPr>
              <a:defRPr/>
            </a:pPr>
            <a:r>
              <a:rPr lang="zh-CN" altLang="en-US" sz="2000" b="1">
                <a:solidFill>
                  <a:srgbClr val="C00000"/>
                </a:solidFill>
                <a:latin typeface="Arial" charset="0"/>
                <a:ea typeface="宋体" charset="-122"/>
              </a:rPr>
              <a:t>已达到效率</a:t>
            </a:r>
            <a:r>
              <a:rPr lang="zh-CN" altLang="en-US" sz="2000" b="1" dirty="0">
                <a:solidFill>
                  <a:srgbClr val="C00000"/>
                </a:solidFill>
                <a:latin typeface="Arial" charset="0"/>
                <a:ea typeface="宋体" charset="-122"/>
              </a:rPr>
              <a:t>：</a:t>
            </a:r>
            <a:endParaRPr lang="en-US" altLang="zh-CN" sz="2000" b="1" dirty="0">
              <a:solidFill>
                <a:srgbClr val="C00000"/>
              </a:solidFill>
              <a:latin typeface="Arial" charset="0"/>
              <a:ea typeface="宋体" charset="-122"/>
            </a:endParaRPr>
          </a:p>
          <a:p>
            <a:pPr>
              <a:defRPr/>
            </a:pPr>
            <a:r>
              <a:rPr lang="zh-CN" altLang="en-US" sz="2000" b="1" dirty="0">
                <a:solidFill>
                  <a:srgbClr val="C00000"/>
                </a:solidFill>
                <a:latin typeface="Arial" charset="0"/>
                <a:ea typeface="宋体" charset="-122"/>
              </a:rPr>
              <a:t>水契伦科夫探测器 </a:t>
            </a:r>
            <a:r>
              <a:rPr lang="en-US" altLang="zh-CN" sz="2000" b="1" dirty="0">
                <a:solidFill>
                  <a:srgbClr val="C00000"/>
                </a:solidFill>
                <a:latin typeface="Arial" charset="0"/>
                <a:ea typeface="宋体" charset="-122"/>
              </a:rPr>
              <a:t>: </a:t>
            </a:r>
            <a:r>
              <a:rPr lang="en-US" altLang="zh-CN" sz="2000" b="1" dirty="0">
                <a:solidFill>
                  <a:srgbClr val="C00000"/>
                </a:solidFill>
                <a:latin typeface="Times New Roman" pitchFamily="18" charset="0"/>
                <a:ea typeface="宋体" charset="-122"/>
                <a:cs typeface="Times New Roman" pitchFamily="18" charset="0"/>
              </a:rPr>
              <a:t>&gt;97%</a:t>
            </a:r>
          </a:p>
          <a:p>
            <a:pPr>
              <a:defRPr/>
            </a:pPr>
            <a:r>
              <a:rPr lang="en-US" altLang="zh-CN" sz="2000" b="1" dirty="0">
                <a:solidFill>
                  <a:srgbClr val="C00000"/>
                </a:solidFill>
                <a:latin typeface="Times New Roman" pitchFamily="18" charset="0"/>
                <a:ea typeface="宋体" charset="-122"/>
                <a:cs typeface="Times New Roman" pitchFamily="18" charset="0"/>
              </a:rPr>
              <a:t>RPC</a:t>
            </a:r>
            <a:r>
              <a:rPr lang="zh-CN" altLang="en-US" sz="2000" b="1" dirty="0">
                <a:solidFill>
                  <a:srgbClr val="C00000"/>
                </a:solidFill>
                <a:latin typeface="Arial" charset="0"/>
                <a:ea typeface="宋体" charset="-122"/>
              </a:rPr>
              <a:t>探测器：</a:t>
            </a:r>
            <a:r>
              <a:rPr lang="en-US" altLang="zh-CN" sz="2000" b="1" dirty="0">
                <a:solidFill>
                  <a:srgbClr val="C00000"/>
                </a:solidFill>
                <a:latin typeface="Times New Roman" pitchFamily="18" charset="0"/>
                <a:ea typeface="宋体" charset="-122"/>
                <a:cs typeface="Times New Roman" pitchFamily="18" charset="0"/>
              </a:rPr>
              <a:t>&gt;88%</a:t>
            </a:r>
            <a:endParaRPr lang="en-US" sz="2000" b="1" dirty="0">
              <a:solidFill>
                <a:srgbClr val="C00000"/>
              </a:solidFill>
              <a:latin typeface="Times New Roman" pitchFamily="18" charset="0"/>
              <a:ea typeface="宋体" charset="-122"/>
              <a:cs typeface="Times New Roman" pitchFamily="18" charset="0"/>
            </a:endParaRPr>
          </a:p>
        </p:txBody>
      </p:sp>
    </p:spTree>
    <p:extLst>
      <p:ext uri="{BB962C8B-B14F-4D97-AF65-F5344CB8AC3E}">
        <p14:creationId xmlns:p14="http://schemas.microsoft.com/office/powerpoint/2010/main" val="45187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p:txBody>
          <a:bodyPr/>
          <a:lstStyle/>
          <a:p>
            <a:r>
              <a:rPr lang="zh-CN" altLang="en-US" dirty="0"/>
              <a:t>探测器刻度装置</a:t>
            </a:r>
          </a:p>
        </p:txBody>
      </p:sp>
      <p:sp>
        <p:nvSpPr>
          <p:cNvPr id="10243" name="内容占位符 2"/>
          <p:cNvSpPr>
            <a:spLocks noGrp="1"/>
          </p:cNvSpPr>
          <p:nvPr>
            <p:ph idx="1"/>
          </p:nvPr>
        </p:nvSpPr>
        <p:spPr/>
        <p:txBody>
          <a:bodyPr>
            <a:normAutofit fontScale="85000" lnSpcReduction="20000"/>
          </a:bodyPr>
          <a:lstStyle/>
          <a:p>
            <a:r>
              <a:rPr lang="zh-CN" altLang="en-US" sz="2400" dirty="0"/>
              <a:t>三个竖直方向</a:t>
            </a:r>
            <a:endParaRPr lang="en-US" altLang="zh-CN" sz="2400" dirty="0"/>
          </a:p>
          <a:p>
            <a:pPr lvl="1"/>
            <a:r>
              <a:rPr lang="zh-CN" altLang="en-US" dirty="0"/>
              <a:t>靶区中心刻度管 </a:t>
            </a:r>
            <a:r>
              <a:rPr lang="en-US" altLang="zh-CN" dirty="0">
                <a:sym typeface="Wingdings" pitchFamily="2" charset="2"/>
              </a:rPr>
              <a:t> </a:t>
            </a:r>
            <a:r>
              <a:rPr lang="zh-CN" altLang="en-US" dirty="0">
                <a:sym typeface="Wingdings" pitchFamily="2" charset="2"/>
              </a:rPr>
              <a:t>时间变化、能标、非线性、</a:t>
            </a:r>
            <a:r>
              <a:rPr lang="en-US" altLang="zh-CN" dirty="0">
                <a:sym typeface="Wingdings" pitchFamily="2" charset="2"/>
              </a:rPr>
              <a:t>…</a:t>
            </a:r>
            <a:endParaRPr lang="en-US" altLang="zh-CN" dirty="0"/>
          </a:p>
          <a:p>
            <a:pPr lvl="1"/>
            <a:r>
              <a:rPr lang="zh-CN" altLang="en-US" dirty="0"/>
              <a:t>靶区边缘刻度管 </a:t>
            </a:r>
            <a:r>
              <a:rPr lang="en-US" altLang="zh-CN" dirty="0">
                <a:sym typeface="Wingdings" pitchFamily="2" charset="2"/>
              </a:rPr>
              <a:t> </a:t>
            </a:r>
            <a:r>
              <a:rPr lang="zh-CN" altLang="en-US" dirty="0">
                <a:sym typeface="Wingdings" pitchFamily="2" charset="2"/>
              </a:rPr>
              <a:t>效率、空间响应</a:t>
            </a:r>
            <a:endParaRPr lang="en-US" altLang="zh-CN" dirty="0"/>
          </a:p>
          <a:p>
            <a:pPr lvl="1"/>
            <a:r>
              <a:rPr lang="zh-CN" altLang="en-US" dirty="0"/>
              <a:t>集能层刻度 </a:t>
            </a:r>
            <a:r>
              <a:rPr lang="en-US" altLang="zh-CN" dirty="0">
                <a:sym typeface="Wingdings" pitchFamily="2" charset="2"/>
              </a:rPr>
              <a:t> </a:t>
            </a:r>
            <a:r>
              <a:rPr lang="zh-CN" altLang="en-US" dirty="0">
                <a:sym typeface="Wingdings" pitchFamily="2" charset="2"/>
              </a:rPr>
              <a:t>效率、空间响应</a:t>
            </a:r>
            <a:endParaRPr lang="en-US" altLang="zh-CN" dirty="0"/>
          </a:p>
          <a:p>
            <a:r>
              <a:rPr lang="zh-CN" altLang="en-US" sz="2400" dirty="0"/>
              <a:t>刻度源</a:t>
            </a:r>
            <a:endParaRPr lang="en-US" altLang="zh-CN" sz="2400" dirty="0"/>
          </a:p>
          <a:p>
            <a:pPr lvl="1"/>
            <a:r>
              <a:rPr lang="en-US" altLang="zh-CN" sz="2000" dirty="0"/>
              <a:t>LED</a:t>
            </a:r>
          </a:p>
          <a:p>
            <a:pPr lvl="2"/>
            <a:r>
              <a:rPr lang="en-US" altLang="zh-CN" sz="1600" dirty="0"/>
              <a:t>PMT</a:t>
            </a:r>
            <a:r>
              <a:rPr lang="zh-CN" altLang="en-US" sz="1600" dirty="0"/>
              <a:t>增益、相对效率</a:t>
            </a:r>
            <a:endParaRPr lang="en-US" altLang="zh-CN" sz="1600" dirty="0"/>
          </a:p>
          <a:p>
            <a:pPr lvl="1"/>
            <a:r>
              <a:rPr lang="en-US" altLang="zh-CN" sz="2000" baseline="30000" dirty="0"/>
              <a:t>68</a:t>
            </a:r>
            <a:r>
              <a:rPr lang="en-US" altLang="zh-CN" sz="2000" dirty="0"/>
              <a:t>Ge (2</a:t>
            </a:r>
            <a:r>
              <a:rPr lang="en-US" altLang="zh-CN" sz="1600" dirty="0"/>
              <a:t> ×</a:t>
            </a:r>
            <a:r>
              <a:rPr lang="en-US" altLang="zh-CN" sz="2000" dirty="0"/>
              <a:t>0.511 MeV </a:t>
            </a:r>
            <a:r>
              <a:rPr lang="el-GR" altLang="zh-CN" sz="2000" dirty="0"/>
              <a:t>γ</a:t>
            </a:r>
            <a:r>
              <a:rPr lang="pl-PL" altLang="zh-CN" sz="2000" dirty="0"/>
              <a:t>’s)</a:t>
            </a:r>
            <a:endParaRPr lang="en-US" altLang="zh-CN" sz="2000" dirty="0"/>
          </a:p>
          <a:p>
            <a:pPr lvl="2"/>
            <a:r>
              <a:rPr lang="zh-CN" altLang="en-US" sz="1600" dirty="0"/>
              <a:t>正电子阈值、能量响应非线性</a:t>
            </a:r>
            <a:endParaRPr lang="en-US" altLang="zh-CN" sz="1600" dirty="0"/>
          </a:p>
          <a:p>
            <a:pPr lvl="1"/>
            <a:r>
              <a:rPr lang="pl-PL" altLang="zh-CN" sz="2000" baseline="30000" dirty="0"/>
              <a:t>241</a:t>
            </a:r>
            <a:r>
              <a:rPr lang="pl-PL" altLang="zh-CN" sz="2000" dirty="0"/>
              <a:t>Am-</a:t>
            </a:r>
            <a:r>
              <a:rPr lang="pl-PL" altLang="zh-CN" sz="2000" baseline="30000" dirty="0"/>
              <a:t>13</a:t>
            </a:r>
            <a:r>
              <a:rPr lang="pl-PL" altLang="zh-CN" sz="2000" dirty="0"/>
              <a:t>C + </a:t>
            </a:r>
            <a:r>
              <a:rPr lang="pl-PL" altLang="zh-CN" sz="2000" baseline="30000" dirty="0"/>
              <a:t>60</a:t>
            </a:r>
            <a:r>
              <a:rPr lang="pl-PL" altLang="zh-CN" sz="2000" dirty="0"/>
              <a:t>Co (1.17+1.33 MeV </a:t>
            </a:r>
            <a:r>
              <a:rPr lang="el-GR" altLang="zh-CN" sz="2000" dirty="0"/>
              <a:t>γ</a:t>
            </a:r>
            <a:r>
              <a:rPr lang="pl-PL" altLang="zh-CN" sz="2000" dirty="0"/>
              <a:t>’s)</a:t>
            </a:r>
            <a:endParaRPr lang="en-US" altLang="zh-CN" sz="2000" dirty="0"/>
          </a:p>
          <a:p>
            <a:pPr lvl="2"/>
            <a:r>
              <a:rPr lang="zh-CN" altLang="en-US" sz="1600" dirty="0"/>
              <a:t>中子俘获时间 </a:t>
            </a:r>
            <a:endParaRPr lang="en-US" altLang="zh-CN" sz="1600" dirty="0"/>
          </a:p>
          <a:p>
            <a:pPr lvl="2"/>
            <a:r>
              <a:rPr lang="zh-CN" altLang="en-US" sz="1600" dirty="0"/>
              <a:t>能标、能量响应函数 </a:t>
            </a:r>
            <a:r>
              <a:rPr lang="en-US" altLang="zh-CN" sz="1600" dirty="0"/>
              <a:t>…</a:t>
            </a:r>
            <a:endParaRPr lang="en-US" altLang="zh-CN" dirty="0"/>
          </a:p>
          <a:p>
            <a:r>
              <a:rPr lang="zh-CN" altLang="en-US" sz="2400" dirty="0"/>
              <a:t>探测器刻度</a:t>
            </a:r>
            <a:endParaRPr lang="en-US" altLang="zh-CN" sz="2400" dirty="0"/>
          </a:p>
          <a:p>
            <a:pPr lvl="1"/>
            <a:r>
              <a:rPr lang="zh-CN" altLang="en-US" dirty="0"/>
              <a:t>常规刻度（每周）：</a:t>
            </a:r>
            <a:r>
              <a:rPr lang="en-US" altLang="zh-CN" dirty="0"/>
              <a:t>3</a:t>
            </a:r>
            <a:r>
              <a:rPr lang="zh-CN" altLang="en-US" dirty="0"/>
              <a:t> </a:t>
            </a:r>
            <a:r>
              <a:rPr lang="en-US" altLang="zh-CN" dirty="0"/>
              <a:t>ACU</a:t>
            </a:r>
            <a:r>
              <a:rPr lang="zh-CN" altLang="en-US" dirty="0"/>
              <a:t> </a:t>
            </a:r>
            <a:r>
              <a:rPr lang="en-US" altLang="zh-CN" dirty="0"/>
              <a:t>× 5</a:t>
            </a:r>
            <a:r>
              <a:rPr lang="zh-CN" altLang="en-US" dirty="0"/>
              <a:t>个刻度点 </a:t>
            </a:r>
            <a:r>
              <a:rPr lang="en-US" altLang="zh-CN" dirty="0"/>
              <a:t>×3</a:t>
            </a:r>
            <a:r>
              <a:rPr lang="zh-CN" altLang="en-US" dirty="0"/>
              <a:t>个源</a:t>
            </a:r>
            <a:endParaRPr lang="en-US" altLang="zh-CN" dirty="0"/>
          </a:p>
          <a:p>
            <a:pPr lvl="1"/>
            <a:r>
              <a:rPr lang="zh-CN" altLang="en-US" dirty="0"/>
              <a:t>特殊研究：中子俘获时间、触发效率、</a:t>
            </a:r>
            <a:r>
              <a:rPr lang="en-US" altLang="zh-CN" dirty="0"/>
              <a:t>…</a:t>
            </a:r>
          </a:p>
          <a:p>
            <a:r>
              <a:rPr lang="zh-CN" altLang="en-US" sz="2200" dirty="0"/>
              <a:t>手动刻度装置：</a:t>
            </a:r>
            <a:r>
              <a:rPr lang="en-US" altLang="zh-CN" sz="2200" dirty="0"/>
              <a:t>4</a:t>
            </a:r>
            <a:r>
              <a:rPr lang="el-GR" altLang="zh-CN" sz="2200" dirty="0"/>
              <a:t>π</a:t>
            </a:r>
            <a:r>
              <a:rPr lang="zh-CN" altLang="en-US" sz="2200" dirty="0"/>
              <a:t>刻度</a:t>
            </a: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3" name="灯片编号占位符 2"/>
          <p:cNvSpPr>
            <a:spLocks noGrp="1"/>
          </p:cNvSpPr>
          <p:nvPr>
            <p:ph type="sldNum" sz="quarter" idx="12"/>
          </p:nvPr>
        </p:nvSpPr>
        <p:spPr/>
        <p:txBody>
          <a:bodyPr/>
          <a:lstStyle/>
          <a:p>
            <a:fld id="{9F51A28A-B052-4E80-9441-AD2D41E52002}" type="slidenum">
              <a:rPr lang="zh-CN" altLang="en-US" smtClean="0"/>
              <a:t>17</a:t>
            </a:fld>
            <a:endParaRPr lang="zh-CN" altLang="en-US"/>
          </a:p>
        </p:txBody>
      </p:sp>
      <p:pic>
        <p:nvPicPr>
          <p:cNvPr id="1024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325" y="1014414"/>
            <a:ext cx="27368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 name="组合 19"/>
          <p:cNvGrpSpPr>
            <a:grpSpLocks/>
          </p:cNvGrpSpPr>
          <p:nvPr/>
        </p:nvGrpSpPr>
        <p:grpSpPr bwMode="auto">
          <a:xfrm>
            <a:off x="7680325" y="3068639"/>
            <a:ext cx="2736850" cy="3673475"/>
            <a:chOff x="6156176" y="3068960"/>
            <a:chExt cx="2736304" cy="3672408"/>
          </a:xfrm>
        </p:grpSpPr>
        <p:pic>
          <p:nvPicPr>
            <p:cNvPr id="1024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3068960"/>
              <a:ext cx="2736304" cy="36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028"/>
            <p:cNvSpPr txBox="1">
              <a:spLocks noChangeArrowheads="1"/>
            </p:cNvSpPr>
            <p:nvPr/>
          </p:nvSpPr>
          <p:spPr bwMode="auto">
            <a:xfrm>
              <a:off x="6516467" y="6371587"/>
              <a:ext cx="1871289" cy="369781"/>
            </a:xfrm>
            <a:prstGeom prst="rect">
              <a:avLst/>
            </a:prstGeom>
            <a:solidFill>
              <a:srgbClr val="FFFF00"/>
            </a:solidFill>
            <a:ln w="9525">
              <a:noFill/>
              <a:miter lim="800000"/>
              <a:headEnd/>
              <a:tailEnd/>
            </a:ln>
          </p:spPr>
          <p:txBody>
            <a:bodyPr>
              <a:spAutoFit/>
            </a:bodyPr>
            <a:lstStyle/>
            <a:p>
              <a:pPr algn="ctr">
                <a:defRPr/>
              </a:pPr>
              <a:r>
                <a:rPr lang="zh-CN" altLang="en-US" b="1" dirty="0">
                  <a:solidFill>
                    <a:schemeClr val="accent2"/>
                  </a:solidFill>
                  <a:latin typeface="Times New Roman" pitchFamily="18" charset="0"/>
                  <a:cs typeface="Times New Roman" pitchFamily="18" charset="0"/>
                </a:rPr>
                <a:t>自动刻度系统</a:t>
              </a:r>
              <a:endParaRPr lang="el-GR" altLang="zh-CN" b="1" dirty="0">
                <a:solidFill>
                  <a:schemeClr val="accent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869036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38200" y="16023"/>
            <a:ext cx="7886700" cy="872659"/>
          </a:xfrm>
        </p:spPr>
        <p:txBody>
          <a:bodyPr/>
          <a:lstStyle/>
          <a:p>
            <a:r>
              <a:rPr lang="zh-CN" altLang="en-US" dirty="0"/>
              <a:t>大亚湾近厅安装</a:t>
            </a:r>
          </a:p>
        </p:txBody>
      </p:sp>
      <p:sp>
        <p:nvSpPr>
          <p:cNvPr id="2" name="内容占位符 1"/>
          <p:cNvSpPr>
            <a:spLocks noGrp="1"/>
          </p:cNvSpPr>
          <p:nvPr>
            <p:ph idx="1"/>
          </p:nvPr>
        </p:nvSpPr>
        <p:spPr/>
        <p:txBody>
          <a:bodyPr/>
          <a:lstStyle/>
          <a:p>
            <a:endParaRPr lang="zh-CN" altLang="en-US"/>
          </a:p>
        </p:txBody>
      </p:sp>
      <p:sp>
        <p:nvSpPr>
          <p:cNvPr id="5" name="日期占位符 4"/>
          <p:cNvSpPr>
            <a:spLocks noGrp="1"/>
          </p:cNvSpPr>
          <p:nvPr>
            <p:ph type="dt" sz="half" idx="10"/>
          </p:nvPr>
        </p:nvSpPr>
        <p:spPr/>
        <p:txBody>
          <a:bodyPr/>
          <a:lstStyle/>
          <a:p>
            <a:r>
              <a:rPr lang="en-US" altLang="zh-CN"/>
              <a:t>2024/8/30</a:t>
            </a:r>
            <a:endParaRPr lang="zh-CN" altLang="en-US"/>
          </a:p>
        </p:txBody>
      </p:sp>
      <p:sp>
        <p:nvSpPr>
          <p:cNvPr id="6" name="灯片编号占位符 5"/>
          <p:cNvSpPr>
            <a:spLocks noGrp="1"/>
          </p:cNvSpPr>
          <p:nvPr>
            <p:ph type="sldNum" sz="quarter" idx="12"/>
          </p:nvPr>
        </p:nvSpPr>
        <p:spPr/>
        <p:txBody>
          <a:bodyPr/>
          <a:lstStyle/>
          <a:p>
            <a:fld id="{9F51A28A-B052-4E80-9441-AD2D41E52002}" type="slidenum">
              <a:rPr lang="zh-CN" altLang="en-US" smtClean="0"/>
              <a:t>18</a:t>
            </a:fld>
            <a:endParaRPr lang="zh-CN" altLang="en-US"/>
          </a:p>
        </p:txBody>
      </p:sp>
      <p:pic>
        <p:nvPicPr>
          <p:cNvPr id="4" name="Picture 2" descr="D:\DayaWane\现场安装\现场照片\EH1 Waterfilling\Photo_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998985"/>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19</a:t>
            </a:fld>
            <a:endParaRPr lang="zh-CN" altLang="en-US"/>
          </a:p>
        </p:txBody>
      </p:sp>
      <p:pic>
        <p:nvPicPr>
          <p:cNvPr id="7" name="Picture 2" descr="http://dyb3.ihep.ac.cn/images/zdxw/2011/08/16/5B5F563470BB5B5CF5E0B722B7394F56.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55928" y="777062"/>
            <a:ext cx="9112072" cy="606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667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报告提纲</a:t>
            </a:r>
          </a:p>
        </p:txBody>
      </p:sp>
      <p:sp>
        <p:nvSpPr>
          <p:cNvPr id="3" name="内容占位符 2"/>
          <p:cNvSpPr>
            <a:spLocks noGrp="1"/>
          </p:cNvSpPr>
          <p:nvPr>
            <p:ph idx="1"/>
          </p:nvPr>
        </p:nvSpPr>
        <p:spPr/>
        <p:txBody>
          <a:bodyPr>
            <a:normAutofit/>
          </a:bodyPr>
          <a:lstStyle/>
          <a:p>
            <a:r>
              <a:rPr lang="zh-CN" altLang="en-US" sz="3200" dirty="0"/>
              <a:t>大亚湾实验简介</a:t>
            </a:r>
            <a:endParaRPr lang="en-US" altLang="zh-CN" sz="3200" dirty="0"/>
          </a:p>
          <a:p>
            <a:r>
              <a:rPr lang="zh-CN" altLang="en-US" sz="3200" dirty="0"/>
              <a:t>大亚湾实验的数据分析</a:t>
            </a:r>
            <a:endParaRPr lang="en-US" altLang="zh-CN" sz="3200" dirty="0"/>
          </a:p>
          <a:p>
            <a:pPr lvl="1">
              <a:buFont typeface="Wingdings" panose="05000000000000000000" pitchFamily="2" charset="2"/>
              <a:buChar char="ü"/>
            </a:pPr>
            <a:r>
              <a:rPr lang="zh-CN" altLang="en-US" dirty="0"/>
              <a:t>刻度和重建</a:t>
            </a:r>
            <a:endParaRPr lang="en-US" altLang="zh-CN" dirty="0"/>
          </a:p>
          <a:p>
            <a:pPr lvl="1">
              <a:buFont typeface="Wingdings" panose="05000000000000000000" pitchFamily="2" charset="2"/>
              <a:buChar char="ü"/>
            </a:pPr>
            <a:r>
              <a:rPr lang="zh-CN" altLang="en-US" dirty="0"/>
              <a:t>事例挑选</a:t>
            </a:r>
            <a:endParaRPr lang="en-US" altLang="zh-CN" dirty="0"/>
          </a:p>
          <a:p>
            <a:pPr lvl="1">
              <a:buFont typeface="Wingdings" panose="05000000000000000000" pitchFamily="2" charset="2"/>
              <a:buChar char="ü"/>
            </a:pPr>
            <a:r>
              <a:rPr lang="zh-CN" altLang="en-US" dirty="0"/>
              <a:t>本底研究</a:t>
            </a:r>
            <a:endParaRPr lang="en-US" altLang="zh-CN" dirty="0"/>
          </a:p>
          <a:p>
            <a:pPr lvl="1">
              <a:buFont typeface="Wingdings" panose="05000000000000000000" pitchFamily="2" charset="2"/>
              <a:buChar char="ü"/>
            </a:pPr>
            <a:r>
              <a:rPr lang="zh-CN" altLang="en-US" dirty="0"/>
              <a:t>振荡参数拟合</a:t>
            </a:r>
            <a:endParaRPr lang="en-US" altLang="zh-CN" dirty="0"/>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9F51A28A-B052-4E80-9441-AD2D41E52002}" type="slidenum">
              <a:rPr lang="zh-CN" altLang="en-US" smtClean="0"/>
              <a:t>2</a:t>
            </a:fld>
            <a:endParaRPr lang="zh-CN" altLang="en-US"/>
          </a:p>
        </p:txBody>
      </p:sp>
      <p:sp>
        <p:nvSpPr>
          <p:cNvPr id="7" name="文本框 6">
            <a:extLst>
              <a:ext uri="{FF2B5EF4-FFF2-40B4-BE49-F238E27FC236}">
                <a16:creationId xmlns:a16="http://schemas.microsoft.com/office/drawing/2014/main" id="{2FBF50A3-AE2F-428C-83B7-9EA9A7535737}"/>
              </a:ext>
            </a:extLst>
          </p:cNvPr>
          <p:cNvSpPr txBox="1"/>
          <p:nvPr/>
        </p:nvSpPr>
        <p:spPr>
          <a:xfrm>
            <a:off x="838200" y="5613989"/>
            <a:ext cx="10155865" cy="707886"/>
          </a:xfrm>
          <a:prstGeom prst="rect">
            <a:avLst/>
          </a:prstGeom>
          <a:noFill/>
        </p:spPr>
        <p:txBody>
          <a:bodyPr wrap="square" rtlCol="0">
            <a:spAutoFit/>
          </a:bodyPr>
          <a:lstStyle/>
          <a:p>
            <a:r>
              <a:rPr lang="zh-CN" altLang="en-US" sz="2000" dirty="0">
                <a:solidFill>
                  <a:srgbClr val="0070C0"/>
                </a:solidFill>
              </a:rPr>
              <a:t>本报告主要以个人在大亚湾中微子实验的数据分析经验展开，对于其他高能物理实验有一定借鉴意义</a:t>
            </a:r>
          </a:p>
        </p:txBody>
      </p:sp>
    </p:spTree>
    <p:extLst>
      <p:ext uri="{BB962C8B-B14F-4D97-AF65-F5344CB8AC3E}">
        <p14:creationId xmlns:p14="http://schemas.microsoft.com/office/powerpoint/2010/main" val="3587525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8" name="Picture 8" descr="DSC_220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60512" y="116633"/>
            <a:ext cx="9144000" cy="6086475"/>
          </a:xfrm>
          <a:prstGeom prst="rect">
            <a:avLst/>
          </a:prstGeom>
          <a:noFill/>
          <a:extLst>
            <a:ext uri="{909E8E84-426E-40DD-AFC4-6F175D3DCCD1}">
              <a14:hiddenFill xmlns:a14="http://schemas.microsoft.com/office/drawing/2010/main">
                <a:solidFill>
                  <a:srgbClr val="FFFFFF"/>
                </a:solidFill>
              </a14:hiddenFill>
            </a:ext>
          </a:extLst>
        </p:spPr>
      </p:pic>
      <p:sp>
        <p:nvSpPr>
          <p:cNvPr id="133122" name="灯片编号占位符 5"/>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r" eaLnBrk="1" hangingPunct="1"/>
            <a:fld id="{31962783-4732-43D1-B18A-7FDDB7902D70}" type="slidenum">
              <a:rPr lang="en-US" altLang="zh-CN" sz="1400" b="0"/>
              <a:pPr algn="r" eaLnBrk="1" hangingPunct="1"/>
              <a:t>20</a:t>
            </a:fld>
            <a:endParaRPr lang="en-US" altLang="zh-CN" sz="1400" b="0" dirty="0"/>
          </a:p>
        </p:txBody>
      </p:sp>
      <p:sp>
        <p:nvSpPr>
          <p:cNvPr id="3" name="灯片编号占位符 2"/>
          <p:cNvSpPr>
            <a:spLocks noGrp="1"/>
          </p:cNvSpPr>
          <p:nvPr>
            <p:ph type="sldNum" sz="quarter" idx="12"/>
          </p:nvPr>
        </p:nvSpPr>
        <p:spPr/>
        <p:txBody>
          <a:bodyPr/>
          <a:lstStyle/>
          <a:p>
            <a:fld id="{9F51A28A-B052-4E80-9441-AD2D41E52002}" type="slidenum">
              <a:rPr lang="zh-CN" altLang="en-US" smtClean="0"/>
              <a:t>20</a:t>
            </a:fld>
            <a:endParaRPr lang="zh-CN" altLang="en-US"/>
          </a:p>
        </p:txBody>
      </p:sp>
      <p:sp>
        <p:nvSpPr>
          <p:cNvPr id="133124" name="Rectangle 3"/>
          <p:cNvSpPr>
            <a:spLocks noGrp="1" noChangeArrowheads="1"/>
          </p:cNvSpPr>
          <p:nvPr>
            <p:ph type="body" idx="4294967295"/>
          </p:nvPr>
        </p:nvSpPr>
        <p:spPr>
          <a:xfrm>
            <a:off x="4038600" y="6172200"/>
            <a:ext cx="8153400" cy="533400"/>
          </a:xfrm>
          <a:solidFill>
            <a:schemeClr val="bg1"/>
          </a:solidFill>
        </p:spPr>
        <p:txBody>
          <a:bodyPr/>
          <a:lstStyle/>
          <a:p>
            <a:pPr algn="ctr">
              <a:lnSpc>
                <a:spcPct val="95000"/>
              </a:lnSpc>
              <a:spcBef>
                <a:spcPct val="35000"/>
              </a:spcBef>
              <a:buFontTx/>
              <a:buNone/>
            </a:pPr>
            <a:r>
              <a:rPr lang="en-US" altLang="zh-CN" sz="2400" b="1" dirty="0">
                <a:solidFill>
                  <a:srgbClr val="000066"/>
                </a:solidFill>
                <a:latin typeface="楷体_GB2312" pitchFamily="49" charset="-122"/>
                <a:ea typeface="楷体_GB2312" pitchFamily="49" charset="-122"/>
              </a:rPr>
              <a:t>RPC</a:t>
            </a:r>
            <a:r>
              <a:rPr lang="zh-CN" altLang="en-US" sz="2400">
                <a:solidFill>
                  <a:srgbClr val="000066"/>
                </a:solidFill>
                <a:latin typeface="楷体_GB2312" pitchFamily="49" charset="-122"/>
                <a:ea typeface="楷体_GB2312" pitchFamily="49" charset="-122"/>
              </a:rPr>
              <a:t>望远镜</a:t>
            </a:r>
            <a:endParaRPr lang="en-US" altLang="zh-CN" sz="2400" b="1" dirty="0">
              <a:solidFill>
                <a:srgbClr val="000066"/>
              </a:solidFill>
              <a:latin typeface="楷体_GB2312" pitchFamily="49" charset="-122"/>
              <a:ea typeface="楷体_GB2312" pitchFamily="49" charset="-122"/>
            </a:endParaRP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133126" name="Line 6"/>
          <p:cNvSpPr>
            <a:spLocks noChangeShapeType="1"/>
          </p:cNvSpPr>
          <p:nvPr/>
        </p:nvSpPr>
        <p:spPr bwMode="auto">
          <a:xfrm flipH="1" flipV="1">
            <a:off x="4075112" y="2009403"/>
            <a:ext cx="2057400" cy="419370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3127" name="Line 7"/>
          <p:cNvSpPr>
            <a:spLocks noChangeShapeType="1"/>
          </p:cNvSpPr>
          <p:nvPr/>
        </p:nvSpPr>
        <p:spPr bwMode="auto">
          <a:xfrm flipV="1">
            <a:off x="6132512" y="1628403"/>
            <a:ext cx="1295400" cy="446489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extLst>
      <p:ext uri="{BB962C8B-B14F-4D97-AF65-F5344CB8AC3E}">
        <p14:creationId xmlns:p14="http://schemas.microsoft.com/office/powerpoint/2010/main" val="1810434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0"/>
            <a:ext cx="9144000" cy="571500"/>
          </a:xfrm>
        </p:spPr>
        <p:txBody>
          <a:bodyPr>
            <a:normAutofit fontScale="90000"/>
          </a:bodyPr>
          <a:lstStyle/>
          <a:p>
            <a:pPr>
              <a:defRPr/>
            </a:pPr>
            <a:r>
              <a:rPr lang="zh-CN" altLang="en-US" dirty="0"/>
              <a:t>远厅</a:t>
            </a:r>
          </a:p>
        </p:txBody>
      </p:sp>
      <p:sp>
        <p:nvSpPr>
          <p:cNvPr id="19459" name="内容占位符 2"/>
          <p:cNvSpPr>
            <a:spLocks noGrp="1"/>
          </p:cNvSpPr>
          <p:nvPr>
            <p:ph idx="1"/>
          </p:nvPr>
        </p:nvSpPr>
        <p:spPr/>
        <p:txBody>
          <a:bodyPr/>
          <a:lstStyle/>
          <a:p>
            <a:endParaRPr lang="zh-CN" altLang="en-US"/>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21</a:t>
            </a:fld>
            <a:endParaRPr lang="zh-CN" altLang="en-US"/>
          </a:p>
        </p:txBody>
      </p:sp>
      <p:pic>
        <p:nvPicPr>
          <p:cNvPr id="1946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714376"/>
            <a:ext cx="9215438"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4683533"/>
      </p:ext>
    </p:extLst>
  </p:cSld>
  <p:clrMapOvr>
    <a:masterClrMapping/>
  </p:clrMapOvr>
  <p:transition spd="slow"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0" descr="DYB_6ADs_prl"/>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612454" y="2058814"/>
            <a:ext cx="5055547" cy="426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p:cNvSpPr>
            <a:spLocks noGrp="1" noChangeArrowheads="1"/>
          </p:cNvSpPr>
          <p:nvPr>
            <p:ph type="title"/>
          </p:nvPr>
        </p:nvSpPr>
        <p:spPr>
          <a:xfrm>
            <a:off x="1100140" y="65525"/>
            <a:ext cx="7886700" cy="953333"/>
          </a:xfrm>
        </p:spPr>
        <p:txBody>
          <a:bodyPr/>
          <a:lstStyle/>
          <a:p>
            <a:pPr>
              <a:defRPr/>
            </a:pPr>
            <a:r>
              <a:rPr lang="zh-CN" altLang="en-US" sz="3600" b="1" dirty="0"/>
              <a:t>实验装置小结</a:t>
            </a: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22</a:t>
            </a:fld>
            <a:endParaRPr lang="zh-CN" altLang="en-US"/>
          </a:p>
        </p:txBody>
      </p:sp>
      <p:pic>
        <p:nvPicPr>
          <p:cNvPr id="922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37113" y="3754061"/>
            <a:ext cx="3701028" cy="246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224" name="矩形 7"/>
          <p:cNvSpPr>
            <a:spLocks noChangeArrowheads="1"/>
          </p:cNvSpPr>
          <p:nvPr/>
        </p:nvSpPr>
        <p:spPr bwMode="auto">
          <a:xfrm>
            <a:off x="1539470" y="1074311"/>
            <a:ext cx="4530782" cy="2308324"/>
          </a:xfrm>
          <a:prstGeom prst="rect">
            <a:avLst/>
          </a:prstGeom>
          <a:noFill/>
          <a:ln>
            <a:noFill/>
          </a:ln>
        </p:spPr>
        <p:txBody>
          <a:bodyPr wrap="square">
            <a:spAutoFit/>
          </a:bodyPr>
          <a:lstStyle/>
          <a:p>
            <a:r>
              <a:rPr lang="en-US" altLang="zh-CN" sz="2400" b="1" dirty="0">
                <a:solidFill>
                  <a:srgbClr val="000099"/>
                </a:solidFill>
              </a:rPr>
              <a:t>3000</a:t>
            </a:r>
            <a:r>
              <a:rPr lang="zh-CN" altLang="en-US" sz="2400" b="1" dirty="0">
                <a:solidFill>
                  <a:srgbClr val="000099"/>
                </a:solidFill>
              </a:rPr>
              <a:t>米隧道</a:t>
            </a:r>
            <a:endParaRPr lang="en-US" altLang="zh-CN" sz="2400" b="1" dirty="0">
              <a:solidFill>
                <a:srgbClr val="000099"/>
              </a:solidFill>
            </a:endParaRPr>
          </a:p>
          <a:p>
            <a:r>
              <a:rPr lang="en-US" altLang="zh-CN" sz="2400" b="1" dirty="0">
                <a:solidFill>
                  <a:srgbClr val="000099"/>
                </a:solidFill>
              </a:rPr>
              <a:t>5</a:t>
            </a:r>
            <a:r>
              <a:rPr lang="zh-CN" altLang="en-US" sz="2400" b="1" dirty="0">
                <a:solidFill>
                  <a:srgbClr val="000099"/>
                </a:solidFill>
              </a:rPr>
              <a:t>个地下实验厅</a:t>
            </a:r>
            <a:endParaRPr lang="en-US" altLang="zh-CN" sz="2400" b="1" dirty="0">
              <a:solidFill>
                <a:srgbClr val="000099"/>
              </a:solidFill>
            </a:endParaRPr>
          </a:p>
          <a:p>
            <a:r>
              <a:rPr lang="en-US" altLang="zh-CN" sz="2400" b="1" dirty="0">
                <a:solidFill>
                  <a:srgbClr val="000099"/>
                </a:solidFill>
              </a:rPr>
              <a:t>8</a:t>
            </a:r>
            <a:r>
              <a:rPr lang="zh-CN" altLang="en-US" sz="2400" b="1" dirty="0">
                <a:solidFill>
                  <a:srgbClr val="000099"/>
                </a:solidFill>
              </a:rPr>
              <a:t>个</a:t>
            </a:r>
            <a:r>
              <a:rPr lang="en-US" altLang="zh-CN" sz="2400" b="1" dirty="0">
                <a:solidFill>
                  <a:srgbClr val="000099"/>
                </a:solidFill>
              </a:rPr>
              <a:t>110</a:t>
            </a:r>
            <a:r>
              <a:rPr lang="zh-CN" altLang="en-US" sz="2400" b="1" dirty="0">
                <a:solidFill>
                  <a:srgbClr val="000099"/>
                </a:solidFill>
              </a:rPr>
              <a:t>吨重的中微子探测器</a:t>
            </a:r>
            <a:endParaRPr lang="en-US" altLang="zh-CN" sz="2400" b="1" dirty="0">
              <a:solidFill>
                <a:srgbClr val="000099"/>
              </a:solidFill>
            </a:endParaRPr>
          </a:p>
          <a:p>
            <a:r>
              <a:rPr lang="en-US" altLang="zh-CN" sz="2400" b="1" dirty="0">
                <a:solidFill>
                  <a:srgbClr val="000099"/>
                </a:solidFill>
              </a:rPr>
              <a:t>3</a:t>
            </a:r>
            <a:r>
              <a:rPr lang="zh-CN" altLang="en-US" sz="2400" b="1" dirty="0">
                <a:solidFill>
                  <a:srgbClr val="000099"/>
                </a:solidFill>
              </a:rPr>
              <a:t>个水切伦科夫探测器</a:t>
            </a:r>
            <a:r>
              <a:rPr lang="en-US" altLang="zh-CN" sz="2400" b="1" dirty="0">
                <a:solidFill>
                  <a:srgbClr val="000099"/>
                </a:solidFill>
              </a:rPr>
              <a:t>(4400</a:t>
            </a:r>
            <a:r>
              <a:rPr lang="zh-CN" altLang="en-US" sz="2400" b="1" dirty="0">
                <a:solidFill>
                  <a:srgbClr val="000099"/>
                </a:solidFill>
              </a:rPr>
              <a:t>吨）</a:t>
            </a:r>
            <a:endParaRPr lang="en-US" altLang="zh-CN" sz="2400" b="1" dirty="0">
              <a:solidFill>
                <a:srgbClr val="000099"/>
              </a:solidFill>
            </a:endParaRPr>
          </a:p>
          <a:p>
            <a:r>
              <a:rPr lang="en-US" altLang="zh-CN" sz="2400" b="1" dirty="0">
                <a:solidFill>
                  <a:srgbClr val="000099"/>
                </a:solidFill>
              </a:rPr>
              <a:t>3200m</a:t>
            </a:r>
            <a:r>
              <a:rPr lang="en-US" altLang="zh-CN" sz="2400" b="1" baseline="30000" dirty="0">
                <a:solidFill>
                  <a:srgbClr val="000099"/>
                </a:solidFill>
              </a:rPr>
              <a:t>2</a:t>
            </a:r>
            <a:r>
              <a:rPr lang="en-US" altLang="zh-CN" sz="2400" b="1" dirty="0">
                <a:solidFill>
                  <a:srgbClr val="000099"/>
                </a:solidFill>
              </a:rPr>
              <a:t> </a:t>
            </a:r>
            <a:r>
              <a:rPr lang="zh-CN" altLang="en-US" sz="2400" b="1" dirty="0">
                <a:solidFill>
                  <a:srgbClr val="000099"/>
                </a:solidFill>
              </a:rPr>
              <a:t>阻性板探测器</a:t>
            </a:r>
            <a:endParaRPr lang="en-US" altLang="zh-CN" sz="2400" b="1" dirty="0">
              <a:solidFill>
                <a:srgbClr val="000099"/>
              </a:solidFill>
            </a:endParaRPr>
          </a:p>
          <a:p>
            <a:r>
              <a:rPr lang="en-US" altLang="zh-CN" sz="2400" b="1" dirty="0">
                <a:solidFill>
                  <a:srgbClr val="000099"/>
                </a:solidFill>
              </a:rPr>
              <a:t>8000</a:t>
            </a:r>
            <a:r>
              <a:rPr lang="zh-CN" altLang="en-US" sz="2400" b="1" dirty="0">
                <a:solidFill>
                  <a:srgbClr val="000099"/>
                </a:solidFill>
              </a:rPr>
              <a:t>道电子学读出</a:t>
            </a:r>
          </a:p>
        </p:txBody>
      </p:sp>
      <p:pic>
        <p:nvPicPr>
          <p:cNvPr id="92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8049" y="971194"/>
            <a:ext cx="2276959" cy="170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221" name="Picture 4" descr="20110811_1号厅水池注水"/>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0016" y="5187792"/>
            <a:ext cx="243165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11872" y="4787682"/>
            <a:ext cx="1370333" cy="400110"/>
          </a:xfrm>
          <a:prstGeom prst="rect">
            <a:avLst/>
          </a:prstGeom>
          <a:noFill/>
        </p:spPr>
        <p:txBody>
          <a:bodyPr wrap="square" rtlCol="0">
            <a:spAutoFit/>
          </a:bodyPr>
          <a:lstStyle/>
          <a:p>
            <a:r>
              <a:rPr lang="en-US" altLang="zh-CN" sz="2000" b="1" dirty="0">
                <a:solidFill>
                  <a:srgbClr val="C00000"/>
                </a:solidFill>
                <a:latin typeface="Times New Roman" pitchFamily="18" charset="0"/>
                <a:cs typeface="Times New Roman" pitchFamily="18" charset="0"/>
              </a:rPr>
              <a:t>2011.8.15</a:t>
            </a:r>
            <a:endParaRPr lang="zh-CN" altLang="en-US" sz="2000" b="1">
              <a:solidFill>
                <a:srgbClr val="C00000"/>
              </a:solidFill>
              <a:latin typeface="Times New Roman" pitchFamily="18" charset="0"/>
              <a:cs typeface="Times New Roman" pitchFamily="18" charset="0"/>
            </a:endParaRPr>
          </a:p>
        </p:txBody>
      </p:sp>
      <p:sp>
        <p:nvSpPr>
          <p:cNvPr id="10" name="TextBox 9"/>
          <p:cNvSpPr txBox="1"/>
          <p:nvPr/>
        </p:nvSpPr>
        <p:spPr>
          <a:xfrm>
            <a:off x="8805008" y="1043510"/>
            <a:ext cx="1370333" cy="400110"/>
          </a:xfrm>
          <a:prstGeom prst="rect">
            <a:avLst/>
          </a:prstGeom>
          <a:noFill/>
        </p:spPr>
        <p:txBody>
          <a:bodyPr wrap="square" rtlCol="0">
            <a:spAutoFit/>
          </a:bodyPr>
          <a:lstStyle/>
          <a:p>
            <a:r>
              <a:rPr lang="en-US" altLang="zh-CN" sz="2000" b="1" dirty="0">
                <a:solidFill>
                  <a:srgbClr val="C00000"/>
                </a:solidFill>
                <a:latin typeface="Times New Roman" pitchFamily="18" charset="0"/>
                <a:cs typeface="Times New Roman" pitchFamily="18" charset="0"/>
              </a:rPr>
              <a:t>2011.11.5</a:t>
            </a:r>
            <a:endParaRPr lang="zh-CN" altLang="en-US" sz="2000" b="1">
              <a:solidFill>
                <a:srgbClr val="C00000"/>
              </a:solidFill>
              <a:latin typeface="Times New Roman" pitchFamily="18" charset="0"/>
              <a:cs typeface="Times New Roman" pitchFamily="18" charset="0"/>
            </a:endParaRPr>
          </a:p>
        </p:txBody>
      </p:sp>
      <p:sp>
        <p:nvSpPr>
          <p:cNvPr id="12" name="TextBox 11"/>
          <p:cNvSpPr txBox="1"/>
          <p:nvPr/>
        </p:nvSpPr>
        <p:spPr>
          <a:xfrm>
            <a:off x="4358324" y="3262864"/>
            <a:ext cx="1370333" cy="400110"/>
          </a:xfrm>
          <a:prstGeom prst="rect">
            <a:avLst/>
          </a:prstGeom>
          <a:noFill/>
        </p:spPr>
        <p:txBody>
          <a:bodyPr wrap="square" rtlCol="0">
            <a:spAutoFit/>
          </a:bodyPr>
          <a:lstStyle/>
          <a:p>
            <a:r>
              <a:rPr lang="en-US" altLang="zh-CN" sz="2000" b="1" dirty="0">
                <a:solidFill>
                  <a:srgbClr val="C00000"/>
                </a:solidFill>
                <a:latin typeface="Times New Roman" pitchFamily="18" charset="0"/>
                <a:cs typeface="Times New Roman" pitchFamily="18" charset="0"/>
              </a:rPr>
              <a:t>2011.12.24</a:t>
            </a:r>
            <a:endParaRPr lang="zh-CN" altLang="en-US" sz="2000" b="1">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54250464"/>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974230" y="1"/>
            <a:ext cx="7886700" cy="892098"/>
          </a:xfrm>
        </p:spPr>
        <p:txBody>
          <a:bodyPr/>
          <a:lstStyle/>
          <a:p>
            <a:r>
              <a:rPr lang="zh-CN" altLang="en-US" dirty="0"/>
              <a:t>大亚湾运行历史</a:t>
            </a: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23</a:t>
            </a:fld>
            <a:endParaRPr lang="zh-CN" altLang="en-US"/>
          </a:p>
        </p:txBody>
      </p:sp>
      <p:pic>
        <p:nvPicPr>
          <p:cNvPr id="8" name="图片 7"/>
          <p:cNvPicPr>
            <a:picLocks noChangeAspect="1"/>
          </p:cNvPicPr>
          <p:nvPr/>
        </p:nvPicPr>
        <p:blipFill>
          <a:blip r:embed="rId2"/>
          <a:stretch>
            <a:fillRect/>
          </a:stretch>
        </p:blipFill>
        <p:spPr>
          <a:xfrm>
            <a:off x="1703959" y="892099"/>
            <a:ext cx="8784082" cy="5555304"/>
          </a:xfrm>
          <a:prstGeom prst="rect">
            <a:avLst/>
          </a:prstGeom>
        </p:spPr>
      </p:pic>
      <p:sp>
        <p:nvSpPr>
          <p:cNvPr id="5" name="文本框 4">
            <a:extLst>
              <a:ext uri="{FF2B5EF4-FFF2-40B4-BE49-F238E27FC236}">
                <a16:creationId xmlns:a16="http://schemas.microsoft.com/office/drawing/2014/main" id="{821C73A8-55C9-4F48-AC9A-A4A6DB30F9D7}"/>
              </a:ext>
            </a:extLst>
          </p:cNvPr>
          <p:cNvSpPr txBox="1"/>
          <p:nvPr/>
        </p:nvSpPr>
        <p:spPr>
          <a:xfrm>
            <a:off x="7790120" y="261384"/>
            <a:ext cx="3525324" cy="400110"/>
          </a:xfrm>
          <a:prstGeom prst="rect">
            <a:avLst/>
          </a:prstGeom>
          <a:solidFill>
            <a:schemeClr val="accent1">
              <a:lumMod val="20000"/>
              <a:lumOff val="80000"/>
            </a:schemeClr>
          </a:solidFill>
        </p:spPr>
        <p:txBody>
          <a:bodyPr wrap="none" rtlCol="0">
            <a:spAutoFit/>
          </a:bodyPr>
          <a:lstStyle/>
          <a:p>
            <a:r>
              <a:rPr lang="zh-CN" altLang="en-US" sz="2000" dirty="0"/>
              <a:t>大亚湾实验</a:t>
            </a:r>
            <a:r>
              <a:rPr lang="en-US" altLang="zh-CN" sz="2000" dirty="0"/>
              <a:t>2020</a:t>
            </a:r>
            <a:r>
              <a:rPr lang="zh-CN" altLang="en-US" sz="2000" dirty="0"/>
              <a:t>年底结束取数</a:t>
            </a:r>
          </a:p>
        </p:txBody>
      </p:sp>
    </p:spTree>
    <p:extLst>
      <p:ext uri="{BB962C8B-B14F-4D97-AF65-F5344CB8AC3E}">
        <p14:creationId xmlns:p14="http://schemas.microsoft.com/office/powerpoint/2010/main" val="2076707478"/>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39694" y="-117152"/>
            <a:ext cx="7886700" cy="1325563"/>
          </a:xfrm>
        </p:spPr>
        <p:txBody>
          <a:bodyPr/>
          <a:lstStyle/>
          <a:p>
            <a:r>
              <a:rPr lang="zh-CN" altLang="en-US" b="1" dirty="0"/>
              <a:t>数据传输和存储</a:t>
            </a:r>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9F51A28A-B052-4E80-9441-AD2D41E52002}" type="slidenum">
              <a:rPr lang="zh-CN" altLang="en-US" smtClean="0"/>
              <a:t>24</a:t>
            </a:fld>
            <a:endParaRPr lang="zh-CN" altLang="en-US"/>
          </a:p>
        </p:txBody>
      </p:sp>
      <p:pic>
        <p:nvPicPr>
          <p:cNvPr id="7" name="Picture 9" descr="data-path3a"/>
          <p:cNvPicPr>
            <a:picLocks noChangeAspect="1" noChangeArrowheads="1"/>
          </p:cNvPicPr>
          <p:nvPr/>
        </p:nvPicPr>
        <p:blipFill>
          <a:blip r:embed="rId2" cstate="print"/>
          <a:srcRect/>
          <a:stretch>
            <a:fillRect/>
          </a:stretch>
        </p:blipFill>
        <p:spPr bwMode="auto">
          <a:xfrm>
            <a:off x="1533428" y="980728"/>
            <a:ext cx="9130221" cy="3096344"/>
          </a:xfrm>
          <a:prstGeom prst="rect">
            <a:avLst/>
          </a:prstGeom>
          <a:noFill/>
        </p:spPr>
      </p:pic>
      <p:sp>
        <p:nvSpPr>
          <p:cNvPr id="13" name="TextBox 12"/>
          <p:cNvSpPr txBox="1"/>
          <p:nvPr/>
        </p:nvSpPr>
        <p:spPr>
          <a:xfrm>
            <a:off x="2279576" y="1556793"/>
            <a:ext cx="1728192" cy="584775"/>
          </a:xfrm>
          <a:prstGeom prst="rect">
            <a:avLst/>
          </a:prstGeom>
          <a:solidFill>
            <a:srgbClr val="FFFF99">
              <a:alpha val="50196"/>
            </a:srgbClr>
          </a:solidFill>
        </p:spPr>
        <p:txBody>
          <a:bodyPr wrap="square" rtlCol="0">
            <a:spAutoFit/>
          </a:bodyPr>
          <a:lstStyle/>
          <a:p>
            <a:pPr algn="ctr"/>
            <a:r>
              <a:rPr lang="zh-CN" altLang="en-US" sz="1600" dirty="0"/>
              <a:t>北京，高能所，</a:t>
            </a:r>
            <a:br>
              <a:rPr lang="en-US" altLang="zh-CN" sz="1600" dirty="0"/>
            </a:br>
            <a:r>
              <a:rPr lang="zh-CN" altLang="en-US" sz="1600" dirty="0"/>
              <a:t>延迟</a:t>
            </a:r>
            <a:r>
              <a:rPr lang="en-US" altLang="zh-CN" sz="1600" dirty="0"/>
              <a:t>10~15</a:t>
            </a:r>
            <a:r>
              <a:rPr lang="zh-CN" altLang="en-US" sz="1600" dirty="0"/>
              <a:t>分钟</a:t>
            </a:r>
          </a:p>
        </p:txBody>
      </p:sp>
      <p:sp>
        <p:nvSpPr>
          <p:cNvPr id="21" name="TextBox 20"/>
          <p:cNvSpPr txBox="1"/>
          <p:nvPr/>
        </p:nvSpPr>
        <p:spPr>
          <a:xfrm>
            <a:off x="7038483" y="3243179"/>
            <a:ext cx="1721813" cy="584775"/>
          </a:xfrm>
          <a:prstGeom prst="rect">
            <a:avLst/>
          </a:prstGeom>
          <a:solidFill>
            <a:srgbClr val="FFFF99">
              <a:alpha val="50196"/>
            </a:srgbClr>
          </a:solidFill>
        </p:spPr>
        <p:txBody>
          <a:bodyPr wrap="square" rtlCol="0">
            <a:spAutoFit/>
          </a:bodyPr>
          <a:lstStyle/>
          <a:p>
            <a:pPr algn="ctr"/>
            <a:r>
              <a:rPr lang="zh-CN" altLang="en-US" sz="1600" dirty="0"/>
              <a:t>加州，伯克利，</a:t>
            </a:r>
            <a:br>
              <a:rPr lang="en-US" altLang="zh-CN" sz="1600" dirty="0"/>
            </a:br>
            <a:r>
              <a:rPr lang="zh-CN" altLang="en-US" sz="1600" dirty="0"/>
              <a:t>延迟</a:t>
            </a:r>
            <a:r>
              <a:rPr lang="en-US" altLang="zh-CN" sz="1600" dirty="0"/>
              <a:t>15~20</a:t>
            </a:r>
            <a:r>
              <a:rPr lang="zh-CN" altLang="en-US" sz="1600" dirty="0"/>
              <a:t>分钟</a:t>
            </a:r>
          </a:p>
        </p:txBody>
      </p:sp>
      <p:sp>
        <p:nvSpPr>
          <p:cNvPr id="22" name="TextBox 21"/>
          <p:cNvSpPr txBox="1"/>
          <p:nvPr/>
        </p:nvSpPr>
        <p:spPr>
          <a:xfrm>
            <a:off x="2855640" y="3438428"/>
            <a:ext cx="1584176" cy="584775"/>
          </a:xfrm>
          <a:prstGeom prst="rect">
            <a:avLst/>
          </a:prstGeom>
          <a:solidFill>
            <a:srgbClr val="FFFF99">
              <a:alpha val="50196"/>
            </a:srgbClr>
          </a:solidFill>
        </p:spPr>
        <p:txBody>
          <a:bodyPr wrap="square" rtlCol="0">
            <a:spAutoFit/>
          </a:bodyPr>
          <a:lstStyle/>
          <a:p>
            <a:pPr algn="ctr"/>
            <a:r>
              <a:rPr lang="zh-CN" altLang="en-US" sz="1600" dirty="0"/>
              <a:t>大亚湾现场，</a:t>
            </a:r>
            <a:br>
              <a:rPr lang="en-US" altLang="zh-CN" sz="1600" dirty="0"/>
            </a:br>
            <a:r>
              <a:rPr lang="zh-CN" altLang="en-US" sz="1600" dirty="0"/>
              <a:t>延迟</a:t>
            </a:r>
            <a:r>
              <a:rPr lang="en-US" altLang="zh-CN" sz="1600" dirty="0"/>
              <a:t>&lt;5</a:t>
            </a:r>
            <a:r>
              <a:rPr lang="zh-CN" altLang="en-US" sz="1600" dirty="0"/>
              <a:t>分钟</a:t>
            </a:r>
          </a:p>
        </p:txBody>
      </p:sp>
      <p:pic>
        <p:nvPicPr>
          <p:cNvPr id="23" name="Picture 9" descr="Screen shot 2012-02-17 at 14"/>
          <p:cNvPicPr>
            <a:picLocks noGrp="1" noChangeAspect="1" noChangeArrowheads="1"/>
          </p:cNvPicPr>
          <p:nvPr/>
        </p:nvPicPr>
        <p:blipFill rotWithShape="1">
          <a:blip r:embed="rId3" cstate="print">
            <a:extLst>
              <a:ext uri="{28A0092B-C50C-407E-A947-70E740481C1C}">
                <a14:useLocalDpi xmlns:a14="http://schemas.microsoft.com/office/drawing/2010/main" val="0"/>
              </a:ext>
            </a:extLst>
          </a:blip>
          <a:srcRect t="28709"/>
          <a:stretch/>
        </p:blipFill>
        <p:spPr bwMode="auto">
          <a:xfrm>
            <a:off x="6498431" y="4841304"/>
            <a:ext cx="3803650" cy="168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888088" y="4211796"/>
            <a:ext cx="3024336" cy="369332"/>
          </a:xfrm>
          <a:prstGeom prst="rect">
            <a:avLst/>
          </a:prstGeom>
          <a:noFill/>
        </p:spPr>
        <p:txBody>
          <a:bodyPr wrap="square" rtlCol="0">
            <a:spAutoFit/>
          </a:bodyPr>
          <a:lstStyle/>
          <a:p>
            <a:pPr algn="ctr"/>
            <a:r>
              <a:rPr lang="zh-CN" altLang="en-US" dirty="0"/>
              <a:t>数据传输监控</a:t>
            </a:r>
          </a:p>
        </p:txBody>
      </p:sp>
      <p:pic>
        <p:nvPicPr>
          <p:cNvPr id="25" name="Picture 7" descr="Screen shot 2012-02-17 at 18"/>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9695" y="4754256"/>
            <a:ext cx="446201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279576" y="4293096"/>
            <a:ext cx="3024336" cy="369332"/>
          </a:xfrm>
          <a:prstGeom prst="rect">
            <a:avLst/>
          </a:prstGeom>
          <a:noFill/>
        </p:spPr>
        <p:txBody>
          <a:bodyPr wrap="square" rtlCol="0">
            <a:spAutoFit/>
          </a:bodyPr>
          <a:lstStyle/>
          <a:p>
            <a:pPr algn="ctr"/>
            <a:r>
              <a:rPr lang="zh-CN" altLang="en-US" dirty="0"/>
              <a:t>大亚湾现场网络监控</a:t>
            </a:r>
          </a:p>
        </p:txBody>
      </p:sp>
      <p:sp>
        <p:nvSpPr>
          <p:cNvPr id="27" name="TextBox 26"/>
          <p:cNvSpPr txBox="1"/>
          <p:nvPr/>
        </p:nvSpPr>
        <p:spPr>
          <a:xfrm>
            <a:off x="6498431" y="4590727"/>
            <a:ext cx="1901825" cy="338554"/>
          </a:xfrm>
          <a:prstGeom prst="rect">
            <a:avLst/>
          </a:prstGeom>
          <a:noFill/>
        </p:spPr>
        <p:txBody>
          <a:bodyPr wrap="square" rtlCol="0">
            <a:spAutoFit/>
          </a:bodyPr>
          <a:lstStyle/>
          <a:p>
            <a:pPr algn="ctr"/>
            <a:r>
              <a:rPr lang="zh-CN" altLang="en-US" sz="1600" dirty="0">
                <a:solidFill>
                  <a:schemeClr val="tx2"/>
                </a:solidFill>
              </a:rPr>
              <a:t>大亚湾到高能所</a:t>
            </a:r>
          </a:p>
        </p:txBody>
      </p:sp>
      <p:sp>
        <p:nvSpPr>
          <p:cNvPr id="28" name="TextBox 27"/>
          <p:cNvSpPr txBox="1"/>
          <p:nvPr/>
        </p:nvSpPr>
        <p:spPr>
          <a:xfrm>
            <a:off x="8400257" y="4581128"/>
            <a:ext cx="1901825" cy="338554"/>
          </a:xfrm>
          <a:prstGeom prst="rect">
            <a:avLst/>
          </a:prstGeom>
          <a:noFill/>
        </p:spPr>
        <p:txBody>
          <a:bodyPr wrap="square" rtlCol="0">
            <a:spAutoFit/>
          </a:bodyPr>
          <a:lstStyle/>
          <a:p>
            <a:pPr algn="ctr"/>
            <a:r>
              <a:rPr lang="zh-CN" altLang="en-US" sz="1600" dirty="0">
                <a:solidFill>
                  <a:schemeClr val="tx2"/>
                </a:solidFill>
              </a:rPr>
              <a:t>高能所到伯克利</a:t>
            </a:r>
          </a:p>
        </p:txBody>
      </p:sp>
    </p:spTree>
    <p:extLst>
      <p:ext uri="{BB962C8B-B14F-4D97-AF65-F5344CB8AC3E}">
        <p14:creationId xmlns:p14="http://schemas.microsoft.com/office/powerpoint/2010/main" val="3794636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zh-CN" altLang="en-US" dirty="0"/>
              <a:t>大亚湾实验的数据分析</a:t>
            </a:r>
          </a:p>
        </p:txBody>
      </p:sp>
      <p:sp>
        <p:nvSpPr>
          <p:cNvPr id="6" name="副标题 5"/>
          <p:cNvSpPr>
            <a:spLocks noGrp="1"/>
          </p:cNvSpPr>
          <p:nvPr>
            <p:ph type="subTitle" idx="1"/>
          </p:nvPr>
        </p:nvSpPr>
        <p:spPr>
          <a:xfrm>
            <a:off x="1524000" y="3728483"/>
            <a:ext cx="9144000" cy="1928037"/>
          </a:xfrm>
        </p:spPr>
        <p:txBody>
          <a:bodyPr>
            <a:normAutofit fontScale="92500" lnSpcReduction="20000"/>
          </a:bodyPr>
          <a:lstStyle/>
          <a:p>
            <a:pPr marL="514350" indent="-514350">
              <a:buFont typeface="+mj-lt"/>
              <a:buAutoNum type="arabicPeriod"/>
            </a:pPr>
            <a:r>
              <a:rPr lang="zh-CN" altLang="en-US" sz="3200" dirty="0"/>
              <a:t>刻度和重建</a:t>
            </a:r>
            <a:endParaRPr lang="en-US" altLang="zh-CN" sz="3200" dirty="0"/>
          </a:p>
          <a:p>
            <a:pPr marL="514350" indent="-514350">
              <a:buFont typeface="+mj-lt"/>
              <a:buAutoNum type="arabicPeriod"/>
            </a:pPr>
            <a:r>
              <a:rPr lang="zh-CN" altLang="en-US" sz="3200" dirty="0"/>
              <a:t>事例挑选</a:t>
            </a:r>
            <a:endParaRPr lang="en-US" altLang="zh-CN" sz="3200" dirty="0"/>
          </a:p>
          <a:p>
            <a:pPr marL="514350" indent="-514350">
              <a:buFont typeface="+mj-lt"/>
              <a:buAutoNum type="arabicPeriod"/>
            </a:pPr>
            <a:r>
              <a:rPr lang="zh-CN" altLang="en-US" sz="3200" dirty="0"/>
              <a:t>本底研究</a:t>
            </a:r>
            <a:endParaRPr lang="en-US" altLang="zh-CN" sz="3200" dirty="0"/>
          </a:p>
          <a:p>
            <a:pPr marL="514350" indent="-514350">
              <a:buFont typeface="+mj-lt"/>
              <a:buAutoNum type="arabicPeriod"/>
            </a:pPr>
            <a:r>
              <a:rPr lang="zh-CN" altLang="en-US" sz="3200" dirty="0"/>
              <a:t>振荡参数拟合</a:t>
            </a:r>
            <a:endParaRPr lang="en-US" altLang="zh-CN" sz="3200" dirty="0"/>
          </a:p>
          <a:p>
            <a:endParaRPr lang="zh-CN" altLang="en-US" dirty="0"/>
          </a:p>
        </p:txBody>
      </p:sp>
    </p:spTree>
    <p:extLst>
      <p:ext uri="{BB962C8B-B14F-4D97-AF65-F5344CB8AC3E}">
        <p14:creationId xmlns:p14="http://schemas.microsoft.com/office/powerpoint/2010/main" val="4037371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DEA74B35-6205-4195-A4E0-0AD8BC4895B9}"/>
              </a:ext>
            </a:extLst>
          </p:cNvPr>
          <p:cNvSpPr>
            <a:spLocks noGrp="1"/>
          </p:cNvSpPr>
          <p:nvPr>
            <p:ph type="ctrTitle"/>
          </p:nvPr>
        </p:nvSpPr>
        <p:spPr/>
        <p:txBody>
          <a:bodyPr/>
          <a:lstStyle/>
          <a:p>
            <a:r>
              <a:rPr lang="zh-CN" altLang="en-US" dirty="0"/>
              <a:t>刻度和重建</a:t>
            </a:r>
          </a:p>
        </p:txBody>
      </p:sp>
      <p:sp>
        <p:nvSpPr>
          <p:cNvPr id="7" name="副标题 6">
            <a:extLst>
              <a:ext uri="{FF2B5EF4-FFF2-40B4-BE49-F238E27FC236}">
                <a16:creationId xmlns:a16="http://schemas.microsoft.com/office/drawing/2014/main" id="{A8E2EB22-653A-45DA-A876-FAFECF0BBA6B}"/>
              </a:ext>
            </a:extLst>
          </p:cNvPr>
          <p:cNvSpPr>
            <a:spLocks noGrp="1"/>
          </p:cNvSpPr>
          <p:nvPr>
            <p:ph type="subTitle" idx="1"/>
          </p:nvPr>
        </p:nvSpPr>
        <p:spPr/>
        <p:txBody>
          <a:bodyPr/>
          <a:lstStyle/>
          <a:p>
            <a:endParaRPr lang="zh-CN" altLang="en-US"/>
          </a:p>
        </p:txBody>
      </p:sp>
      <p:sp>
        <p:nvSpPr>
          <p:cNvPr id="4" name="日期占位符 3">
            <a:extLst>
              <a:ext uri="{FF2B5EF4-FFF2-40B4-BE49-F238E27FC236}">
                <a16:creationId xmlns:a16="http://schemas.microsoft.com/office/drawing/2014/main" id="{2AAD056E-819F-4718-8A2D-46C6BB01F6A1}"/>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DF132A3C-386D-457A-AA64-8B49B88F96FE}"/>
              </a:ext>
            </a:extLst>
          </p:cNvPr>
          <p:cNvSpPr>
            <a:spLocks noGrp="1"/>
          </p:cNvSpPr>
          <p:nvPr>
            <p:ph type="sldNum" sz="quarter" idx="12"/>
          </p:nvPr>
        </p:nvSpPr>
        <p:spPr/>
        <p:txBody>
          <a:bodyPr/>
          <a:lstStyle/>
          <a:p>
            <a:fld id="{9F51A28A-B052-4E80-9441-AD2D41E52002}" type="slidenum">
              <a:rPr lang="zh-CN" altLang="en-US" smtClean="0"/>
              <a:t>26</a:t>
            </a:fld>
            <a:endParaRPr lang="zh-CN" altLang="en-US"/>
          </a:p>
        </p:txBody>
      </p:sp>
    </p:spTree>
    <p:extLst>
      <p:ext uri="{BB962C8B-B14F-4D97-AF65-F5344CB8AC3E}">
        <p14:creationId xmlns:p14="http://schemas.microsoft.com/office/powerpoint/2010/main" val="369510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1703512" y="1196752"/>
            <a:ext cx="8856984" cy="4752528"/>
          </a:xfrm>
          <a:prstGeom prst="rect">
            <a:avLst/>
          </a:prstGeom>
          <a:solidFill>
            <a:schemeClr val="bg2"/>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solidFill>
                <a:schemeClr val="tx1"/>
              </a:solidFill>
              <a:latin typeface="Arial" charset="0"/>
              <a:ea typeface="宋体" charset="-122"/>
            </a:endParaRPr>
          </a:p>
        </p:txBody>
      </p:sp>
      <p:sp>
        <p:nvSpPr>
          <p:cNvPr id="3" name="标题 2"/>
          <p:cNvSpPr>
            <a:spLocks noGrp="1"/>
          </p:cNvSpPr>
          <p:nvPr>
            <p:ph type="title"/>
          </p:nvPr>
        </p:nvSpPr>
        <p:spPr>
          <a:xfrm>
            <a:off x="838200" y="85590"/>
            <a:ext cx="7886700" cy="1325563"/>
          </a:xfrm>
        </p:spPr>
        <p:txBody>
          <a:bodyPr/>
          <a:lstStyle/>
          <a:p>
            <a:r>
              <a:rPr lang="zh-CN" altLang="en-US" dirty="0"/>
              <a:t>离线数据分析</a:t>
            </a:r>
          </a:p>
        </p:txBody>
      </p:sp>
      <p:sp>
        <p:nvSpPr>
          <p:cNvPr id="2" name="内容占位符 1"/>
          <p:cNvSpPr>
            <a:spLocks noGrp="1"/>
          </p:cNvSpPr>
          <p:nvPr>
            <p:ph idx="1"/>
          </p:nvPr>
        </p:nvSpPr>
        <p:spPr>
          <a:xfrm>
            <a:off x="1847528" y="1411153"/>
            <a:ext cx="2232248" cy="3096344"/>
          </a:xfrm>
          <a:ln w="19050">
            <a:solidFill>
              <a:schemeClr val="tx2"/>
            </a:solidFill>
          </a:ln>
        </p:spPr>
        <p:txBody>
          <a:bodyPr/>
          <a:lstStyle/>
          <a:p>
            <a:pPr marL="0" indent="0">
              <a:buNone/>
            </a:pPr>
            <a:r>
              <a:rPr lang="zh-CN" altLang="en-US" sz="2400" dirty="0"/>
              <a:t>探测器刻度和事例重建</a:t>
            </a:r>
          </a:p>
          <a:p>
            <a:r>
              <a:rPr lang="en-US" altLang="zh-CN" sz="2000" dirty="0">
                <a:solidFill>
                  <a:srgbClr val="008000"/>
                </a:solidFill>
              </a:rPr>
              <a:t>PMT</a:t>
            </a:r>
            <a:r>
              <a:rPr lang="zh-CN" altLang="en-US" sz="2000" dirty="0">
                <a:solidFill>
                  <a:srgbClr val="008000"/>
                </a:solidFill>
              </a:rPr>
              <a:t>增益和时间刻度</a:t>
            </a:r>
            <a:endParaRPr lang="zh-CN" altLang="zh-CN" sz="2000" dirty="0">
              <a:solidFill>
                <a:srgbClr val="008000"/>
              </a:solidFill>
            </a:endParaRPr>
          </a:p>
          <a:p>
            <a:r>
              <a:rPr lang="zh-CN" altLang="en-US" sz="2000" dirty="0">
                <a:solidFill>
                  <a:srgbClr val="008000"/>
                </a:solidFill>
              </a:rPr>
              <a:t>中心探测器能量刻度</a:t>
            </a:r>
            <a:endParaRPr lang="en-US" altLang="zh-CN" sz="2000" dirty="0">
              <a:solidFill>
                <a:srgbClr val="008000"/>
              </a:solidFill>
            </a:endParaRPr>
          </a:p>
          <a:p>
            <a:r>
              <a:rPr lang="zh-CN" altLang="en-US" sz="2000" dirty="0">
                <a:solidFill>
                  <a:srgbClr val="008000"/>
                </a:solidFill>
              </a:rPr>
              <a:t>事例顶点和能量重建</a:t>
            </a:r>
            <a:endParaRPr lang="zh-CN" altLang="zh-CN" sz="2000" dirty="0">
              <a:solidFill>
                <a:srgbClr val="008000"/>
              </a:solidFill>
            </a:endParaRPr>
          </a:p>
        </p:txBody>
      </p:sp>
      <p:sp>
        <p:nvSpPr>
          <p:cNvPr id="8" name="日期占位符 7"/>
          <p:cNvSpPr>
            <a:spLocks noGrp="1"/>
          </p:cNvSpPr>
          <p:nvPr>
            <p:ph type="dt" sz="half" idx="10"/>
          </p:nvPr>
        </p:nvSpPr>
        <p:spPr/>
        <p:txBody>
          <a:bodyPr/>
          <a:lstStyle/>
          <a:p>
            <a:r>
              <a:rPr lang="en-US" altLang="zh-CN"/>
              <a:t>2024/8/30</a:t>
            </a:r>
            <a:endParaRPr lang="zh-CN" altLang="en-US"/>
          </a:p>
        </p:txBody>
      </p:sp>
      <p:sp>
        <p:nvSpPr>
          <p:cNvPr id="11" name="灯片编号占位符 10"/>
          <p:cNvSpPr>
            <a:spLocks noGrp="1"/>
          </p:cNvSpPr>
          <p:nvPr>
            <p:ph type="sldNum" sz="quarter" idx="12"/>
          </p:nvPr>
        </p:nvSpPr>
        <p:spPr/>
        <p:txBody>
          <a:bodyPr/>
          <a:lstStyle/>
          <a:p>
            <a:fld id="{9F51A28A-B052-4E80-9441-AD2D41E52002}" type="slidenum">
              <a:rPr lang="zh-CN" altLang="en-US" smtClean="0"/>
              <a:t>27</a:t>
            </a:fld>
            <a:endParaRPr lang="zh-CN" altLang="en-US"/>
          </a:p>
        </p:txBody>
      </p:sp>
      <p:sp>
        <p:nvSpPr>
          <p:cNvPr id="4" name="内容占位符 1"/>
          <p:cNvSpPr txBox="1">
            <a:spLocks/>
          </p:cNvSpPr>
          <p:nvPr/>
        </p:nvSpPr>
        <p:spPr bwMode="auto">
          <a:xfrm>
            <a:off x="4547828" y="1411153"/>
            <a:ext cx="2376264" cy="3096344"/>
          </a:xfrm>
          <a:prstGeom prst="rect">
            <a:avLst/>
          </a:prstGeom>
          <a:noFill/>
          <a:ln w="190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fontAlgn="base">
              <a:spcBef>
                <a:spcPct val="20000"/>
              </a:spcBef>
              <a:spcAft>
                <a:spcPct val="0"/>
              </a:spcAft>
              <a:buClr>
                <a:srgbClr val="FF9900"/>
              </a:buClr>
              <a:buSzPct val="75000"/>
              <a:buFont typeface="Wingdings" pitchFamily="2" charset="2"/>
              <a:buChar char="u"/>
              <a:defRPr sz="2800" b="1">
                <a:solidFill>
                  <a:srgbClr val="0000CC"/>
                </a:solidFill>
                <a:latin typeface="Times New Roman" pitchFamily="18" charset="0"/>
                <a:ea typeface="+mn-ea"/>
                <a:cs typeface="Times New Roman" pitchFamily="18" charset="0"/>
              </a:defRPr>
            </a:lvl1pPr>
            <a:lvl2pPr marL="914400" indent="-457200" algn="l" rtl="0" fontAlgn="base">
              <a:spcBef>
                <a:spcPct val="20000"/>
              </a:spcBef>
              <a:spcAft>
                <a:spcPct val="0"/>
              </a:spcAft>
              <a:buClr>
                <a:srgbClr val="CC3399"/>
              </a:buClr>
              <a:buFont typeface="Wingdings" pitchFamily="2" charset="2"/>
              <a:buChar char="ð"/>
              <a:defRPr sz="2400" b="1">
                <a:solidFill>
                  <a:srgbClr val="008000"/>
                </a:solidFill>
                <a:latin typeface="Times New Roman" pitchFamily="18" charset="0"/>
                <a:ea typeface="+mn-ea"/>
                <a:cs typeface="Times New Roman" pitchFamily="18" charset="0"/>
              </a:defRPr>
            </a:lvl2pPr>
            <a:lvl3pPr marL="1295400" indent="-381000" algn="l" rtl="0" fontAlgn="base">
              <a:spcBef>
                <a:spcPct val="20000"/>
              </a:spcBef>
              <a:spcAft>
                <a:spcPct val="0"/>
              </a:spcAft>
              <a:buSzPct val="80000"/>
              <a:buFont typeface="Wingdings" pitchFamily="2" charset="2"/>
              <a:buChar char="l"/>
              <a:defRPr sz="2000">
                <a:solidFill>
                  <a:srgbClr val="0000CC"/>
                </a:solidFill>
                <a:latin typeface="Times New Roman" pitchFamily="18" charset="0"/>
                <a:ea typeface="+mn-ea"/>
                <a:cs typeface="Times New Roman" pitchFamily="18" charset="0"/>
              </a:defRPr>
            </a:lvl3pPr>
            <a:lvl4pPr marL="1752600" indent="-381000" algn="l" rtl="0" fontAlgn="base">
              <a:spcBef>
                <a:spcPct val="20000"/>
              </a:spcBef>
              <a:spcAft>
                <a:spcPct val="0"/>
              </a:spcAft>
              <a:buChar char="–"/>
              <a:defRPr sz="2000">
                <a:solidFill>
                  <a:schemeClr val="tx1"/>
                </a:solidFill>
                <a:latin typeface="Times New Roman" pitchFamily="18" charset="0"/>
                <a:ea typeface="+mn-ea"/>
              </a:defRPr>
            </a:lvl4pPr>
            <a:lvl5pPr marL="2209800" indent="-381000" algn="l" rtl="0" fontAlgn="base">
              <a:spcBef>
                <a:spcPct val="20000"/>
              </a:spcBef>
              <a:spcAft>
                <a:spcPct val="0"/>
              </a:spcAft>
              <a:buChar char="»"/>
              <a:defRPr sz="2000">
                <a:solidFill>
                  <a:schemeClr val="tx1"/>
                </a:solidFill>
                <a:latin typeface="Times New Roman" pitchFamily="18" charset="0"/>
                <a:ea typeface="+mn-ea"/>
              </a:defRPr>
            </a:lvl5pPr>
            <a:lvl6pPr marL="2667000" indent="-381000" algn="l" rtl="0" fontAlgn="base">
              <a:spcBef>
                <a:spcPct val="20000"/>
              </a:spcBef>
              <a:spcAft>
                <a:spcPct val="0"/>
              </a:spcAft>
              <a:buChar char="»"/>
              <a:defRPr sz="2000">
                <a:solidFill>
                  <a:schemeClr val="tx1"/>
                </a:solidFill>
                <a:latin typeface="Times New Roman" pitchFamily="18" charset="0"/>
                <a:ea typeface="+mn-ea"/>
              </a:defRPr>
            </a:lvl6pPr>
            <a:lvl7pPr marL="3124200" indent="-381000" algn="l" rtl="0" fontAlgn="base">
              <a:spcBef>
                <a:spcPct val="20000"/>
              </a:spcBef>
              <a:spcAft>
                <a:spcPct val="0"/>
              </a:spcAft>
              <a:buChar char="»"/>
              <a:defRPr sz="2000">
                <a:solidFill>
                  <a:schemeClr val="tx1"/>
                </a:solidFill>
                <a:latin typeface="Times New Roman" pitchFamily="18" charset="0"/>
                <a:ea typeface="+mn-ea"/>
              </a:defRPr>
            </a:lvl7pPr>
            <a:lvl8pPr marL="3581400" indent="-381000" algn="l" rtl="0" fontAlgn="base">
              <a:spcBef>
                <a:spcPct val="20000"/>
              </a:spcBef>
              <a:spcAft>
                <a:spcPct val="0"/>
              </a:spcAft>
              <a:buChar char="»"/>
              <a:defRPr sz="2000">
                <a:solidFill>
                  <a:schemeClr val="tx1"/>
                </a:solidFill>
                <a:latin typeface="Times New Roman" pitchFamily="18" charset="0"/>
                <a:ea typeface="+mn-ea"/>
              </a:defRPr>
            </a:lvl8pPr>
            <a:lvl9pPr marL="4038600" indent="-381000" algn="l" rtl="0" fontAlgn="base">
              <a:spcBef>
                <a:spcPct val="20000"/>
              </a:spcBef>
              <a:spcAft>
                <a:spcPct val="0"/>
              </a:spcAft>
              <a:buChar char="»"/>
              <a:defRPr sz="2000">
                <a:solidFill>
                  <a:schemeClr val="tx1"/>
                </a:solidFill>
                <a:latin typeface="Times New Roman" pitchFamily="18" charset="0"/>
                <a:ea typeface="+mn-ea"/>
              </a:defRPr>
            </a:lvl9pPr>
          </a:lstStyle>
          <a:p>
            <a:pPr marL="0" indent="0">
              <a:buNone/>
            </a:pPr>
            <a:r>
              <a:rPr lang="zh-CN" altLang="zh-CN" sz="2400" dirty="0"/>
              <a:t>中微子事例分析</a:t>
            </a:r>
            <a:br>
              <a:rPr lang="en-US" altLang="zh-CN" sz="2400" dirty="0"/>
            </a:br>
            <a:endParaRPr lang="zh-CN" altLang="zh-CN" sz="2400" dirty="0"/>
          </a:p>
          <a:p>
            <a:pPr lvl="0"/>
            <a:r>
              <a:rPr lang="zh-CN" altLang="zh-CN" sz="2000" dirty="0">
                <a:solidFill>
                  <a:srgbClr val="008000"/>
                </a:solidFill>
              </a:rPr>
              <a:t>事例挑选</a:t>
            </a:r>
          </a:p>
          <a:p>
            <a:pPr lvl="0"/>
            <a:r>
              <a:rPr lang="zh-CN" altLang="zh-CN" sz="2000" dirty="0">
                <a:solidFill>
                  <a:srgbClr val="008000"/>
                </a:solidFill>
              </a:rPr>
              <a:t>挑选效率和</a:t>
            </a:r>
            <a:r>
              <a:rPr lang="zh-CN" altLang="zh-CN" sz="2000" dirty="0">
                <a:solidFill>
                  <a:srgbClr val="C00000"/>
                </a:solidFill>
              </a:rPr>
              <a:t>误差</a:t>
            </a:r>
          </a:p>
          <a:p>
            <a:pPr lvl="0"/>
            <a:r>
              <a:rPr lang="zh-CN" altLang="zh-CN" sz="2000" dirty="0">
                <a:solidFill>
                  <a:srgbClr val="008000"/>
                </a:solidFill>
              </a:rPr>
              <a:t>本底及</a:t>
            </a:r>
            <a:r>
              <a:rPr lang="zh-CN" altLang="zh-CN" sz="2000" dirty="0">
                <a:solidFill>
                  <a:srgbClr val="C00000"/>
                </a:solidFill>
              </a:rPr>
              <a:t>误差</a:t>
            </a:r>
          </a:p>
          <a:p>
            <a:pPr lvl="0"/>
            <a:r>
              <a:rPr lang="zh-CN" altLang="zh-CN" sz="2000" dirty="0">
                <a:solidFill>
                  <a:srgbClr val="008000"/>
                </a:solidFill>
              </a:rPr>
              <a:t>反应堆预测中微子谱及</a:t>
            </a:r>
            <a:r>
              <a:rPr lang="zh-CN" altLang="zh-CN" sz="2000" dirty="0">
                <a:solidFill>
                  <a:srgbClr val="C00000"/>
                </a:solidFill>
              </a:rPr>
              <a:t>误差</a:t>
            </a:r>
          </a:p>
        </p:txBody>
      </p:sp>
      <p:sp>
        <p:nvSpPr>
          <p:cNvPr id="5" name="内容占位符 1"/>
          <p:cNvSpPr txBox="1">
            <a:spLocks/>
          </p:cNvSpPr>
          <p:nvPr/>
        </p:nvSpPr>
        <p:spPr bwMode="auto">
          <a:xfrm>
            <a:off x="7392144" y="1411153"/>
            <a:ext cx="3024336" cy="3096344"/>
          </a:xfrm>
          <a:prstGeom prst="rect">
            <a:avLst/>
          </a:prstGeom>
          <a:noFill/>
          <a:ln w="19050">
            <a:solidFill>
              <a:srgbClr val="C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fontAlgn="base">
              <a:spcBef>
                <a:spcPct val="20000"/>
              </a:spcBef>
              <a:spcAft>
                <a:spcPct val="0"/>
              </a:spcAft>
              <a:buClr>
                <a:srgbClr val="FF9900"/>
              </a:buClr>
              <a:buSzPct val="75000"/>
              <a:buFont typeface="Wingdings" pitchFamily="2" charset="2"/>
              <a:buChar char="u"/>
              <a:defRPr sz="2800" b="1">
                <a:solidFill>
                  <a:srgbClr val="0000CC"/>
                </a:solidFill>
                <a:latin typeface="Times New Roman" pitchFamily="18" charset="0"/>
                <a:ea typeface="+mn-ea"/>
                <a:cs typeface="Times New Roman" pitchFamily="18" charset="0"/>
              </a:defRPr>
            </a:lvl1pPr>
            <a:lvl2pPr marL="914400" indent="-457200" algn="l" rtl="0" fontAlgn="base">
              <a:spcBef>
                <a:spcPct val="20000"/>
              </a:spcBef>
              <a:spcAft>
                <a:spcPct val="0"/>
              </a:spcAft>
              <a:buClr>
                <a:srgbClr val="CC3399"/>
              </a:buClr>
              <a:buFont typeface="Wingdings" pitchFamily="2" charset="2"/>
              <a:buChar char="ð"/>
              <a:defRPr sz="2400" b="1">
                <a:solidFill>
                  <a:srgbClr val="008000"/>
                </a:solidFill>
                <a:latin typeface="Times New Roman" pitchFamily="18" charset="0"/>
                <a:ea typeface="+mn-ea"/>
                <a:cs typeface="Times New Roman" pitchFamily="18" charset="0"/>
              </a:defRPr>
            </a:lvl2pPr>
            <a:lvl3pPr marL="1295400" indent="-381000" algn="l" rtl="0" fontAlgn="base">
              <a:spcBef>
                <a:spcPct val="20000"/>
              </a:spcBef>
              <a:spcAft>
                <a:spcPct val="0"/>
              </a:spcAft>
              <a:buSzPct val="80000"/>
              <a:buFont typeface="Wingdings" pitchFamily="2" charset="2"/>
              <a:buChar char="l"/>
              <a:defRPr sz="2000">
                <a:solidFill>
                  <a:srgbClr val="0000CC"/>
                </a:solidFill>
                <a:latin typeface="Times New Roman" pitchFamily="18" charset="0"/>
                <a:ea typeface="+mn-ea"/>
                <a:cs typeface="Times New Roman" pitchFamily="18" charset="0"/>
              </a:defRPr>
            </a:lvl3pPr>
            <a:lvl4pPr marL="1752600" indent="-381000" algn="l" rtl="0" fontAlgn="base">
              <a:spcBef>
                <a:spcPct val="20000"/>
              </a:spcBef>
              <a:spcAft>
                <a:spcPct val="0"/>
              </a:spcAft>
              <a:buChar char="–"/>
              <a:defRPr sz="2000">
                <a:solidFill>
                  <a:schemeClr val="tx1"/>
                </a:solidFill>
                <a:latin typeface="Times New Roman" pitchFamily="18" charset="0"/>
                <a:ea typeface="+mn-ea"/>
              </a:defRPr>
            </a:lvl4pPr>
            <a:lvl5pPr marL="2209800" indent="-381000" algn="l" rtl="0" fontAlgn="base">
              <a:spcBef>
                <a:spcPct val="20000"/>
              </a:spcBef>
              <a:spcAft>
                <a:spcPct val="0"/>
              </a:spcAft>
              <a:buChar char="»"/>
              <a:defRPr sz="2000">
                <a:solidFill>
                  <a:schemeClr val="tx1"/>
                </a:solidFill>
                <a:latin typeface="Times New Roman" pitchFamily="18" charset="0"/>
                <a:ea typeface="+mn-ea"/>
              </a:defRPr>
            </a:lvl5pPr>
            <a:lvl6pPr marL="2667000" indent="-381000" algn="l" rtl="0" fontAlgn="base">
              <a:spcBef>
                <a:spcPct val="20000"/>
              </a:spcBef>
              <a:spcAft>
                <a:spcPct val="0"/>
              </a:spcAft>
              <a:buChar char="»"/>
              <a:defRPr sz="2000">
                <a:solidFill>
                  <a:schemeClr val="tx1"/>
                </a:solidFill>
                <a:latin typeface="Times New Roman" pitchFamily="18" charset="0"/>
                <a:ea typeface="+mn-ea"/>
              </a:defRPr>
            </a:lvl6pPr>
            <a:lvl7pPr marL="3124200" indent="-381000" algn="l" rtl="0" fontAlgn="base">
              <a:spcBef>
                <a:spcPct val="20000"/>
              </a:spcBef>
              <a:spcAft>
                <a:spcPct val="0"/>
              </a:spcAft>
              <a:buChar char="»"/>
              <a:defRPr sz="2000">
                <a:solidFill>
                  <a:schemeClr val="tx1"/>
                </a:solidFill>
                <a:latin typeface="Times New Roman" pitchFamily="18" charset="0"/>
                <a:ea typeface="+mn-ea"/>
              </a:defRPr>
            </a:lvl7pPr>
            <a:lvl8pPr marL="3581400" indent="-381000" algn="l" rtl="0" fontAlgn="base">
              <a:spcBef>
                <a:spcPct val="20000"/>
              </a:spcBef>
              <a:spcAft>
                <a:spcPct val="0"/>
              </a:spcAft>
              <a:buChar char="»"/>
              <a:defRPr sz="2000">
                <a:solidFill>
                  <a:schemeClr val="tx1"/>
                </a:solidFill>
                <a:latin typeface="Times New Roman" pitchFamily="18" charset="0"/>
                <a:ea typeface="+mn-ea"/>
              </a:defRPr>
            </a:lvl8pPr>
            <a:lvl9pPr marL="4038600" indent="-381000" algn="l" rtl="0" fontAlgn="base">
              <a:spcBef>
                <a:spcPct val="20000"/>
              </a:spcBef>
              <a:spcAft>
                <a:spcPct val="0"/>
              </a:spcAft>
              <a:buChar char="»"/>
              <a:defRPr sz="2000">
                <a:solidFill>
                  <a:schemeClr val="tx1"/>
                </a:solidFill>
                <a:latin typeface="Times New Roman" pitchFamily="18" charset="0"/>
                <a:ea typeface="+mn-ea"/>
              </a:defRPr>
            </a:lvl9pPr>
          </a:lstStyle>
          <a:p>
            <a:pPr marL="0" indent="0">
              <a:buNone/>
            </a:pPr>
            <a:r>
              <a:rPr lang="zh-CN" altLang="zh-CN" sz="2400" dirty="0"/>
              <a:t>物理分析</a:t>
            </a:r>
            <a:br>
              <a:rPr lang="en-US" altLang="zh-CN" sz="2400" dirty="0"/>
            </a:br>
            <a:endParaRPr lang="zh-CN" altLang="zh-CN" sz="2400" dirty="0"/>
          </a:p>
          <a:p>
            <a:pPr lvl="0"/>
            <a:r>
              <a:rPr lang="zh-CN" altLang="zh-CN" sz="2000" dirty="0">
                <a:solidFill>
                  <a:srgbClr val="008000"/>
                </a:solidFill>
              </a:rPr>
              <a:t>中微子振荡分析及</a:t>
            </a:r>
            <a:r>
              <a:rPr lang="el-GR" altLang="zh-CN" sz="2000" dirty="0">
                <a:solidFill>
                  <a:srgbClr val="008000"/>
                </a:solidFill>
              </a:rPr>
              <a:t>θ</a:t>
            </a:r>
            <a:r>
              <a:rPr lang="en-US" altLang="zh-CN" sz="2000" baseline="-25000" dirty="0">
                <a:solidFill>
                  <a:srgbClr val="008000"/>
                </a:solidFill>
              </a:rPr>
              <a:t>13</a:t>
            </a:r>
            <a:r>
              <a:rPr lang="zh-CN" altLang="zh-CN" sz="2000" dirty="0">
                <a:solidFill>
                  <a:srgbClr val="008000"/>
                </a:solidFill>
              </a:rPr>
              <a:t>测量</a:t>
            </a:r>
          </a:p>
          <a:p>
            <a:pPr lvl="0"/>
            <a:r>
              <a:rPr lang="zh-CN" altLang="zh-CN" sz="2000" dirty="0">
                <a:solidFill>
                  <a:srgbClr val="008000"/>
                </a:solidFill>
              </a:rPr>
              <a:t>反应堆中微子谱测量</a:t>
            </a:r>
          </a:p>
          <a:p>
            <a:pPr lvl="0"/>
            <a:r>
              <a:rPr lang="zh-CN" altLang="zh-CN" sz="2000" dirty="0">
                <a:solidFill>
                  <a:srgbClr val="008000"/>
                </a:solidFill>
              </a:rPr>
              <a:t>惰性中微子分析</a:t>
            </a:r>
          </a:p>
          <a:p>
            <a:pPr lvl="0"/>
            <a:r>
              <a:rPr lang="zh-CN" altLang="zh-CN" sz="2000" dirty="0">
                <a:solidFill>
                  <a:srgbClr val="008000"/>
                </a:solidFill>
              </a:rPr>
              <a:t>中微子相关的新物理</a:t>
            </a:r>
          </a:p>
          <a:p>
            <a:pPr lvl="0"/>
            <a:r>
              <a:rPr lang="zh-CN" altLang="zh-CN" sz="2000" dirty="0">
                <a:solidFill>
                  <a:srgbClr val="008000"/>
                </a:solidFill>
              </a:rPr>
              <a:t>中微子之外的物理</a:t>
            </a:r>
          </a:p>
        </p:txBody>
      </p:sp>
      <p:sp>
        <p:nvSpPr>
          <p:cNvPr id="6" name="右箭头 5"/>
          <p:cNvSpPr/>
          <p:nvPr/>
        </p:nvSpPr>
        <p:spPr bwMode="auto">
          <a:xfrm>
            <a:off x="4079776" y="2708920"/>
            <a:ext cx="468052" cy="504056"/>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solidFill>
                <a:schemeClr val="tx1"/>
              </a:solidFill>
              <a:latin typeface="Arial" charset="0"/>
              <a:ea typeface="宋体" charset="-122"/>
            </a:endParaRPr>
          </a:p>
        </p:txBody>
      </p:sp>
      <p:sp>
        <p:nvSpPr>
          <p:cNvPr id="7" name="右箭头 6"/>
          <p:cNvSpPr/>
          <p:nvPr/>
        </p:nvSpPr>
        <p:spPr bwMode="auto">
          <a:xfrm>
            <a:off x="6898263" y="2708920"/>
            <a:ext cx="468052" cy="504056"/>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solidFill>
                <a:schemeClr val="tx1"/>
              </a:solidFill>
              <a:latin typeface="Arial" charset="0"/>
              <a:ea typeface="宋体" charset="-122"/>
            </a:endParaRPr>
          </a:p>
        </p:txBody>
      </p:sp>
      <p:sp>
        <p:nvSpPr>
          <p:cNvPr id="10" name="文本框 9"/>
          <p:cNvSpPr txBox="1"/>
          <p:nvPr/>
        </p:nvSpPr>
        <p:spPr>
          <a:xfrm>
            <a:off x="2873642" y="4941789"/>
            <a:ext cx="6516724" cy="523220"/>
          </a:xfrm>
          <a:prstGeom prst="rect">
            <a:avLst/>
          </a:prstGeom>
          <a:noFill/>
        </p:spPr>
        <p:txBody>
          <a:bodyPr wrap="square" rtlCol="0">
            <a:spAutoFit/>
          </a:bodyPr>
          <a:lstStyle/>
          <a:p>
            <a:pPr algn="ctr"/>
            <a:r>
              <a:rPr lang="zh-CN" altLang="en-US" sz="2800" b="1" dirty="0">
                <a:solidFill>
                  <a:srgbClr val="C00000"/>
                </a:solidFill>
              </a:rPr>
              <a:t>离线数据处理与物理分析</a:t>
            </a:r>
          </a:p>
        </p:txBody>
      </p:sp>
    </p:spTree>
    <p:extLst>
      <p:ext uri="{BB962C8B-B14F-4D97-AF65-F5344CB8AC3E}">
        <p14:creationId xmlns:p14="http://schemas.microsoft.com/office/powerpoint/2010/main" val="79640562"/>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36773"/>
            <a:ext cx="10515600" cy="1325563"/>
          </a:xfrm>
        </p:spPr>
        <p:txBody>
          <a:bodyPr/>
          <a:lstStyle/>
          <a:p>
            <a:r>
              <a:rPr lang="zh-CN" altLang="en-US" dirty="0"/>
              <a:t>刻度和重建的原则</a:t>
            </a:r>
          </a:p>
        </p:txBody>
      </p:sp>
      <p:sp>
        <p:nvSpPr>
          <p:cNvPr id="3" name="内容占位符 2"/>
          <p:cNvSpPr>
            <a:spLocks noGrp="1"/>
          </p:cNvSpPr>
          <p:nvPr>
            <p:ph idx="1"/>
          </p:nvPr>
        </p:nvSpPr>
        <p:spPr>
          <a:xfrm>
            <a:off x="838200" y="1578933"/>
            <a:ext cx="5342860" cy="2011950"/>
          </a:xfrm>
        </p:spPr>
        <p:txBody>
          <a:bodyPr>
            <a:normAutofit fontScale="77500" lnSpcReduction="20000"/>
          </a:bodyPr>
          <a:lstStyle/>
          <a:p>
            <a:r>
              <a:rPr lang="zh-CN" altLang="en-US" dirty="0"/>
              <a:t>刻度：用已知刻度事例</a:t>
            </a:r>
            <a:r>
              <a:rPr lang="en-US" altLang="zh-CN" dirty="0"/>
              <a:t>(</a:t>
            </a:r>
            <a:r>
              <a:rPr lang="zh-CN" altLang="en-US" dirty="0"/>
              <a:t>如单能放射源</a:t>
            </a:r>
            <a:r>
              <a:rPr lang="en-US" altLang="zh-CN" dirty="0"/>
              <a:t>)</a:t>
            </a:r>
            <a:r>
              <a:rPr lang="zh-CN" altLang="en-US" dirty="0"/>
              <a:t>理解从物理量到测量量之间的对应关系</a:t>
            </a:r>
            <a:endParaRPr lang="en-US" altLang="zh-CN" dirty="0"/>
          </a:p>
          <a:p>
            <a:r>
              <a:rPr lang="zh-CN" altLang="en-US" dirty="0"/>
              <a:t>刻度提供一把（多把）尺子</a:t>
            </a:r>
            <a:endParaRPr lang="en-US" altLang="zh-CN" dirty="0"/>
          </a:p>
          <a:p>
            <a:endParaRPr lang="en-US" altLang="zh-CN" dirty="0"/>
          </a:p>
          <a:p>
            <a:r>
              <a:rPr lang="zh-CN" altLang="en-US" dirty="0"/>
              <a:t>重建：利用刻度尺子，构建算法，从测量量反推出物理量</a:t>
            </a:r>
          </a:p>
        </p:txBody>
      </p:sp>
      <p:sp>
        <p:nvSpPr>
          <p:cNvPr id="5" name="日期占位符 4"/>
          <p:cNvSpPr>
            <a:spLocks noGrp="1"/>
          </p:cNvSpPr>
          <p:nvPr>
            <p:ph type="dt" sz="half" idx="10"/>
          </p:nvPr>
        </p:nvSpPr>
        <p:spPr/>
        <p:txBody>
          <a:bodyPr/>
          <a:lstStyle/>
          <a:p>
            <a:r>
              <a:rPr lang="en-US" altLang="zh-CN" dirty="0"/>
              <a:t>2024/8/30</a:t>
            </a:r>
            <a:endParaRPr lang="zh-CN" altLang="en-US" dirty="0"/>
          </a:p>
        </p:txBody>
      </p:sp>
      <p:sp>
        <p:nvSpPr>
          <p:cNvPr id="4" name="灯片编号占位符 3"/>
          <p:cNvSpPr>
            <a:spLocks noGrp="1"/>
          </p:cNvSpPr>
          <p:nvPr>
            <p:ph type="sldNum" sz="quarter" idx="12"/>
          </p:nvPr>
        </p:nvSpPr>
        <p:spPr/>
        <p:txBody>
          <a:bodyPr/>
          <a:lstStyle/>
          <a:p>
            <a:fld id="{9F51A28A-B052-4E80-9441-AD2D41E52002}" type="slidenum">
              <a:rPr lang="zh-CN" altLang="en-US" smtClean="0"/>
              <a:t>28</a:t>
            </a:fld>
            <a:endParaRPr lang="zh-CN" altLang="en-US" dirty="0"/>
          </a:p>
        </p:txBody>
      </p:sp>
      <p:sp>
        <p:nvSpPr>
          <p:cNvPr id="6" name="文本框 5"/>
          <p:cNvSpPr txBox="1"/>
          <p:nvPr/>
        </p:nvSpPr>
        <p:spPr>
          <a:xfrm>
            <a:off x="7616751" y="768692"/>
            <a:ext cx="3185487" cy="369332"/>
          </a:xfrm>
          <a:prstGeom prst="rect">
            <a:avLst/>
          </a:prstGeom>
          <a:solidFill>
            <a:schemeClr val="bg2"/>
          </a:solidFill>
        </p:spPr>
        <p:txBody>
          <a:bodyPr wrap="none" rtlCol="0">
            <a:spAutoFit/>
          </a:bodyPr>
          <a:lstStyle/>
          <a:p>
            <a:r>
              <a:rPr lang="zh-CN" altLang="en-US" dirty="0"/>
              <a:t>物理量：反应堆中微子的能量</a:t>
            </a:r>
          </a:p>
        </p:txBody>
      </p:sp>
      <p:sp>
        <p:nvSpPr>
          <p:cNvPr id="8" name="左弧形箭头 7"/>
          <p:cNvSpPr/>
          <p:nvPr/>
        </p:nvSpPr>
        <p:spPr>
          <a:xfrm>
            <a:off x="7037246" y="895329"/>
            <a:ext cx="568618" cy="455335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文本框 8"/>
          <p:cNvSpPr txBox="1"/>
          <p:nvPr/>
        </p:nvSpPr>
        <p:spPr>
          <a:xfrm>
            <a:off x="7605865" y="5144664"/>
            <a:ext cx="3089307" cy="369332"/>
          </a:xfrm>
          <a:prstGeom prst="rect">
            <a:avLst/>
          </a:prstGeom>
          <a:solidFill>
            <a:schemeClr val="bg2"/>
          </a:solidFill>
        </p:spPr>
        <p:txBody>
          <a:bodyPr wrap="none" rtlCol="0">
            <a:spAutoFit/>
          </a:bodyPr>
          <a:lstStyle/>
          <a:p>
            <a:r>
              <a:rPr lang="zh-CN" altLang="en-US" dirty="0"/>
              <a:t>测量量：</a:t>
            </a:r>
            <a:r>
              <a:rPr lang="en-US" altLang="zh-CN" dirty="0"/>
              <a:t>PMT</a:t>
            </a:r>
            <a:r>
              <a:rPr lang="zh-CN" altLang="en-US" dirty="0"/>
              <a:t>读出通道的</a:t>
            </a:r>
            <a:r>
              <a:rPr lang="en-US" altLang="zh-CN" dirty="0"/>
              <a:t>ADC</a:t>
            </a:r>
            <a:endParaRPr lang="zh-CN" altLang="en-US" dirty="0"/>
          </a:p>
        </p:txBody>
      </p:sp>
      <p:sp>
        <p:nvSpPr>
          <p:cNvPr id="10" name="下箭头 9"/>
          <p:cNvSpPr/>
          <p:nvPr/>
        </p:nvSpPr>
        <p:spPr>
          <a:xfrm>
            <a:off x="8680989" y="1105361"/>
            <a:ext cx="337458" cy="5115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05864" y="1601074"/>
            <a:ext cx="3416320" cy="369332"/>
          </a:xfrm>
          <a:prstGeom prst="rect">
            <a:avLst/>
          </a:prstGeom>
          <a:solidFill>
            <a:schemeClr val="bg2"/>
          </a:solidFill>
        </p:spPr>
        <p:txBody>
          <a:bodyPr wrap="none" rtlCol="0">
            <a:spAutoFit/>
          </a:bodyPr>
          <a:lstStyle/>
          <a:p>
            <a:r>
              <a:rPr lang="zh-CN" altLang="en-US" dirty="0"/>
              <a:t>反贝塔衰变，转成正电子和中子</a:t>
            </a:r>
          </a:p>
        </p:txBody>
      </p:sp>
      <p:sp>
        <p:nvSpPr>
          <p:cNvPr id="12" name="文本框 11"/>
          <p:cNvSpPr txBox="1"/>
          <p:nvPr/>
        </p:nvSpPr>
        <p:spPr>
          <a:xfrm>
            <a:off x="7605864" y="2394946"/>
            <a:ext cx="3647152" cy="646331"/>
          </a:xfrm>
          <a:prstGeom prst="rect">
            <a:avLst/>
          </a:prstGeom>
          <a:solidFill>
            <a:schemeClr val="bg2"/>
          </a:solidFill>
        </p:spPr>
        <p:txBody>
          <a:bodyPr wrap="none" rtlCol="0">
            <a:spAutoFit/>
          </a:bodyPr>
          <a:lstStyle/>
          <a:p>
            <a:r>
              <a:rPr lang="zh-CN" altLang="en-US" dirty="0"/>
              <a:t>正电子沉积能量发出闪烁光快信号</a:t>
            </a:r>
            <a:endParaRPr lang="en-US" altLang="zh-CN" dirty="0"/>
          </a:p>
          <a:p>
            <a:r>
              <a:rPr lang="zh-CN" altLang="en-US" dirty="0"/>
              <a:t>中子俘获形成满信号</a:t>
            </a:r>
          </a:p>
        </p:txBody>
      </p:sp>
      <p:sp>
        <p:nvSpPr>
          <p:cNvPr id="13" name="下箭头 12"/>
          <p:cNvSpPr/>
          <p:nvPr/>
        </p:nvSpPr>
        <p:spPr>
          <a:xfrm>
            <a:off x="8686431" y="1948637"/>
            <a:ext cx="332015" cy="500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605864" y="3479128"/>
            <a:ext cx="3613490" cy="369332"/>
          </a:xfrm>
          <a:prstGeom prst="rect">
            <a:avLst/>
          </a:prstGeom>
          <a:solidFill>
            <a:schemeClr val="bg2"/>
          </a:solidFill>
        </p:spPr>
        <p:txBody>
          <a:bodyPr wrap="none" rtlCol="0">
            <a:spAutoFit/>
          </a:bodyPr>
          <a:lstStyle/>
          <a:p>
            <a:r>
              <a:rPr lang="zh-CN" altLang="en-US" dirty="0"/>
              <a:t>光子在探测器里面传播，击中</a:t>
            </a:r>
            <a:r>
              <a:rPr lang="en-US" altLang="zh-CN" dirty="0"/>
              <a:t>PMT</a:t>
            </a:r>
            <a:endParaRPr lang="zh-CN" altLang="en-US" dirty="0"/>
          </a:p>
        </p:txBody>
      </p:sp>
      <p:sp>
        <p:nvSpPr>
          <p:cNvPr id="15" name="下箭头 14"/>
          <p:cNvSpPr/>
          <p:nvPr/>
        </p:nvSpPr>
        <p:spPr>
          <a:xfrm>
            <a:off x="8675545" y="3023560"/>
            <a:ext cx="332015" cy="500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605865" y="4326596"/>
            <a:ext cx="2690160" cy="369332"/>
          </a:xfrm>
          <a:prstGeom prst="rect">
            <a:avLst/>
          </a:prstGeom>
          <a:solidFill>
            <a:schemeClr val="bg2"/>
          </a:solidFill>
        </p:spPr>
        <p:txBody>
          <a:bodyPr wrap="none" rtlCol="0">
            <a:spAutoFit/>
          </a:bodyPr>
          <a:lstStyle/>
          <a:p>
            <a:r>
              <a:rPr lang="en-US" altLang="zh-CN" dirty="0"/>
              <a:t>PMT</a:t>
            </a:r>
            <a:r>
              <a:rPr lang="zh-CN" altLang="en-US" dirty="0"/>
              <a:t>和电子学产生电信号</a:t>
            </a:r>
          </a:p>
        </p:txBody>
      </p:sp>
      <p:sp>
        <p:nvSpPr>
          <p:cNvPr id="17" name="下箭头 16"/>
          <p:cNvSpPr/>
          <p:nvPr/>
        </p:nvSpPr>
        <p:spPr>
          <a:xfrm>
            <a:off x="8675545" y="3837575"/>
            <a:ext cx="332015" cy="500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下箭头 17"/>
          <p:cNvSpPr/>
          <p:nvPr/>
        </p:nvSpPr>
        <p:spPr>
          <a:xfrm>
            <a:off x="8697322" y="4685042"/>
            <a:ext cx="332015" cy="4705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弧形箭头 19"/>
          <p:cNvSpPr/>
          <p:nvPr/>
        </p:nvSpPr>
        <p:spPr>
          <a:xfrm rot="10800000" flipH="1">
            <a:off x="10813124" y="762736"/>
            <a:ext cx="720849" cy="46473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2" name="图片 21">
            <a:extLst>
              <a:ext uri="{FF2B5EF4-FFF2-40B4-BE49-F238E27FC236}">
                <a16:creationId xmlns:a16="http://schemas.microsoft.com/office/drawing/2014/main" id="{04D79AB0-B4F0-4EAA-A3A8-E1D837AEA77F}"/>
              </a:ext>
            </a:extLst>
          </p:cNvPr>
          <p:cNvPicPr>
            <a:picLocks noChangeAspect="1"/>
          </p:cNvPicPr>
          <p:nvPr/>
        </p:nvPicPr>
        <p:blipFill>
          <a:blip r:embed="rId2"/>
          <a:stretch>
            <a:fillRect/>
          </a:stretch>
        </p:blipFill>
        <p:spPr>
          <a:xfrm>
            <a:off x="3341275" y="3631644"/>
            <a:ext cx="3381352" cy="3226356"/>
          </a:xfrm>
          <a:prstGeom prst="rect">
            <a:avLst/>
          </a:prstGeom>
        </p:spPr>
      </p:pic>
    </p:spTree>
    <p:extLst>
      <p:ext uri="{BB962C8B-B14F-4D97-AF65-F5344CB8AC3E}">
        <p14:creationId xmlns:p14="http://schemas.microsoft.com/office/powerpoint/2010/main" val="2300363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CC3682-7D6F-4137-96B1-8796EB7CA0B5}"/>
              </a:ext>
            </a:extLst>
          </p:cNvPr>
          <p:cNvSpPr>
            <a:spLocks noGrp="1"/>
          </p:cNvSpPr>
          <p:nvPr>
            <p:ph type="title"/>
          </p:nvPr>
        </p:nvSpPr>
        <p:spPr/>
        <p:txBody>
          <a:bodyPr/>
          <a:lstStyle/>
          <a:p>
            <a:r>
              <a:rPr lang="zh-CN" altLang="en-US" dirty="0"/>
              <a:t>重建中微子快信号能量</a:t>
            </a:r>
          </a:p>
        </p:txBody>
      </p:sp>
      <p:sp>
        <p:nvSpPr>
          <p:cNvPr id="3" name="内容占位符 2">
            <a:extLst>
              <a:ext uri="{FF2B5EF4-FFF2-40B4-BE49-F238E27FC236}">
                <a16:creationId xmlns:a16="http://schemas.microsoft.com/office/drawing/2014/main" id="{0C794834-917E-433A-9F3D-FF7FC951A54D}"/>
              </a:ext>
            </a:extLst>
          </p:cNvPr>
          <p:cNvSpPr>
            <a:spLocks noGrp="1"/>
          </p:cNvSpPr>
          <p:nvPr>
            <p:ph idx="1"/>
          </p:nvPr>
        </p:nvSpPr>
        <p:spPr>
          <a:xfrm>
            <a:off x="838200" y="1601973"/>
            <a:ext cx="10515600" cy="730102"/>
          </a:xfrm>
        </p:spPr>
        <p:txBody>
          <a:bodyPr/>
          <a:lstStyle/>
          <a:p>
            <a:r>
              <a:rPr lang="zh-CN" altLang="en-US" dirty="0"/>
              <a:t>物理分析中的变量</a:t>
            </a:r>
            <a:r>
              <a:rPr lang="en-US" altLang="zh-CN" dirty="0"/>
              <a:t>--</a:t>
            </a:r>
            <a:r>
              <a:rPr lang="zh-CN" altLang="en-US" dirty="0"/>
              <a:t>中微子快信号能量</a:t>
            </a:r>
          </a:p>
        </p:txBody>
      </p:sp>
      <p:sp>
        <p:nvSpPr>
          <p:cNvPr id="4" name="日期占位符 3">
            <a:extLst>
              <a:ext uri="{FF2B5EF4-FFF2-40B4-BE49-F238E27FC236}">
                <a16:creationId xmlns:a16="http://schemas.microsoft.com/office/drawing/2014/main" id="{E6EC8F2C-B6BE-4A20-A0E4-5DB2CE69AC44}"/>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907F1391-5379-4A1F-8514-5B02BB7E6177}"/>
              </a:ext>
            </a:extLst>
          </p:cNvPr>
          <p:cNvSpPr>
            <a:spLocks noGrp="1"/>
          </p:cNvSpPr>
          <p:nvPr>
            <p:ph type="sldNum" sz="quarter" idx="12"/>
          </p:nvPr>
        </p:nvSpPr>
        <p:spPr/>
        <p:txBody>
          <a:bodyPr/>
          <a:lstStyle/>
          <a:p>
            <a:fld id="{9F51A28A-B052-4E80-9441-AD2D41E52002}" type="slidenum">
              <a:rPr lang="zh-CN" altLang="en-US" smtClean="0"/>
              <a:t>29</a:t>
            </a:fld>
            <a:endParaRPr lang="zh-CN" altLang="en-US" dirty="0"/>
          </a:p>
        </p:txBody>
      </p:sp>
      <p:pic>
        <p:nvPicPr>
          <p:cNvPr id="6" name="图片 5">
            <a:extLst>
              <a:ext uri="{FF2B5EF4-FFF2-40B4-BE49-F238E27FC236}">
                <a16:creationId xmlns:a16="http://schemas.microsoft.com/office/drawing/2014/main" id="{1BEF4E19-6350-4B30-B3A7-CF0E0C3496CE}"/>
              </a:ext>
            </a:extLst>
          </p:cNvPr>
          <p:cNvPicPr>
            <a:picLocks noChangeAspect="1"/>
          </p:cNvPicPr>
          <p:nvPr/>
        </p:nvPicPr>
        <p:blipFill>
          <a:blip r:embed="rId2"/>
          <a:stretch>
            <a:fillRect/>
          </a:stretch>
        </p:blipFill>
        <p:spPr>
          <a:xfrm>
            <a:off x="3191630" y="2357144"/>
            <a:ext cx="5250622" cy="1140783"/>
          </a:xfrm>
          <a:prstGeom prst="rect">
            <a:avLst/>
          </a:prstGeom>
        </p:spPr>
      </p:pic>
      <p:pic>
        <p:nvPicPr>
          <p:cNvPr id="8" name="图片 7">
            <a:extLst>
              <a:ext uri="{FF2B5EF4-FFF2-40B4-BE49-F238E27FC236}">
                <a16:creationId xmlns:a16="http://schemas.microsoft.com/office/drawing/2014/main" id="{A0CBC7CB-29D1-464E-BFB4-4626C118445A}"/>
              </a:ext>
            </a:extLst>
          </p:cNvPr>
          <p:cNvPicPr>
            <a:picLocks noChangeAspect="1"/>
          </p:cNvPicPr>
          <p:nvPr/>
        </p:nvPicPr>
        <p:blipFill>
          <a:blip r:embed="rId3"/>
          <a:stretch>
            <a:fillRect/>
          </a:stretch>
        </p:blipFill>
        <p:spPr>
          <a:xfrm>
            <a:off x="4190006" y="4328682"/>
            <a:ext cx="3466521" cy="2529318"/>
          </a:xfrm>
          <a:prstGeom prst="rect">
            <a:avLst/>
          </a:prstGeom>
        </p:spPr>
      </p:pic>
      <p:pic>
        <p:nvPicPr>
          <p:cNvPr id="9" name="图片 8">
            <a:extLst>
              <a:ext uri="{FF2B5EF4-FFF2-40B4-BE49-F238E27FC236}">
                <a16:creationId xmlns:a16="http://schemas.microsoft.com/office/drawing/2014/main" id="{4965C67B-EF68-4C10-87BB-8F1C811ABC10}"/>
              </a:ext>
            </a:extLst>
          </p:cNvPr>
          <p:cNvPicPr>
            <a:picLocks noChangeAspect="1"/>
          </p:cNvPicPr>
          <p:nvPr/>
        </p:nvPicPr>
        <p:blipFill>
          <a:blip r:embed="rId4"/>
          <a:stretch>
            <a:fillRect/>
          </a:stretch>
        </p:blipFill>
        <p:spPr>
          <a:xfrm>
            <a:off x="643013" y="5256027"/>
            <a:ext cx="3310029" cy="633835"/>
          </a:xfrm>
          <a:prstGeom prst="rect">
            <a:avLst/>
          </a:prstGeom>
        </p:spPr>
      </p:pic>
      <p:sp>
        <p:nvSpPr>
          <p:cNvPr id="10" name="文本框 9">
            <a:extLst>
              <a:ext uri="{FF2B5EF4-FFF2-40B4-BE49-F238E27FC236}">
                <a16:creationId xmlns:a16="http://schemas.microsoft.com/office/drawing/2014/main" id="{362C7AB0-F616-4FEA-BD47-D39F3E8DC04F}"/>
              </a:ext>
            </a:extLst>
          </p:cNvPr>
          <p:cNvSpPr txBox="1"/>
          <p:nvPr/>
        </p:nvSpPr>
        <p:spPr>
          <a:xfrm>
            <a:off x="820987" y="4662525"/>
            <a:ext cx="2954079" cy="646331"/>
          </a:xfrm>
          <a:prstGeom prst="rect">
            <a:avLst/>
          </a:prstGeom>
          <a:noFill/>
        </p:spPr>
        <p:txBody>
          <a:bodyPr wrap="square" rtlCol="0">
            <a:spAutoFit/>
          </a:bodyPr>
          <a:lstStyle/>
          <a:p>
            <a:r>
              <a:rPr lang="zh-CN" altLang="en-US" dirty="0"/>
              <a:t>中微子能量到快信号能量是一对多的关系</a:t>
            </a:r>
          </a:p>
        </p:txBody>
      </p:sp>
      <p:sp>
        <p:nvSpPr>
          <p:cNvPr id="11" name="文本框 10">
            <a:extLst>
              <a:ext uri="{FF2B5EF4-FFF2-40B4-BE49-F238E27FC236}">
                <a16:creationId xmlns:a16="http://schemas.microsoft.com/office/drawing/2014/main" id="{8253B1ED-CEB3-449D-9384-5149E6896AB5}"/>
              </a:ext>
            </a:extLst>
          </p:cNvPr>
          <p:cNvSpPr txBox="1"/>
          <p:nvPr/>
        </p:nvSpPr>
        <p:spPr>
          <a:xfrm>
            <a:off x="1628612" y="2740911"/>
            <a:ext cx="1338828" cy="369332"/>
          </a:xfrm>
          <a:prstGeom prst="rect">
            <a:avLst/>
          </a:prstGeom>
          <a:noFill/>
        </p:spPr>
        <p:txBody>
          <a:bodyPr wrap="none" rtlCol="0">
            <a:spAutoFit/>
          </a:bodyPr>
          <a:lstStyle/>
          <a:p>
            <a:r>
              <a:rPr lang="zh-CN" altLang="en-US" dirty="0"/>
              <a:t>快信号能量</a:t>
            </a:r>
          </a:p>
        </p:txBody>
      </p:sp>
      <p:cxnSp>
        <p:nvCxnSpPr>
          <p:cNvPr id="13" name="直接箭头连接符 12">
            <a:extLst>
              <a:ext uri="{FF2B5EF4-FFF2-40B4-BE49-F238E27FC236}">
                <a16:creationId xmlns:a16="http://schemas.microsoft.com/office/drawing/2014/main" id="{8B09341E-BED8-4D81-AE53-B0565F15E709}"/>
              </a:ext>
            </a:extLst>
          </p:cNvPr>
          <p:cNvCxnSpPr>
            <a:stCxn id="11" idx="3"/>
          </p:cNvCxnSpPr>
          <p:nvPr/>
        </p:nvCxnSpPr>
        <p:spPr>
          <a:xfrm>
            <a:off x="2967440" y="2925577"/>
            <a:ext cx="534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96D7FAE1-E4CB-4BAE-9F69-1B345E2C66CB}"/>
              </a:ext>
            </a:extLst>
          </p:cNvPr>
          <p:cNvSpPr txBox="1"/>
          <p:nvPr/>
        </p:nvSpPr>
        <p:spPr>
          <a:xfrm>
            <a:off x="4742608" y="2113058"/>
            <a:ext cx="1074333" cy="369332"/>
          </a:xfrm>
          <a:prstGeom prst="rect">
            <a:avLst/>
          </a:prstGeom>
          <a:noFill/>
        </p:spPr>
        <p:txBody>
          <a:bodyPr wrap="none" rtlCol="0">
            <a:spAutoFit/>
          </a:bodyPr>
          <a:lstStyle/>
          <a:p>
            <a:r>
              <a:rPr lang="en-US" altLang="zh-CN" dirty="0"/>
              <a:t>PMT</a:t>
            </a:r>
            <a:r>
              <a:rPr lang="zh-CN" altLang="en-US" dirty="0"/>
              <a:t>电荷</a:t>
            </a:r>
          </a:p>
        </p:txBody>
      </p:sp>
      <p:cxnSp>
        <p:nvCxnSpPr>
          <p:cNvPr id="16" name="直接箭头连接符 15">
            <a:extLst>
              <a:ext uri="{FF2B5EF4-FFF2-40B4-BE49-F238E27FC236}">
                <a16:creationId xmlns:a16="http://schemas.microsoft.com/office/drawing/2014/main" id="{62AD027C-78C4-448D-BE21-B0EFCB5BBD6A}"/>
              </a:ext>
            </a:extLst>
          </p:cNvPr>
          <p:cNvCxnSpPr>
            <a:cxnSpLocks/>
            <a:stCxn id="14" idx="2"/>
          </p:cNvCxnSpPr>
          <p:nvPr/>
        </p:nvCxnSpPr>
        <p:spPr>
          <a:xfrm>
            <a:off x="5279775" y="2482390"/>
            <a:ext cx="86123" cy="197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D9E2CF45-2C70-4FD4-86A3-B38554A65D9A}"/>
              </a:ext>
            </a:extLst>
          </p:cNvPr>
          <p:cNvSpPr txBox="1"/>
          <p:nvPr/>
        </p:nvSpPr>
        <p:spPr>
          <a:xfrm>
            <a:off x="4064675" y="3767860"/>
            <a:ext cx="2031325" cy="369332"/>
          </a:xfrm>
          <a:prstGeom prst="rect">
            <a:avLst/>
          </a:prstGeom>
          <a:noFill/>
        </p:spPr>
        <p:txBody>
          <a:bodyPr wrap="none" rtlCol="0">
            <a:spAutoFit/>
          </a:bodyPr>
          <a:lstStyle/>
          <a:p>
            <a:r>
              <a:rPr lang="zh-CN" altLang="en-US" dirty="0"/>
              <a:t>单光电子对应电荷</a:t>
            </a:r>
          </a:p>
        </p:txBody>
      </p:sp>
      <p:cxnSp>
        <p:nvCxnSpPr>
          <p:cNvPr id="20" name="直接箭头连接符 19">
            <a:extLst>
              <a:ext uri="{FF2B5EF4-FFF2-40B4-BE49-F238E27FC236}">
                <a16:creationId xmlns:a16="http://schemas.microsoft.com/office/drawing/2014/main" id="{9381D143-69F9-471F-B0DC-5C888438EAD7}"/>
              </a:ext>
            </a:extLst>
          </p:cNvPr>
          <p:cNvCxnSpPr>
            <a:cxnSpLocks/>
            <a:stCxn id="18" idx="0"/>
          </p:cNvCxnSpPr>
          <p:nvPr/>
        </p:nvCxnSpPr>
        <p:spPr>
          <a:xfrm flipV="1">
            <a:off x="5080338" y="3313145"/>
            <a:ext cx="0" cy="454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B68C3C5B-A5FA-4242-B62C-F8DF0125E263}"/>
              </a:ext>
            </a:extLst>
          </p:cNvPr>
          <p:cNvSpPr txBox="1"/>
          <p:nvPr/>
        </p:nvSpPr>
        <p:spPr>
          <a:xfrm>
            <a:off x="6216502" y="3728638"/>
            <a:ext cx="2714205" cy="369332"/>
          </a:xfrm>
          <a:prstGeom prst="rect">
            <a:avLst/>
          </a:prstGeom>
          <a:noFill/>
        </p:spPr>
        <p:txBody>
          <a:bodyPr wrap="none" rtlCol="0">
            <a:spAutoFit/>
          </a:bodyPr>
          <a:lstStyle/>
          <a:p>
            <a:r>
              <a:rPr lang="zh-CN" altLang="en-US" dirty="0"/>
              <a:t>光电子数产额，</a:t>
            </a:r>
            <a:r>
              <a:rPr lang="en-US" altLang="zh-CN" dirty="0"/>
              <a:t>NPE/MeV</a:t>
            </a:r>
            <a:endParaRPr lang="zh-CN" altLang="en-US" dirty="0"/>
          </a:p>
        </p:txBody>
      </p:sp>
      <p:cxnSp>
        <p:nvCxnSpPr>
          <p:cNvPr id="24" name="直接箭头连接符 23">
            <a:extLst>
              <a:ext uri="{FF2B5EF4-FFF2-40B4-BE49-F238E27FC236}">
                <a16:creationId xmlns:a16="http://schemas.microsoft.com/office/drawing/2014/main" id="{458F80F7-2EF2-4ED7-A8A4-B25D080AC6B7}"/>
              </a:ext>
            </a:extLst>
          </p:cNvPr>
          <p:cNvCxnSpPr>
            <a:stCxn id="22" idx="0"/>
          </p:cNvCxnSpPr>
          <p:nvPr/>
        </p:nvCxnSpPr>
        <p:spPr>
          <a:xfrm flipH="1" flipV="1">
            <a:off x="6407891" y="3253564"/>
            <a:ext cx="1165714" cy="475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23BAAA38-FD29-499A-AA35-3EB9DC27410C}"/>
              </a:ext>
            </a:extLst>
          </p:cNvPr>
          <p:cNvSpPr txBox="1"/>
          <p:nvPr/>
        </p:nvSpPr>
        <p:spPr>
          <a:xfrm>
            <a:off x="8610600" y="2591239"/>
            <a:ext cx="2289544" cy="646331"/>
          </a:xfrm>
          <a:prstGeom prst="rect">
            <a:avLst/>
          </a:prstGeom>
          <a:noFill/>
        </p:spPr>
        <p:txBody>
          <a:bodyPr wrap="square" rtlCol="0">
            <a:spAutoFit/>
          </a:bodyPr>
          <a:lstStyle/>
          <a:p>
            <a:r>
              <a:rPr lang="zh-CN" altLang="en-US" dirty="0"/>
              <a:t>光电子数产额对事例位置的依赖函数</a:t>
            </a:r>
          </a:p>
        </p:txBody>
      </p:sp>
      <p:cxnSp>
        <p:nvCxnSpPr>
          <p:cNvPr id="29" name="直接箭头连接符 28">
            <a:extLst>
              <a:ext uri="{FF2B5EF4-FFF2-40B4-BE49-F238E27FC236}">
                <a16:creationId xmlns:a16="http://schemas.microsoft.com/office/drawing/2014/main" id="{F3150A36-81EF-4958-A6C4-ACCD36AD961F}"/>
              </a:ext>
            </a:extLst>
          </p:cNvPr>
          <p:cNvCxnSpPr>
            <a:stCxn id="27" idx="1"/>
          </p:cNvCxnSpPr>
          <p:nvPr/>
        </p:nvCxnSpPr>
        <p:spPr>
          <a:xfrm flipH="1">
            <a:off x="8130363" y="2914405"/>
            <a:ext cx="480237" cy="11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790685D1-D821-400A-95FB-68443B20EC5E}"/>
              </a:ext>
            </a:extLst>
          </p:cNvPr>
          <p:cNvSpPr txBox="1"/>
          <p:nvPr/>
        </p:nvSpPr>
        <p:spPr>
          <a:xfrm>
            <a:off x="6444946" y="2078099"/>
            <a:ext cx="1535998" cy="369332"/>
          </a:xfrm>
          <a:prstGeom prst="rect">
            <a:avLst/>
          </a:prstGeom>
          <a:noFill/>
        </p:spPr>
        <p:txBody>
          <a:bodyPr wrap="none" rtlCol="0">
            <a:spAutoFit/>
          </a:bodyPr>
          <a:lstStyle/>
          <a:p>
            <a:r>
              <a:rPr lang="en-US" altLang="zh-CN" dirty="0"/>
              <a:t>PMT</a:t>
            </a:r>
            <a:r>
              <a:rPr lang="zh-CN" altLang="en-US" dirty="0"/>
              <a:t>数目修正</a:t>
            </a:r>
          </a:p>
        </p:txBody>
      </p:sp>
      <p:cxnSp>
        <p:nvCxnSpPr>
          <p:cNvPr id="32" name="直接箭头连接符 31">
            <a:extLst>
              <a:ext uri="{FF2B5EF4-FFF2-40B4-BE49-F238E27FC236}">
                <a16:creationId xmlns:a16="http://schemas.microsoft.com/office/drawing/2014/main" id="{A3D45C71-9C41-4E59-BA35-D9C3D7BDC130}"/>
              </a:ext>
            </a:extLst>
          </p:cNvPr>
          <p:cNvCxnSpPr/>
          <p:nvPr/>
        </p:nvCxnSpPr>
        <p:spPr>
          <a:xfrm flipH="1">
            <a:off x="6464595" y="2438574"/>
            <a:ext cx="744279" cy="196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4BE6BE06-D25A-4A57-9C75-F27A34210905}"/>
              </a:ext>
            </a:extLst>
          </p:cNvPr>
          <p:cNvSpPr txBox="1"/>
          <p:nvPr/>
        </p:nvSpPr>
        <p:spPr>
          <a:xfrm>
            <a:off x="8071467" y="4932861"/>
            <a:ext cx="2714205" cy="646331"/>
          </a:xfrm>
          <a:prstGeom prst="rect">
            <a:avLst/>
          </a:prstGeom>
          <a:noFill/>
        </p:spPr>
        <p:txBody>
          <a:bodyPr wrap="square" rtlCol="0">
            <a:spAutoFit/>
          </a:bodyPr>
          <a:lstStyle/>
          <a:p>
            <a:r>
              <a:rPr lang="zh-CN" altLang="en-US" dirty="0"/>
              <a:t>快信号能量到中微子能量反解会引入额外误差</a:t>
            </a:r>
          </a:p>
        </p:txBody>
      </p:sp>
    </p:spTree>
    <p:extLst>
      <p:ext uri="{BB962C8B-B14F-4D97-AF65-F5344CB8AC3E}">
        <p14:creationId xmlns:p14="http://schemas.microsoft.com/office/powerpoint/2010/main" val="3793296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zh-CN" altLang="en-US" dirty="0"/>
              <a:t>大亚湾实验简介</a:t>
            </a:r>
          </a:p>
        </p:txBody>
      </p:sp>
      <p:sp>
        <p:nvSpPr>
          <p:cNvPr id="6" name="副标题 5"/>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3543934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PMT</a:t>
            </a:r>
            <a:r>
              <a:rPr lang="zh-CN" altLang="en-US" dirty="0"/>
              <a:t>增益的刻度</a:t>
            </a:r>
          </a:p>
        </p:txBody>
      </p:sp>
      <p:sp>
        <p:nvSpPr>
          <p:cNvPr id="3" name="内容占位符 2"/>
          <p:cNvSpPr>
            <a:spLocks noGrp="1"/>
          </p:cNvSpPr>
          <p:nvPr>
            <p:ph idx="1"/>
          </p:nvPr>
        </p:nvSpPr>
        <p:spPr>
          <a:xfrm>
            <a:off x="710609" y="1439569"/>
            <a:ext cx="10515600" cy="4351338"/>
          </a:xfrm>
        </p:spPr>
        <p:txBody>
          <a:bodyPr/>
          <a:lstStyle/>
          <a:p>
            <a:r>
              <a:rPr lang="zh-CN" altLang="en-US" dirty="0"/>
              <a:t>光电子</a:t>
            </a:r>
            <a:r>
              <a:rPr lang="en-US" altLang="zh-CN" dirty="0">
                <a:sym typeface="Wingdings" panose="05000000000000000000" pitchFamily="2" charset="2"/>
              </a:rPr>
              <a:t>ADC</a:t>
            </a:r>
            <a:r>
              <a:rPr lang="zh-CN" altLang="en-US" dirty="0">
                <a:sym typeface="Wingdings" panose="05000000000000000000" pitchFamily="2" charset="2"/>
              </a:rPr>
              <a:t>道数</a:t>
            </a:r>
            <a:endParaRPr lang="en-US" altLang="zh-CN" dirty="0">
              <a:sym typeface="Wingdings" panose="05000000000000000000" pitchFamily="2" charset="2"/>
            </a:endParaRPr>
          </a:p>
          <a:p>
            <a:r>
              <a:rPr lang="zh-CN" altLang="en-US" dirty="0">
                <a:sym typeface="Wingdings" panose="05000000000000000000" pitchFamily="2" charset="2"/>
              </a:rPr>
              <a:t>可使用的刻度事例</a:t>
            </a:r>
            <a:endParaRPr lang="en-US" altLang="zh-CN" dirty="0">
              <a:sym typeface="Wingdings" panose="05000000000000000000" pitchFamily="2" charset="2"/>
            </a:endParaRPr>
          </a:p>
          <a:p>
            <a:pPr lvl="1"/>
            <a:r>
              <a:rPr lang="zh-CN" altLang="en-US" dirty="0">
                <a:sym typeface="Wingdings" panose="05000000000000000000" pitchFamily="2" charset="2"/>
              </a:rPr>
              <a:t>单光电子暗噪声事例（光阴级发射一个热电子）</a:t>
            </a:r>
            <a:endParaRPr lang="en-US" altLang="zh-CN" dirty="0">
              <a:sym typeface="Wingdings" panose="05000000000000000000" pitchFamily="2" charset="2"/>
            </a:endParaRPr>
          </a:p>
          <a:p>
            <a:pPr lvl="1"/>
            <a:r>
              <a:rPr lang="zh-CN" altLang="en-US" dirty="0">
                <a:sym typeface="Wingdings" panose="05000000000000000000" pitchFamily="2" charset="2"/>
              </a:rPr>
              <a:t>弱的</a:t>
            </a:r>
            <a:r>
              <a:rPr lang="en-US" altLang="zh-CN" dirty="0">
                <a:sym typeface="Wingdings" panose="05000000000000000000" pitchFamily="2" charset="2"/>
              </a:rPr>
              <a:t>LED</a:t>
            </a:r>
            <a:r>
              <a:rPr lang="zh-CN" altLang="en-US" dirty="0">
                <a:sym typeface="Wingdings" panose="05000000000000000000" pitchFamily="2" charset="2"/>
              </a:rPr>
              <a:t>光源通过自动刻度装置吊到探测器中心（光电子数泊松分布）</a:t>
            </a:r>
            <a:endParaRPr lang="zh-CN" altLang="en-US" dirty="0"/>
          </a:p>
        </p:txBody>
      </p:sp>
      <p:sp>
        <p:nvSpPr>
          <p:cNvPr id="5" name="日期占位符 4"/>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30</a:t>
            </a:fld>
            <a:endParaRPr lang="zh-CN" alt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1900" y="3318828"/>
            <a:ext cx="4217852" cy="303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3"/>
          <a:stretch>
            <a:fillRect/>
          </a:stretch>
        </p:blipFill>
        <p:spPr>
          <a:xfrm>
            <a:off x="5144388" y="1020189"/>
            <a:ext cx="5358166" cy="804484"/>
          </a:xfrm>
          <a:prstGeom prst="rect">
            <a:avLst/>
          </a:prstGeom>
        </p:spPr>
      </p:pic>
      <p:sp>
        <p:nvSpPr>
          <p:cNvPr id="8" name="文本框 7"/>
          <p:cNvSpPr txBox="1"/>
          <p:nvPr/>
        </p:nvSpPr>
        <p:spPr>
          <a:xfrm>
            <a:off x="4529520" y="4387870"/>
            <a:ext cx="2664512" cy="369332"/>
          </a:xfrm>
          <a:prstGeom prst="rect">
            <a:avLst/>
          </a:prstGeom>
          <a:solidFill>
            <a:schemeClr val="bg2"/>
          </a:solidFill>
        </p:spPr>
        <p:txBody>
          <a:bodyPr wrap="none" rtlCol="0">
            <a:spAutoFit/>
          </a:bodyPr>
          <a:lstStyle/>
          <a:p>
            <a:r>
              <a:rPr lang="zh-CN" altLang="en-US" dirty="0"/>
              <a:t>一个光电子～</a:t>
            </a:r>
            <a:r>
              <a:rPr lang="en-US" altLang="zh-CN" dirty="0"/>
              <a:t>20ADC</a:t>
            </a:r>
            <a:r>
              <a:rPr lang="zh-CN" altLang="en-US" dirty="0"/>
              <a:t>道数</a:t>
            </a:r>
          </a:p>
        </p:txBody>
      </p:sp>
      <p:pic>
        <p:nvPicPr>
          <p:cNvPr id="11" name="图片 10">
            <a:extLst>
              <a:ext uri="{FF2B5EF4-FFF2-40B4-BE49-F238E27FC236}">
                <a16:creationId xmlns:a16="http://schemas.microsoft.com/office/drawing/2014/main" id="{531A4517-0A93-44D1-A7B2-18725ABCBF5F}"/>
              </a:ext>
            </a:extLst>
          </p:cNvPr>
          <p:cNvPicPr>
            <a:picLocks noChangeAspect="1"/>
          </p:cNvPicPr>
          <p:nvPr/>
        </p:nvPicPr>
        <p:blipFill>
          <a:blip r:embed="rId4"/>
          <a:stretch>
            <a:fillRect/>
          </a:stretch>
        </p:blipFill>
        <p:spPr>
          <a:xfrm>
            <a:off x="198807" y="3203586"/>
            <a:ext cx="3382593" cy="3390298"/>
          </a:xfrm>
          <a:prstGeom prst="rect">
            <a:avLst/>
          </a:prstGeom>
        </p:spPr>
      </p:pic>
      <p:pic>
        <p:nvPicPr>
          <p:cNvPr id="13" name="图片 12">
            <a:extLst>
              <a:ext uri="{FF2B5EF4-FFF2-40B4-BE49-F238E27FC236}">
                <a16:creationId xmlns:a16="http://schemas.microsoft.com/office/drawing/2014/main" id="{C7D8B3B6-743B-4BE8-96E1-DD7B831F3C36}"/>
              </a:ext>
            </a:extLst>
          </p:cNvPr>
          <p:cNvPicPr>
            <a:picLocks noChangeAspect="1"/>
          </p:cNvPicPr>
          <p:nvPr/>
        </p:nvPicPr>
        <p:blipFill>
          <a:blip r:embed="rId5"/>
          <a:stretch>
            <a:fillRect/>
          </a:stretch>
        </p:blipFill>
        <p:spPr>
          <a:xfrm>
            <a:off x="8045329" y="3368686"/>
            <a:ext cx="4146671" cy="2987664"/>
          </a:xfrm>
          <a:prstGeom prst="rect">
            <a:avLst/>
          </a:prstGeom>
        </p:spPr>
      </p:pic>
    </p:spTree>
    <p:extLst>
      <p:ext uri="{BB962C8B-B14F-4D97-AF65-F5344CB8AC3E}">
        <p14:creationId xmlns:p14="http://schemas.microsoft.com/office/powerpoint/2010/main" val="3629356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5428" y="77583"/>
            <a:ext cx="10515600" cy="1325563"/>
          </a:xfrm>
        </p:spPr>
        <p:txBody>
          <a:bodyPr/>
          <a:lstStyle/>
          <a:p>
            <a:r>
              <a:rPr lang="zh-CN" altLang="en-US" dirty="0"/>
              <a:t>光电子产额刻度</a:t>
            </a:r>
          </a:p>
        </p:txBody>
      </p:sp>
      <p:sp>
        <p:nvSpPr>
          <p:cNvPr id="3" name="内容占位符 2"/>
          <p:cNvSpPr>
            <a:spLocks noGrp="1"/>
          </p:cNvSpPr>
          <p:nvPr>
            <p:ph idx="1"/>
          </p:nvPr>
        </p:nvSpPr>
        <p:spPr>
          <a:xfrm>
            <a:off x="676941" y="1403146"/>
            <a:ext cx="6645347" cy="1746915"/>
          </a:xfrm>
        </p:spPr>
        <p:txBody>
          <a:bodyPr>
            <a:normAutofit fontScale="92500" lnSpcReduction="20000"/>
          </a:bodyPr>
          <a:lstStyle/>
          <a:p>
            <a:r>
              <a:rPr lang="zh-CN" altLang="en-US" dirty="0"/>
              <a:t>沉积能量</a:t>
            </a:r>
            <a:r>
              <a:rPr lang="en-US" altLang="zh-CN" dirty="0">
                <a:sym typeface="Wingdings" panose="05000000000000000000" pitchFamily="2" charset="2"/>
              </a:rPr>
              <a:t></a:t>
            </a:r>
            <a:r>
              <a:rPr lang="zh-CN" altLang="en-US" dirty="0">
                <a:sym typeface="Wingdings" panose="05000000000000000000" pitchFamily="2" charset="2"/>
              </a:rPr>
              <a:t>总光电子数</a:t>
            </a:r>
            <a:endParaRPr lang="en-US" altLang="zh-CN" dirty="0">
              <a:sym typeface="Wingdings" panose="05000000000000000000" pitchFamily="2" charset="2"/>
            </a:endParaRPr>
          </a:p>
          <a:p>
            <a:r>
              <a:rPr lang="zh-CN" altLang="en-US" dirty="0">
                <a:sym typeface="Wingdings" panose="05000000000000000000" pitchFamily="2" charset="2"/>
              </a:rPr>
              <a:t>刻度源置于探测器中心</a:t>
            </a:r>
            <a:endParaRPr lang="en-US" altLang="zh-CN" dirty="0">
              <a:sym typeface="Wingdings" panose="05000000000000000000" pitchFamily="2" charset="2"/>
            </a:endParaRPr>
          </a:p>
          <a:p>
            <a:pPr lvl="1"/>
            <a:r>
              <a:rPr lang="en-US" altLang="zh-CN" baseline="30000" dirty="0"/>
              <a:t>60</a:t>
            </a:r>
            <a:r>
              <a:rPr lang="en-US" altLang="zh-CN" dirty="0"/>
              <a:t>Co</a:t>
            </a:r>
            <a:r>
              <a:rPr lang="zh-CN" altLang="en-US" dirty="0"/>
              <a:t>伽玛放射源，</a:t>
            </a:r>
            <a:r>
              <a:rPr lang="en-US" altLang="zh-CN" dirty="0"/>
              <a:t>2.506 MeV</a:t>
            </a:r>
          </a:p>
          <a:p>
            <a:pPr lvl="1"/>
            <a:r>
              <a:rPr lang="en-US" altLang="zh-CN" dirty="0"/>
              <a:t>Am-</a:t>
            </a:r>
            <a:r>
              <a:rPr lang="en-US" altLang="zh-CN" baseline="30000" dirty="0"/>
              <a:t>13</a:t>
            </a:r>
            <a:r>
              <a:rPr lang="en-US" altLang="zh-CN" dirty="0"/>
              <a:t>C</a:t>
            </a:r>
            <a:r>
              <a:rPr lang="zh-CN" altLang="en-US" dirty="0"/>
              <a:t>中子刻度源，中子被</a:t>
            </a:r>
            <a:r>
              <a:rPr lang="en-US" altLang="zh-CN" dirty="0"/>
              <a:t>Gd</a:t>
            </a:r>
            <a:r>
              <a:rPr lang="zh-CN" altLang="en-US" dirty="0"/>
              <a:t>俘获放出数个伽玛，总能量为</a:t>
            </a:r>
            <a:r>
              <a:rPr lang="en-US" altLang="zh-CN" dirty="0"/>
              <a:t>7.95 MeV (</a:t>
            </a:r>
            <a:r>
              <a:rPr lang="en-US" altLang="zh-CN" baseline="30000" dirty="0"/>
              <a:t>155</a:t>
            </a:r>
            <a:r>
              <a:rPr lang="en-US" altLang="zh-CN" dirty="0"/>
              <a:t>Gd)</a:t>
            </a:r>
            <a:r>
              <a:rPr lang="zh-CN" altLang="en-US" dirty="0"/>
              <a:t>或</a:t>
            </a:r>
            <a:r>
              <a:rPr lang="en-US" altLang="zh-CN" dirty="0"/>
              <a:t>8.54 MeV (</a:t>
            </a:r>
            <a:r>
              <a:rPr lang="en-US" altLang="zh-CN" baseline="30000" dirty="0"/>
              <a:t>157</a:t>
            </a:r>
            <a:r>
              <a:rPr lang="en-US" altLang="zh-CN" dirty="0"/>
              <a:t>Gd)</a:t>
            </a:r>
            <a:endParaRPr lang="zh-CN" altLang="en-US" dirty="0"/>
          </a:p>
        </p:txBody>
      </p:sp>
      <p:sp>
        <p:nvSpPr>
          <p:cNvPr id="8" name="日期占位符 7"/>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31</a:t>
            </a:fld>
            <a:endParaRPr lang="zh-CN" altLang="en-US"/>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744" y="3289058"/>
            <a:ext cx="4452257" cy="356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0599" y="3407230"/>
            <a:ext cx="4680435" cy="344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4"/>
          <a:stretch>
            <a:fillRect/>
          </a:stretch>
        </p:blipFill>
        <p:spPr>
          <a:xfrm>
            <a:off x="7483547" y="181684"/>
            <a:ext cx="4489153" cy="2935722"/>
          </a:xfrm>
          <a:prstGeom prst="rect">
            <a:avLst/>
          </a:prstGeom>
        </p:spPr>
      </p:pic>
    </p:spTree>
    <p:extLst>
      <p:ext uri="{BB962C8B-B14F-4D97-AF65-F5344CB8AC3E}">
        <p14:creationId xmlns:p14="http://schemas.microsoft.com/office/powerpoint/2010/main" val="3058101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9224" y="195522"/>
            <a:ext cx="10515600" cy="1325563"/>
          </a:xfrm>
        </p:spPr>
        <p:txBody>
          <a:bodyPr/>
          <a:lstStyle/>
          <a:p>
            <a:r>
              <a:rPr lang="zh-CN" altLang="en-US" dirty="0"/>
              <a:t>探测器空间响应的刻度</a:t>
            </a:r>
          </a:p>
        </p:txBody>
      </p:sp>
      <p:sp>
        <p:nvSpPr>
          <p:cNvPr id="3" name="内容占位符 2"/>
          <p:cNvSpPr>
            <a:spLocks noGrp="1"/>
          </p:cNvSpPr>
          <p:nvPr>
            <p:ph idx="1"/>
          </p:nvPr>
        </p:nvSpPr>
        <p:spPr>
          <a:xfrm>
            <a:off x="560702" y="1486472"/>
            <a:ext cx="6459660" cy="1725158"/>
          </a:xfrm>
        </p:spPr>
        <p:txBody>
          <a:bodyPr>
            <a:normAutofit fontScale="85000" lnSpcReduction="10000"/>
          </a:bodyPr>
          <a:lstStyle/>
          <a:p>
            <a:r>
              <a:rPr lang="zh-CN" altLang="en-US" dirty="0"/>
              <a:t>测量总光电子数随探测器内空间位置的分布</a:t>
            </a:r>
            <a:endParaRPr lang="en-US" altLang="zh-CN" dirty="0"/>
          </a:p>
          <a:p>
            <a:r>
              <a:rPr lang="zh-CN" altLang="en-US" dirty="0"/>
              <a:t>刻度源</a:t>
            </a:r>
            <a:endParaRPr lang="en-US" altLang="zh-CN" dirty="0"/>
          </a:p>
          <a:p>
            <a:pPr lvl="1"/>
            <a:r>
              <a:rPr lang="en-US" altLang="zh-CN" baseline="30000" dirty="0"/>
              <a:t>60</a:t>
            </a:r>
            <a:r>
              <a:rPr lang="en-US" altLang="zh-CN" dirty="0"/>
              <a:t>Co</a:t>
            </a:r>
            <a:r>
              <a:rPr lang="zh-CN" altLang="en-US" dirty="0"/>
              <a:t>伽玛放射源沿三个刻度轴放置不同位置</a:t>
            </a:r>
            <a:endParaRPr lang="en-US" altLang="zh-CN" dirty="0"/>
          </a:p>
          <a:p>
            <a:pPr lvl="1"/>
            <a:r>
              <a:rPr lang="zh-CN" altLang="en-US" dirty="0"/>
              <a:t>宇宙线</a:t>
            </a:r>
            <a:r>
              <a:rPr lang="en-US" altLang="zh-CN" dirty="0"/>
              <a:t>muon</a:t>
            </a:r>
            <a:r>
              <a:rPr lang="zh-CN" altLang="en-US" dirty="0"/>
              <a:t>子在探测器内产生的中子俘获信号</a:t>
            </a:r>
          </a:p>
        </p:txBody>
      </p:sp>
      <p:sp>
        <p:nvSpPr>
          <p:cNvPr id="5" name="日期占位符 4"/>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32</a:t>
            </a:fld>
            <a:endParaRPr lang="zh-CN" altLang="en-US"/>
          </a:p>
        </p:txBody>
      </p:sp>
      <p:sp>
        <p:nvSpPr>
          <p:cNvPr id="9" name="文本框 8"/>
          <p:cNvSpPr txBox="1"/>
          <p:nvPr/>
        </p:nvSpPr>
        <p:spPr>
          <a:xfrm>
            <a:off x="8925437" y="404263"/>
            <a:ext cx="714939" cy="369332"/>
          </a:xfrm>
          <a:prstGeom prst="rect">
            <a:avLst/>
          </a:prstGeom>
          <a:solidFill>
            <a:schemeClr val="bg2"/>
          </a:solidFill>
        </p:spPr>
        <p:txBody>
          <a:bodyPr wrap="none" rtlCol="0">
            <a:spAutoFit/>
          </a:bodyPr>
          <a:lstStyle/>
          <a:p>
            <a:r>
              <a:rPr lang="en-US" altLang="zh-CN" dirty="0"/>
              <a:t>ACUA</a:t>
            </a:r>
            <a:endParaRPr lang="zh-CN" altLang="en-US" dirty="0"/>
          </a:p>
        </p:txBody>
      </p:sp>
      <p:sp>
        <p:nvSpPr>
          <p:cNvPr id="10" name="文本框 9"/>
          <p:cNvSpPr txBox="1"/>
          <p:nvPr/>
        </p:nvSpPr>
        <p:spPr>
          <a:xfrm>
            <a:off x="8054155" y="404263"/>
            <a:ext cx="711990" cy="369332"/>
          </a:xfrm>
          <a:prstGeom prst="rect">
            <a:avLst/>
          </a:prstGeom>
          <a:solidFill>
            <a:schemeClr val="bg2"/>
          </a:solidFill>
        </p:spPr>
        <p:txBody>
          <a:bodyPr wrap="none" rtlCol="0">
            <a:spAutoFit/>
          </a:bodyPr>
          <a:lstStyle/>
          <a:p>
            <a:r>
              <a:rPr lang="en-US" altLang="zh-CN" dirty="0"/>
              <a:t>ACUB</a:t>
            </a:r>
            <a:endParaRPr lang="zh-CN" altLang="en-US" dirty="0"/>
          </a:p>
        </p:txBody>
      </p:sp>
      <p:sp>
        <p:nvSpPr>
          <p:cNvPr id="11" name="文本框 10"/>
          <p:cNvSpPr txBox="1"/>
          <p:nvPr/>
        </p:nvSpPr>
        <p:spPr>
          <a:xfrm>
            <a:off x="9760053" y="404263"/>
            <a:ext cx="710387" cy="369332"/>
          </a:xfrm>
          <a:prstGeom prst="rect">
            <a:avLst/>
          </a:prstGeom>
          <a:solidFill>
            <a:schemeClr val="bg2"/>
          </a:solidFill>
        </p:spPr>
        <p:txBody>
          <a:bodyPr wrap="none" rtlCol="0">
            <a:spAutoFit/>
          </a:bodyPr>
          <a:lstStyle/>
          <a:p>
            <a:r>
              <a:rPr lang="en-US" altLang="zh-CN" dirty="0"/>
              <a:t>ACUC</a:t>
            </a:r>
            <a:endParaRPr lang="zh-CN" altLang="en-US" dirty="0"/>
          </a:p>
        </p:txBody>
      </p:sp>
      <p:pic>
        <p:nvPicPr>
          <p:cNvPr id="16" name="图片 15"/>
          <p:cNvPicPr>
            <a:picLocks noChangeAspect="1"/>
          </p:cNvPicPr>
          <p:nvPr/>
        </p:nvPicPr>
        <p:blipFill>
          <a:blip r:embed="rId2"/>
          <a:stretch>
            <a:fillRect/>
          </a:stretch>
        </p:blipFill>
        <p:spPr>
          <a:xfrm>
            <a:off x="1534887" y="3750681"/>
            <a:ext cx="4446841" cy="3098100"/>
          </a:xfrm>
          <a:prstGeom prst="rect">
            <a:avLst/>
          </a:prstGeom>
        </p:spPr>
      </p:pic>
      <p:pic>
        <p:nvPicPr>
          <p:cNvPr id="17" name="图片 16"/>
          <p:cNvPicPr>
            <a:picLocks noChangeAspect="1"/>
          </p:cNvPicPr>
          <p:nvPr/>
        </p:nvPicPr>
        <p:blipFill>
          <a:blip r:embed="rId3"/>
          <a:stretch>
            <a:fillRect/>
          </a:stretch>
        </p:blipFill>
        <p:spPr>
          <a:xfrm>
            <a:off x="6302830" y="3761568"/>
            <a:ext cx="4365171" cy="2800067"/>
          </a:xfrm>
          <a:prstGeom prst="rect">
            <a:avLst/>
          </a:prstGeom>
        </p:spPr>
      </p:pic>
      <p:pic>
        <p:nvPicPr>
          <p:cNvPr id="18" name="图片 17"/>
          <p:cNvPicPr>
            <a:picLocks noChangeAspect="1"/>
          </p:cNvPicPr>
          <p:nvPr/>
        </p:nvPicPr>
        <p:blipFill>
          <a:blip r:embed="rId4"/>
          <a:stretch>
            <a:fillRect/>
          </a:stretch>
        </p:blipFill>
        <p:spPr>
          <a:xfrm>
            <a:off x="2084416" y="3156614"/>
            <a:ext cx="4898820" cy="644581"/>
          </a:xfrm>
          <a:prstGeom prst="rect">
            <a:avLst/>
          </a:prstGeom>
        </p:spPr>
      </p:pic>
      <p:grpSp>
        <p:nvGrpSpPr>
          <p:cNvPr id="19" name="组合 18"/>
          <p:cNvGrpSpPr>
            <a:grpSpLocks noChangeAspect="1"/>
          </p:cNvGrpSpPr>
          <p:nvPr/>
        </p:nvGrpSpPr>
        <p:grpSpPr>
          <a:xfrm>
            <a:off x="7279516" y="826917"/>
            <a:ext cx="3291840" cy="2954303"/>
            <a:chOff x="-1044624" y="1340768"/>
            <a:chExt cx="4629150" cy="4154488"/>
          </a:xfrm>
        </p:grpSpPr>
        <p:grpSp>
          <p:nvGrpSpPr>
            <p:cNvPr id="20" name="组合 19"/>
            <p:cNvGrpSpPr/>
            <p:nvPr/>
          </p:nvGrpSpPr>
          <p:grpSpPr>
            <a:xfrm>
              <a:off x="-1044624" y="1340768"/>
              <a:ext cx="4629150" cy="4154488"/>
              <a:chOff x="26711" y="1340768"/>
              <a:chExt cx="4629150" cy="4154488"/>
            </a:xfrm>
          </p:grpSpPr>
          <p:pic>
            <p:nvPicPr>
              <p:cNvPr id="5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 y="1340768"/>
                <a:ext cx="46291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直接连接符 56"/>
              <p:cNvCxnSpPr/>
              <p:nvPr/>
            </p:nvCxnSpPr>
            <p:spPr>
              <a:xfrm>
                <a:off x="2102520" y="2708920"/>
                <a:ext cx="0" cy="1872208"/>
              </a:xfrm>
              <a:prstGeom prst="line">
                <a:avLst/>
              </a:prstGeom>
              <a:ln w="25400">
                <a:solidFill>
                  <a:srgbClr val="0000FF">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2864128" y="2708920"/>
                <a:ext cx="0" cy="1872208"/>
              </a:xfrm>
              <a:prstGeom prst="line">
                <a:avLst/>
              </a:prstGeom>
              <a:ln w="25400">
                <a:solidFill>
                  <a:srgbClr val="0000FF">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3965456" y="2564904"/>
                <a:ext cx="0" cy="2052000"/>
              </a:xfrm>
              <a:prstGeom prst="line">
                <a:avLst/>
              </a:prstGeom>
              <a:ln w="25400">
                <a:solidFill>
                  <a:srgbClr val="0000FF">
                    <a:alpha val="50000"/>
                  </a:srgbClr>
                </a:solidFill>
                <a:prstDash val="dash"/>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2060550" y="3371547"/>
              <a:ext cx="761607" cy="735778"/>
            </a:xfrm>
            <a:prstGeom prst="rect">
              <a:avLst/>
            </a:prstGeom>
            <a:noFill/>
          </p:spPr>
          <p:txBody>
            <a:bodyPr wrap="square" rtlCol="0">
              <a:spAutoFit/>
            </a:bodyPr>
            <a:lstStyle/>
            <a:p>
              <a:r>
                <a:rPr lang="en-US" altLang="zh-CN" sz="1400" dirty="0">
                  <a:latin typeface="+mj-lt"/>
                </a:rPr>
                <a:t>Center</a:t>
              </a:r>
              <a:endParaRPr lang="zh-CN" altLang="en-US" sz="1400" dirty="0">
                <a:latin typeface="+mj-lt"/>
              </a:endParaRPr>
            </a:p>
          </p:txBody>
        </p:sp>
        <p:cxnSp>
          <p:nvCxnSpPr>
            <p:cNvPr id="43" name="直接箭头连接符 42"/>
            <p:cNvCxnSpPr>
              <a:stCxn id="22" idx="1"/>
            </p:cNvCxnSpPr>
            <p:nvPr/>
          </p:nvCxnSpPr>
          <p:spPr>
            <a:xfrm flipH="1" flipV="1">
              <a:off x="1888749" y="3607316"/>
              <a:ext cx="171802" cy="132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7310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4163" y="-38093"/>
            <a:ext cx="10515600" cy="1325563"/>
          </a:xfrm>
        </p:spPr>
        <p:txBody>
          <a:bodyPr/>
          <a:lstStyle/>
          <a:p>
            <a:r>
              <a:rPr lang="zh-CN" altLang="en-US" dirty="0"/>
              <a:t>事例顶点重建</a:t>
            </a:r>
          </a:p>
        </p:txBody>
      </p:sp>
      <p:sp>
        <p:nvSpPr>
          <p:cNvPr id="3" name="内容占位符 2"/>
          <p:cNvSpPr>
            <a:spLocks noGrp="1"/>
          </p:cNvSpPr>
          <p:nvPr>
            <p:ph idx="1"/>
          </p:nvPr>
        </p:nvSpPr>
        <p:spPr>
          <a:xfrm>
            <a:off x="590107" y="1253331"/>
            <a:ext cx="10515600" cy="4351338"/>
          </a:xfrm>
        </p:spPr>
        <p:txBody>
          <a:bodyPr/>
          <a:lstStyle/>
          <a:p>
            <a:r>
              <a:rPr lang="zh-CN" altLang="en-US" dirty="0"/>
              <a:t>初始位置，所有</a:t>
            </a:r>
            <a:r>
              <a:rPr lang="en-US" altLang="zh-CN" dirty="0"/>
              <a:t>PMT</a:t>
            </a:r>
            <a:r>
              <a:rPr lang="zh-CN" altLang="en-US" dirty="0"/>
              <a:t>电荷加权重心</a:t>
            </a:r>
            <a:endParaRPr lang="en-US" altLang="zh-CN" dirty="0"/>
          </a:p>
          <a:p>
            <a:endParaRPr lang="en-US" altLang="zh-CN" dirty="0"/>
          </a:p>
          <a:p>
            <a:endParaRPr lang="en-US" altLang="zh-CN" dirty="0"/>
          </a:p>
          <a:p>
            <a:r>
              <a:rPr lang="zh-CN" altLang="en-US" dirty="0"/>
              <a:t>位置修正</a:t>
            </a:r>
          </a:p>
        </p:txBody>
      </p:sp>
      <p:sp>
        <p:nvSpPr>
          <p:cNvPr id="9" name="日期占位符 8"/>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33</a:t>
            </a:fld>
            <a:endParaRPr lang="zh-CN" altLang="en-US"/>
          </a:p>
        </p:txBody>
      </p:sp>
      <p:pic>
        <p:nvPicPr>
          <p:cNvPr id="5" name="图片 4"/>
          <p:cNvPicPr>
            <a:picLocks noChangeAspect="1"/>
          </p:cNvPicPr>
          <p:nvPr/>
        </p:nvPicPr>
        <p:blipFill>
          <a:blip r:embed="rId2"/>
          <a:stretch>
            <a:fillRect/>
          </a:stretch>
        </p:blipFill>
        <p:spPr>
          <a:xfrm>
            <a:off x="2278822" y="3203850"/>
            <a:ext cx="5198305" cy="1394667"/>
          </a:xfrm>
          <a:prstGeom prst="rect">
            <a:avLst/>
          </a:prstGeom>
        </p:spPr>
      </p:pic>
      <p:pic>
        <p:nvPicPr>
          <p:cNvPr id="6" name="图片 5"/>
          <p:cNvPicPr>
            <a:picLocks noChangeAspect="1"/>
          </p:cNvPicPr>
          <p:nvPr/>
        </p:nvPicPr>
        <p:blipFill>
          <a:blip r:embed="rId3"/>
          <a:stretch>
            <a:fillRect/>
          </a:stretch>
        </p:blipFill>
        <p:spPr>
          <a:xfrm>
            <a:off x="2343170" y="1725662"/>
            <a:ext cx="3723809" cy="742857"/>
          </a:xfrm>
          <a:prstGeom prst="rect">
            <a:avLst/>
          </a:prstGeom>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096" y="34926"/>
            <a:ext cx="3959197" cy="35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五角星 7"/>
          <p:cNvSpPr/>
          <p:nvPr/>
        </p:nvSpPr>
        <p:spPr>
          <a:xfrm>
            <a:off x="8632371" y="2009933"/>
            <a:ext cx="261258" cy="2542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p:nvPr/>
        </p:nvCxnSpPr>
        <p:spPr>
          <a:xfrm flipV="1">
            <a:off x="8784772" y="1883228"/>
            <a:ext cx="217714" cy="257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8773887" y="2155372"/>
            <a:ext cx="326572" cy="28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8558654" y="2167228"/>
            <a:ext cx="193462" cy="28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flipV="1">
            <a:off x="8512629" y="1935052"/>
            <a:ext cx="250371" cy="227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7783287" y="3767544"/>
            <a:ext cx="2623457" cy="646331"/>
          </a:xfrm>
          <a:prstGeom prst="rect">
            <a:avLst/>
          </a:prstGeom>
          <a:solidFill>
            <a:schemeClr val="bg2"/>
          </a:solidFill>
        </p:spPr>
        <p:txBody>
          <a:bodyPr wrap="square" rtlCol="0">
            <a:spAutoFit/>
          </a:bodyPr>
          <a:lstStyle/>
          <a:p>
            <a:r>
              <a:rPr lang="zh-CN" altLang="en-US" dirty="0"/>
              <a:t>事例顶点影响</a:t>
            </a:r>
            <a:r>
              <a:rPr lang="en-US" altLang="zh-CN" dirty="0"/>
              <a:t>PMT</a:t>
            </a:r>
            <a:r>
              <a:rPr lang="zh-CN" altLang="en-US" dirty="0"/>
              <a:t>上测量到的光电子数的分布</a:t>
            </a:r>
          </a:p>
        </p:txBody>
      </p:sp>
      <p:sp>
        <p:nvSpPr>
          <p:cNvPr id="20" name="文本框 19"/>
          <p:cNvSpPr txBox="1"/>
          <p:nvPr/>
        </p:nvSpPr>
        <p:spPr>
          <a:xfrm>
            <a:off x="2231570" y="4969905"/>
            <a:ext cx="7358744" cy="830997"/>
          </a:xfrm>
          <a:prstGeom prst="rect">
            <a:avLst/>
          </a:prstGeom>
          <a:solidFill>
            <a:schemeClr val="bg2"/>
          </a:solidFill>
        </p:spPr>
        <p:txBody>
          <a:bodyPr wrap="square" rtlCol="0">
            <a:spAutoFit/>
          </a:bodyPr>
          <a:lstStyle/>
          <a:p>
            <a:r>
              <a:rPr lang="zh-CN" altLang="en-US" sz="2400" dirty="0"/>
              <a:t>位置修正参数，通过</a:t>
            </a:r>
            <a:r>
              <a:rPr lang="en-US" altLang="zh-CN" sz="2400" baseline="30000" dirty="0"/>
              <a:t>60</a:t>
            </a:r>
            <a:r>
              <a:rPr lang="en-US" altLang="zh-CN" sz="2400" dirty="0"/>
              <a:t>Co</a:t>
            </a:r>
            <a:r>
              <a:rPr lang="zh-CN" altLang="en-US" sz="2400" dirty="0"/>
              <a:t>伽玛放射源测量到的放置在不同位置（真实位置）与电荷重心的关系得到。</a:t>
            </a:r>
          </a:p>
        </p:txBody>
      </p:sp>
    </p:spTree>
    <p:extLst>
      <p:ext uri="{BB962C8B-B14F-4D97-AF65-F5344CB8AC3E}">
        <p14:creationId xmlns:p14="http://schemas.microsoft.com/office/powerpoint/2010/main" val="4210753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EB7B2-5421-4F57-B4A1-6E402F798370}"/>
              </a:ext>
            </a:extLst>
          </p:cNvPr>
          <p:cNvSpPr>
            <a:spLocks noGrp="1"/>
          </p:cNvSpPr>
          <p:nvPr>
            <p:ph type="title"/>
          </p:nvPr>
        </p:nvSpPr>
        <p:spPr/>
        <p:txBody>
          <a:bodyPr/>
          <a:lstStyle/>
          <a:p>
            <a:r>
              <a:rPr lang="zh-CN" altLang="en-US" dirty="0"/>
              <a:t>探测器能量相应</a:t>
            </a:r>
          </a:p>
        </p:txBody>
      </p:sp>
      <p:sp>
        <p:nvSpPr>
          <p:cNvPr id="3" name="内容占位符 2">
            <a:extLst>
              <a:ext uri="{FF2B5EF4-FFF2-40B4-BE49-F238E27FC236}">
                <a16:creationId xmlns:a16="http://schemas.microsoft.com/office/drawing/2014/main" id="{C133431A-8168-4EA5-B6AE-17C9153217E7}"/>
              </a:ext>
            </a:extLst>
          </p:cNvPr>
          <p:cNvSpPr>
            <a:spLocks noGrp="1"/>
          </p:cNvSpPr>
          <p:nvPr>
            <p:ph idx="1"/>
          </p:nvPr>
        </p:nvSpPr>
        <p:spPr/>
        <p:txBody>
          <a:bodyPr/>
          <a:lstStyle/>
          <a:p>
            <a:r>
              <a:rPr lang="zh-CN" altLang="en-US" dirty="0"/>
              <a:t>能量分辨率</a:t>
            </a:r>
            <a:endParaRPr lang="en-US" altLang="zh-CN" dirty="0"/>
          </a:p>
          <a:p>
            <a:r>
              <a:rPr lang="zh-CN" altLang="en-US" dirty="0"/>
              <a:t>能量泄漏</a:t>
            </a:r>
            <a:endParaRPr lang="en-US" altLang="zh-CN" dirty="0"/>
          </a:p>
          <a:p>
            <a:r>
              <a:rPr lang="zh-CN" altLang="en-US" dirty="0"/>
              <a:t>能量非线性</a:t>
            </a:r>
          </a:p>
        </p:txBody>
      </p:sp>
      <p:sp>
        <p:nvSpPr>
          <p:cNvPr id="4" name="日期占位符 3">
            <a:extLst>
              <a:ext uri="{FF2B5EF4-FFF2-40B4-BE49-F238E27FC236}">
                <a16:creationId xmlns:a16="http://schemas.microsoft.com/office/drawing/2014/main" id="{52AC82FD-975E-495B-9F1D-9224BFA74E7E}"/>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9E8CCDBD-DE00-446B-8005-E4CEFE5B7C0D}"/>
              </a:ext>
            </a:extLst>
          </p:cNvPr>
          <p:cNvSpPr>
            <a:spLocks noGrp="1"/>
          </p:cNvSpPr>
          <p:nvPr>
            <p:ph type="sldNum" sz="quarter" idx="12"/>
          </p:nvPr>
        </p:nvSpPr>
        <p:spPr/>
        <p:txBody>
          <a:bodyPr/>
          <a:lstStyle/>
          <a:p>
            <a:fld id="{9F51A28A-B052-4E80-9441-AD2D41E52002}" type="slidenum">
              <a:rPr lang="zh-CN" altLang="en-US" smtClean="0"/>
              <a:t>34</a:t>
            </a:fld>
            <a:endParaRPr lang="zh-CN" altLang="en-US"/>
          </a:p>
        </p:txBody>
      </p:sp>
      <p:pic>
        <p:nvPicPr>
          <p:cNvPr id="6" name="图片 5">
            <a:extLst>
              <a:ext uri="{FF2B5EF4-FFF2-40B4-BE49-F238E27FC236}">
                <a16:creationId xmlns:a16="http://schemas.microsoft.com/office/drawing/2014/main" id="{7DF0B9AF-066B-4250-BA5A-7B39F61788CC}"/>
              </a:ext>
            </a:extLst>
          </p:cNvPr>
          <p:cNvPicPr>
            <a:picLocks noChangeAspect="1"/>
          </p:cNvPicPr>
          <p:nvPr/>
        </p:nvPicPr>
        <p:blipFill>
          <a:blip r:embed="rId2"/>
          <a:stretch>
            <a:fillRect/>
          </a:stretch>
        </p:blipFill>
        <p:spPr>
          <a:xfrm>
            <a:off x="4231759" y="1795499"/>
            <a:ext cx="6354318" cy="4636375"/>
          </a:xfrm>
          <a:prstGeom prst="rect">
            <a:avLst/>
          </a:prstGeom>
        </p:spPr>
      </p:pic>
      <p:cxnSp>
        <p:nvCxnSpPr>
          <p:cNvPr id="8" name="直接箭头连接符 7">
            <a:extLst>
              <a:ext uri="{FF2B5EF4-FFF2-40B4-BE49-F238E27FC236}">
                <a16:creationId xmlns:a16="http://schemas.microsoft.com/office/drawing/2014/main" id="{3802F22E-1C6C-4AEA-9859-6A7AB35DC731}"/>
              </a:ext>
            </a:extLst>
          </p:cNvPr>
          <p:cNvCxnSpPr/>
          <p:nvPr/>
        </p:nvCxnSpPr>
        <p:spPr>
          <a:xfrm>
            <a:off x="6833191" y="3565451"/>
            <a:ext cx="340242" cy="383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B02BF38-239B-4509-A9AC-04BFC4B5AB18}"/>
              </a:ext>
            </a:extLst>
          </p:cNvPr>
          <p:cNvCxnSpPr/>
          <p:nvPr/>
        </p:nvCxnSpPr>
        <p:spPr>
          <a:xfrm flipH="1" flipV="1">
            <a:off x="7408918" y="4203405"/>
            <a:ext cx="267789" cy="283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DCE9A6A-C915-41A7-9E8E-AF8323BA088D}"/>
              </a:ext>
            </a:extLst>
          </p:cNvPr>
          <p:cNvSpPr txBox="1"/>
          <p:nvPr/>
        </p:nvSpPr>
        <p:spPr>
          <a:xfrm>
            <a:off x="6833191" y="3201398"/>
            <a:ext cx="877163" cy="369332"/>
          </a:xfrm>
          <a:prstGeom prst="rect">
            <a:avLst/>
          </a:prstGeom>
          <a:noFill/>
        </p:spPr>
        <p:txBody>
          <a:bodyPr wrap="none" rtlCol="0">
            <a:spAutoFit/>
          </a:bodyPr>
          <a:lstStyle/>
          <a:p>
            <a:r>
              <a:rPr lang="zh-CN" altLang="en-US" dirty="0"/>
              <a:t>分辨率</a:t>
            </a:r>
          </a:p>
        </p:txBody>
      </p:sp>
      <p:sp>
        <p:nvSpPr>
          <p:cNvPr id="12" name="文本框 11">
            <a:extLst>
              <a:ext uri="{FF2B5EF4-FFF2-40B4-BE49-F238E27FC236}">
                <a16:creationId xmlns:a16="http://schemas.microsoft.com/office/drawing/2014/main" id="{610DD5A9-F7BB-45EA-8F51-9E4AE2217F41}"/>
              </a:ext>
            </a:extLst>
          </p:cNvPr>
          <p:cNvSpPr txBox="1"/>
          <p:nvPr/>
        </p:nvSpPr>
        <p:spPr>
          <a:xfrm>
            <a:off x="7003312" y="4962619"/>
            <a:ext cx="646331" cy="369332"/>
          </a:xfrm>
          <a:prstGeom prst="rect">
            <a:avLst/>
          </a:prstGeom>
          <a:noFill/>
        </p:spPr>
        <p:txBody>
          <a:bodyPr wrap="none" rtlCol="0">
            <a:spAutoFit/>
          </a:bodyPr>
          <a:lstStyle/>
          <a:p>
            <a:r>
              <a:rPr lang="zh-CN" altLang="en-US" dirty="0"/>
              <a:t>泄漏</a:t>
            </a:r>
          </a:p>
        </p:txBody>
      </p:sp>
    </p:spTree>
    <p:extLst>
      <p:ext uri="{BB962C8B-B14F-4D97-AF65-F5344CB8AC3E}">
        <p14:creationId xmlns:p14="http://schemas.microsoft.com/office/powerpoint/2010/main" val="588012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能量分辨率</a:t>
            </a:r>
          </a:p>
        </p:txBody>
      </p:sp>
      <p:pic>
        <p:nvPicPr>
          <p:cNvPr id="4" name="图片 3"/>
          <p:cNvPicPr>
            <a:picLocks noChangeAspect="1"/>
          </p:cNvPicPr>
          <p:nvPr/>
        </p:nvPicPr>
        <p:blipFill>
          <a:blip r:embed="rId2"/>
          <a:stretch>
            <a:fillRect/>
          </a:stretch>
        </p:blipFill>
        <p:spPr>
          <a:xfrm>
            <a:off x="1981200" y="1559442"/>
            <a:ext cx="5718915" cy="4024958"/>
          </a:xfrm>
          <a:prstGeom prst="rect">
            <a:avLst/>
          </a:prstGeom>
        </p:spPr>
      </p:pic>
      <p:pic>
        <p:nvPicPr>
          <p:cNvPr id="5" name="Picture 3">
            <a:extLst>
              <a:ext uri="{FF2B5EF4-FFF2-40B4-BE49-F238E27FC236}">
                <a16:creationId xmlns:a16="http://schemas.microsoft.com/office/drawing/2014/main" id="{DF61B777-1507-41E6-8BEA-EA4CFD6A94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9479" y="2178946"/>
            <a:ext cx="3586717" cy="287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内容占位符 6">
            <a:extLst>
              <a:ext uri="{FF2B5EF4-FFF2-40B4-BE49-F238E27FC236}">
                <a16:creationId xmlns:a16="http://schemas.microsoft.com/office/drawing/2014/main" id="{378DF197-DF69-483D-83E2-E1EDD01B4EE2}"/>
              </a:ext>
            </a:extLst>
          </p:cNvPr>
          <p:cNvSpPr>
            <a:spLocks noGrp="1"/>
          </p:cNvSpPr>
          <p:nvPr>
            <p:ph idx="1"/>
          </p:nvPr>
        </p:nvSpPr>
        <p:spPr>
          <a:xfrm>
            <a:off x="838200" y="5619839"/>
            <a:ext cx="10515600" cy="632105"/>
          </a:xfrm>
        </p:spPr>
        <p:txBody>
          <a:bodyPr/>
          <a:lstStyle/>
          <a:p>
            <a:r>
              <a:rPr lang="zh-CN" altLang="en-US" dirty="0"/>
              <a:t>影响能量分辨率的主要因素有哪些？</a:t>
            </a:r>
          </a:p>
        </p:txBody>
      </p:sp>
      <p:sp>
        <p:nvSpPr>
          <p:cNvPr id="8" name="文本框 7">
            <a:extLst>
              <a:ext uri="{FF2B5EF4-FFF2-40B4-BE49-F238E27FC236}">
                <a16:creationId xmlns:a16="http://schemas.microsoft.com/office/drawing/2014/main" id="{C8F5FF66-FFAD-4CBD-A0AE-A55CD76D2252}"/>
              </a:ext>
            </a:extLst>
          </p:cNvPr>
          <p:cNvSpPr txBox="1"/>
          <p:nvPr/>
        </p:nvSpPr>
        <p:spPr>
          <a:xfrm>
            <a:off x="9266470" y="1926812"/>
            <a:ext cx="1888659" cy="369332"/>
          </a:xfrm>
          <a:prstGeom prst="rect">
            <a:avLst/>
          </a:prstGeom>
          <a:noFill/>
        </p:spPr>
        <p:txBody>
          <a:bodyPr wrap="none" rtlCol="0">
            <a:spAutoFit/>
          </a:bodyPr>
          <a:lstStyle/>
          <a:p>
            <a:r>
              <a:rPr lang="zh-CN" altLang="en-US" dirty="0"/>
              <a:t>单能</a:t>
            </a:r>
            <a:r>
              <a:rPr lang="en-US" altLang="zh-CN" dirty="0"/>
              <a:t>Co-60</a:t>
            </a:r>
            <a:r>
              <a:rPr lang="zh-CN" altLang="en-US" dirty="0"/>
              <a:t>放射源</a:t>
            </a:r>
          </a:p>
        </p:txBody>
      </p:sp>
    </p:spTree>
    <p:extLst>
      <p:ext uri="{BB962C8B-B14F-4D97-AF65-F5344CB8AC3E}">
        <p14:creationId xmlns:p14="http://schemas.microsoft.com/office/powerpoint/2010/main" val="4194947846"/>
      </p:ext>
    </p:extLst>
  </p:cSld>
  <p:clrMapOvr>
    <a:masterClrMapping/>
  </p:clrMapOvr>
  <p:transition spd="slow"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728EE2-8E97-4261-8D28-35A56DDA853E}"/>
              </a:ext>
            </a:extLst>
          </p:cNvPr>
          <p:cNvSpPr>
            <a:spLocks noGrp="1"/>
          </p:cNvSpPr>
          <p:nvPr>
            <p:ph type="title"/>
          </p:nvPr>
        </p:nvSpPr>
        <p:spPr/>
        <p:txBody>
          <a:bodyPr/>
          <a:lstStyle/>
          <a:p>
            <a:r>
              <a:rPr lang="zh-CN" altLang="en-US" dirty="0"/>
              <a:t>能量泄漏</a:t>
            </a:r>
          </a:p>
        </p:txBody>
      </p:sp>
      <p:sp>
        <p:nvSpPr>
          <p:cNvPr id="3" name="内容占位符 2">
            <a:extLst>
              <a:ext uri="{FF2B5EF4-FFF2-40B4-BE49-F238E27FC236}">
                <a16:creationId xmlns:a16="http://schemas.microsoft.com/office/drawing/2014/main" id="{8897C429-A02E-43F3-893F-7A645247CB0E}"/>
              </a:ext>
            </a:extLst>
          </p:cNvPr>
          <p:cNvSpPr>
            <a:spLocks noGrp="1"/>
          </p:cNvSpPr>
          <p:nvPr>
            <p:ph idx="1"/>
          </p:nvPr>
        </p:nvSpPr>
        <p:spPr/>
        <p:txBody>
          <a:bodyPr/>
          <a:lstStyle/>
          <a:p>
            <a:endParaRPr lang="zh-CN" altLang="en-US"/>
          </a:p>
        </p:txBody>
      </p:sp>
      <p:sp>
        <p:nvSpPr>
          <p:cNvPr id="4" name="日期占位符 3">
            <a:extLst>
              <a:ext uri="{FF2B5EF4-FFF2-40B4-BE49-F238E27FC236}">
                <a16:creationId xmlns:a16="http://schemas.microsoft.com/office/drawing/2014/main" id="{5B526E54-16E3-4822-ADCC-32BFB2BBC9E4}"/>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D17D7078-8F7C-47EC-A4C6-15A48DCB0CF1}"/>
              </a:ext>
            </a:extLst>
          </p:cNvPr>
          <p:cNvSpPr>
            <a:spLocks noGrp="1"/>
          </p:cNvSpPr>
          <p:nvPr>
            <p:ph type="sldNum" sz="quarter" idx="12"/>
          </p:nvPr>
        </p:nvSpPr>
        <p:spPr/>
        <p:txBody>
          <a:bodyPr/>
          <a:lstStyle/>
          <a:p>
            <a:fld id="{9F51A28A-B052-4E80-9441-AD2D41E52002}" type="slidenum">
              <a:rPr lang="zh-CN" altLang="en-US" smtClean="0"/>
              <a:t>36</a:t>
            </a:fld>
            <a:endParaRPr lang="zh-CN" altLang="en-US"/>
          </a:p>
        </p:txBody>
      </p:sp>
      <p:pic>
        <p:nvPicPr>
          <p:cNvPr id="7" name="图片 6">
            <a:extLst>
              <a:ext uri="{FF2B5EF4-FFF2-40B4-BE49-F238E27FC236}">
                <a16:creationId xmlns:a16="http://schemas.microsoft.com/office/drawing/2014/main" id="{0550314E-4142-4100-8324-0327F816217E}"/>
              </a:ext>
            </a:extLst>
          </p:cNvPr>
          <p:cNvPicPr>
            <a:picLocks noChangeAspect="1"/>
          </p:cNvPicPr>
          <p:nvPr/>
        </p:nvPicPr>
        <p:blipFill>
          <a:blip r:embed="rId2"/>
          <a:stretch>
            <a:fillRect/>
          </a:stretch>
        </p:blipFill>
        <p:spPr>
          <a:xfrm>
            <a:off x="563847" y="1690688"/>
            <a:ext cx="7205879" cy="4897909"/>
          </a:xfrm>
          <a:prstGeom prst="rect">
            <a:avLst/>
          </a:prstGeom>
        </p:spPr>
      </p:pic>
      <p:pic>
        <p:nvPicPr>
          <p:cNvPr id="8" name="图片 7">
            <a:extLst>
              <a:ext uri="{FF2B5EF4-FFF2-40B4-BE49-F238E27FC236}">
                <a16:creationId xmlns:a16="http://schemas.microsoft.com/office/drawing/2014/main" id="{B55073B4-08E2-4B59-B097-72753A21E9D3}"/>
              </a:ext>
            </a:extLst>
          </p:cNvPr>
          <p:cNvPicPr>
            <a:picLocks noChangeAspect="1"/>
          </p:cNvPicPr>
          <p:nvPr/>
        </p:nvPicPr>
        <p:blipFill>
          <a:blip r:embed="rId3"/>
          <a:stretch>
            <a:fillRect/>
          </a:stretch>
        </p:blipFill>
        <p:spPr>
          <a:xfrm>
            <a:off x="8095174" y="2526464"/>
            <a:ext cx="3381352" cy="3226356"/>
          </a:xfrm>
          <a:prstGeom prst="rect">
            <a:avLst/>
          </a:prstGeom>
        </p:spPr>
      </p:pic>
      <p:sp>
        <p:nvSpPr>
          <p:cNvPr id="9" name="文本框 8">
            <a:extLst>
              <a:ext uri="{FF2B5EF4-FFF2-40B4-BE49-F238E27FC236}">
                <a16:creationId xmlns:a16="http://schemas.microsoft.com/office/drawing/2014/main" id="{CCF0D074-DFC0-4077-A492-BCEB15CF8D39}"/>
              </a:ext>
            </a:extLst>
          </p:cNvPr>
          <p:cNvSpPr txBox="1"/>
          <p:nvPr/>
        </p:nvSpPr>
        <p:spPr>
          <a:xfrm>
            <a:off x="8343014" y="1785411"/>
            <a:ext cx="3133512" cy="646331"/>
          </a:xfrm>
          <a:prstGeom prst="rect">
            <a:avLst/>
          </a:prstGeom>
          <a:noFill/>
        </p:spPr>
        <p:txBody>
          <a:bodyPr wrap="square" rtlCol="0">
            <a:spAutoFit/>
          </a:bodyPr>
          <a:lstStyle/>
          <a:p>
            <a:r>
              <a:rPr lang="zh-CN" altLang="en-US" dirty="0"/>
              <a:t>事例发生在探测器边缘，次级粒子会逃出探测器</a:t>
            </a:r>
          </a:p>
        </p:txBody>
      </p:sp>
    </p:spTree>
    <p:extLst>
      <p:ext uri="{BB962C8B-B14F-4D97-AF65-F5344CB8AC3E}">
        <p14:creationId xmlns:p14="http://schemas.microsoft.com/office/powerpoint/2010/main" val="3179938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F76465-E98F-4F87-88F8-0A90F50A6146}"/>
              </a:ext>
            </a:extLst>
          </p:cNvPr>
          <p:cNvSpPr>
            <a:spLocks noGrp="1"/>
          </p:cNvSpPr>
          <p:nvPr>
            <p:ph type="title"/>
          </p:nvPr>
        </p:nvSpPr>
        <p:spPr>
          <a:xfrm>
            <a:off x="738962" y="136525"/>
            <a:ext cx="10515600" cy="1325563"/>
          </a:xfrm>
        </p:spPr>
        <p:txBody>
          <a:bodyPr/>
          <a:lstStyle/>
          <a:p>
            <a:r>
              <a:rPr lang="zh-CN" altLang="en-US" dirty="0"/>
              <a:t>能量非线性</a:t>
            </a:r>
          </a:p>
        </p:txBody>
      </p:sp>
      <p:sp>
        <p:nvSpPr>
          <p:cNvPr id="3" name="内容占位符 2">
            <a:extLst>
              <a:ext uri="{FF2B5EF4-FFF2-40B4-BE49-F238E27FC236}">
                <a16:creationId xmlns:a16="http://schemas.microsoft.com/office/drawing/2014/main" id="{E98460EC-DACB-424D-91D6-6EA673A2AC5C}"/>
              </a:ext>
            </a:extLst>
          </p:cNvPr>
          <p:cNvSpPr>
            <a:spLocks noGrp="1"/>
          </p:cNvSpPr>
          <p:nvPr>
            <p:ph idx="1"/>
          </p:nvPr>
        </p:nvSpPr>
        <p:spPr>
          <a:xfrm>
            <a:off x="901996" y="1556267"/>
            <a:ext cx="4725643" cy="1477556"/>
          </a:xfrm>
        </p:spPr>
        <p:txBody>
          <a:bodyPr>
            <a:normAutofit fontScale="77500" lnSpcReduction="20000"/>
          </a:bodyPr>
          <a:lstStyle/>
          <a:p>
            <a:r>
              <a:rPr lang="zh-CN" altLang="en-US" dirty="0"/>
              <a:t>真实能量和重建能量并非严格正比关系</a:t>
            </a:r>
            <a:endParaRPr lang="en-US" altLang="zh-CN" dirty="0"/>
          </a:p>
          <a:p>
            <a:pPr lvl="1"/>
            <a:r>
              <a:rPr lang="zh-CN" altLang="en-US" dirty="0"/>
              <a:t>液闪淬灭，契伦科夫光</a:t>
            </a:r>
            <a:endParaRPr lang="en-US" altLang="zh-CN" dirty="0"/>
          </a:p>
          <a:p>
            <a:r>
              <a:rPr lang="zh-CN" altLang="en-US" dirty="0"/>
              <a:t>电子学非线性，多光电子电荷收集不完整</a:t>
            </a:r>
            <a:endParaRPr lang="en-US" altLang="zh-CN" dirty="0"/>
          </a:p>
          <a:p>
            <a:pPr lvl="1"/>
            <a:endParaRPr lang="zh-CN" altLang="en-US" dirty="0"/>
          </a:p>
        </p:txBody>
      </p:sp>
      <p:sp>
        <p:nvSpPr>
          <p:cNvPr id="4" name="日期占位符 3">
            <a:extLst>
              <a:ext uri="{FF2B5EF4-FFF2-40B4-BE49-F238E27FC236}">
                <a16:creationId xmlns:a16="http://schemas.microsoft.com/office/drawing/2014/main" id="{FB15B480-DD8E-44D2-A051-E76EB03D5433}"/>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86CF9E7F-0C6E-4AAD-9D19-1C95C572DD28}"/>
              </a:ext>
            </a:extLst>
          </p:cNvPr>
          <p:cNvSpPr>
            <a:spLocks noGrp="1"/>
          </p:cNvSpPr>
          <p:nvPr>
            <p:ph type="sldNum" sz="quarter" idx="12"/>
          </p:nvPr>
        </p:nvSpPr>
        <p:spPr/>
        <p:txBody>
          <a:bodyPr/>
          <a:lstStyle/>
          <a:p>
            <a:fld id="{9F51A28A-B052-4E80-9441-AD2D41E52002}" type="slidenum">
              <a:rPr lang="zh-CN" altLang="en-US" smtClean="0"/>
              <a:t>37</a:t>
            </a:fld>
            <a:endParaRPr lang="zh-CN" altLang="en-US"/>
          </a:p>
        </p:txBody>
      </p:sp>
      <p:pic>
        <p:nvPicPr>
          <p:cNvPr id="6" name="图片 5">
            <a:extLst>
              <a:ext uri="{FF2B5EF4-FFF2-40B4-BE49-F238E27FC236}">
                <a16:creationId xmlns:a16="http://schemas.microsoft.com/office/drawing/2014/main" id="{B1B02D02-2D63-43AB-8FFB-C36A90C5181B}"/>
              </a:ext>
            </a:extLst>
          </p:cNvPr>
          <p:cNvPicPr>
            <a:picLocks noChangeAspect="1"/>
          </p:cNvPicPr>
          <p:nvPr/>
        </p:nvPicPr>
        <p:blipFill>
          <a:blip r:embed="rId2"/>
          <a:stretch>
            <a:fillRect/>
          </a:stretch>
        </p:blipFill>
        <p:spPr>
          <a:xfrm>
            <a:off x="1037204" y="3152202"/>
            <a:ext cx="4725643" cy="3320559"/>
          </a:xfrm>
          <a:prstGeom prst="rect">
            <a:avLst/>
          </a:prstGeom>
        </p:spPr>
      </p:pic>
      <p:pic>
        <p:nvPicPr>
          <p:cNvPr id="7" name="图片 6">
            <a:extLst>
              <a:ext uri="{FF2B5EF4-FFF2-40B4-BE49-F238E27FC236}">
                <a16:creationId xmlns:a16="http://schemas.microsoft.com/office/drawing/2014/main" id="{B555FC49-60FD-4992-8425-F2BFE6D3759C}"/>
              </a:ext>
            </a:extLst>
          </p:cNvPr>
          <p:cNvPicPr>
            <a:picLocks noChangeAspect="1"/>
          </p:cNvPicPr>
          <p:nvPr/>
        </p:nvPicPr>
        <p:blipFill>
          <a:blip r:embed="rId3"/>
          <a:stretch>
            <a:fillRect/>
          </a:stretch>
        </p:blipFill>
        <p:spPr>
          <a:xfrm>
            <a:off x="6762305" y="3152202"/>
            <a:ext cx="4317509" cy="3078477"/>
          </a:xfrm>
          <a:prstGeom prst="rect">
            <a:avLst/>
          </a:prstGeom>
        </p:spPr>
      </p:pic>
      <p:pic>
        <p:nvPicPr>
          <p:cNvPr id="8" name="图片 7">
            <a:extLst>
              <a:ext uri="{FF2B5EF4-FFF2-40B4-BE49-F238E27FC236}">
                <a16:creationId xmlns:a16="http://schemas.microsoft.com/office/drawing/2014/main" id="{C6298C08-56F5-4DD6-96D7-19D6309C6565}"/>
              </a:ext>
            </a:extLst>
          </p:cNvPr>
          <p:cNvPicPr>
            <a:picLocks noChangeAspect="1"/>
          </p:cNvPicPr>
          <p:nvPr/>
        </p:nvPicPr>
        <p:blipFill>
          <a:blip r:embed="rId4"/>
          <a:stretch>
            <a:fillRect/>
          </a:stretch>
        </p:blipFill>
        <p:spPr>
          <a:xfrm>
            <a:off x="6482316" y="719138"/>
            <a:ext cx="5181600" cy="971550"/>
          </a:xfrm>
          <a:prstGeom prst="rect">
            <a:avLst/>
          </a:prstGeom>
        </p:spPr>
      </p:pic>
      <p:pic>
        <p:nvPicPr>
          <p:cNvPr id="9" name="图片 8">
            <a:extLst>
              <a:ext uri="{FF2B5EF4-FFF2-40B4-BE49-F238E27FC236}">
                <a16:creationId xmlns:a16="http://schemas.microsoft.com/office/drawing/2014/main" id="{24F63C32-2A10-4428-8C84-D3BC60A9AB45}"/>
              </a:ext>
            </a:extLst>
          </p:cNvPr>
          <p:cNvPicPr>
            <a:picLocks noChangeAspect="1"/>
          </p:cNvPicPr>
          <p:nvPr/>
        </p:nvPicPr>
        <p:blipFill>
          <a:blip r:embed="rId5"/>
          <a:stretch>
            <a:fillRect/>
          </a:stretch>
        </p:blipFill>
        <p:spPr>
          <a:xfrm>
            <a:off x="6628159" y="1829959"/>
            <a:ext cx="4080442" cy="1020111"/>
          </a:xfrm>
          <a:prstGeom prst="rect">
            <a:avLst/>
          </a:prstGeom>
        </p:spPr>
      </p:pic>
    </p:spTree>
    <p:extLst>
      <p:ext uri="{BB962C8B-B14F-4D97-AF65-F5344CB8AC3E}">
        <p14:creationId xmlns:p14="http://schemas.microsoft.com/office/powerpoint/2010/main" val="3798628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11422" y="307068"/>
            <a:ext cx="7886700" cy="854074"/>
          </a:xfrm>
        </p:spPr>
        <p:txBody>
          <a:bodyPr/>
          <a:lstStyle/>
          <a:p>
            <a:r>
              <a:rPr lang="zh-CN" altLang="en-US" dirty="0"/>
              <a:t>探测器能标的全同性</a:t>
            </a:r>
          </a:p>
        </p:txBody>
      </p:sp>
      <p:sp>
        <p:nvSpPr>
          <p:cNvPr id="3" name="内容占位符 2"/>
          <p:cNvSpPr>
            <a:spLocks noGrp="1"/>
          </p:cNvSpPr>
          <p:nvPr>
            <p:ph idx="1"/>
          </p:nvPr>
        </p:nvSpPr>
        <p:spPr>
          <a:xfrm>
            <a:off x="1111545" y="1772092"/>
            <a:ext cx="3510959" cy="4470607"/>
          </a:xfrm>
        </p:spPr>
        <p:txBody>
          <a:bodyPr/>
          <a:lstStyle/>
          <a:p>
            <a:r>
              <a:rPr lang="zh-CN" altLang="en-US" dirty="0"/>
              <a:t>探测器的全同性，对于大亚湾为什么重要？</a:t>
            </a:r>
          </a:p>
        </p:txBody>
      </p:sp>
      <p:sp>
        <p:nvSpPr>
          <p:cNvPr id="6" name="日期占位符 5"/>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38</a:t>
            </a:fld>
            <a:endParaRPr lang="zh-CN" altLang="en-US"/>
          </a:p>
        </p:txBody>
      </p:sp>
      <p:pic>
        <p:nvPicPr>
          <p:cNvPr id="5" name="图片 4"/>
          <p:cNvPicPr>
            <a:picLocks noChangeAspect="1"/>
          </p:cNvPicPr>
          <p:nvPr/>
        </p:nvPicPr>
        <p:blipFill>
          <a:blip r:embed="rId2"/>
          <a:stretch>
            <a:fillRect/>
          </a:stretch>
        </p:blipFill>
        <p:spPr>
          <a:xfrm>
            <a:off x="5663609" y="1002106"/>
            <a:ext cx="6307530" cy="5719369"/>
          </a:xfrm>
          <a:prstGeom prst="rect">
            <a:avLst/>
          </a:prstGeom>
        </p:spPr>
      </p:pic>
    </p:spTree>
    <p:extLst>
      <p:ext uri="{BB962C8B-B14F-4D97-AF65-F5344CB8AC3E}">
        <p14:creationId xmlns:p14="http://schemas.microsoft.com/office/powerpoint/2010/main" val="2967277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3590" y="-89796"/>
            <a:ext cx="7886700" cy="1325563"/>
          </a:xfrm>
        </p:spPr>
        <p:txBody>
          <a:bodyPr/>
          <a:lstStyle/>
          <a:p>
            <a:r>
              <a:rPr lang="zh-CN" altLang="en-US" dirty="0"/>
              <a:t>探测器的全同性</a:t>
            </a:r>
          </a:p>
        </p:txBody>
      </p:sp>
      <p:sp>
        <p:nvSpPr>
          <p:cNvPr id="3" name="内容占位符 2"/>
          <p:cNvSpPr>
            <a:spLocks noGrp="1"/>
          </p:cNvSpPr>
          <p:nvPr>
            <p:ph idx="1"/>
          </p:nvPr>
        </p:nvSpPr>
        <p:spPr/>
        <p:txBody>
          <a:bodyPr/>
          <a:lstStyle/>
          <a:p>
            <a:endParaRPr lang="zh-CN" altLang="en-US"/>
          </a:p>
        </p:txBody>
      </p:sp>
      <p:sp>
        <p:nvSpPr>
          <p:cNvPr id="7" name="日期占位符 6"/>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39</a:t>
            </a:fld>
            <a:endParaRPr lang="zh-CN" altLang="en-US"/>
          </a:p>
        </p:txBody>
      </p:sp>
      <p:pic>
        <p:nvPicPr>
          <p:cNvPr id="5" name="图片 4"/>
          <p:cNvPicPr>
            <a:picLocks noChangeAspect="1"/>
          </p:cNvPicPr>
          <p:nvPr/>
        </p:nvPicPr>
        <p:blipFill>
          <a:blip r:embed="rId2"/>
          <a:stretch>
            <a:fillRect/>
          </a:stretch>
        </p:blipFill>
        <p:spPr>
          <a:xfrm>
            <a:off x="1734496" y="991334"/>
            <a:ext cx="4238095" cy="5866667"/>
          </a:xfrm>
          <a:prstGeom prst="rect">
            <a:avLst/>
          </a:prstGeom>
        </p:spPr>
      </p:pic>
      <p:pic>
        <p:nvPicPr>
          <p:cNvPr id="6" name="图片 5"/>
          <p:cNvPicPr>
            <a:picLocks noChangeAspect="1"/>
          </p:cNvPicPr>
          <p:nvPr/>
        </p:nvPicPr>
        <p:blipFill>
          <a:blip r:embed="rId3"/>
          <a:stretch>
            <a:fillRect/>
          </a:stretch>
        </p:blipFill>
        <p:spPr>
          <a:xfrm>
            <a:off x="6306496" y="991334"/>
            <a:ext cx="3908183" cy="5866667"/>
          </a:xfrm>
          <a:prstGeom prst="rect">
            <a:avLst/>
          </a:prstGeom>
        </p:spPr>
      </p:pic>
    </p:spTree>
    <p:extLst>
      <p:ext uri="{BB962C8B-B14F-4D97-AF65-F5344CB8AC3E}">
        <p14:creationId xmlns:p14="http://schemas.microsoft.com/office/powerpoint/2010/main" val="1559577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838200" y="23019"/>
            <a:ext cx="10515600" cy="1325563"/>
          </a:xfrm>
        </p:spPr>
        <p:txBody>
          <a:bodyPr>
            <a:normAutofit/>
          </a:bodyPr>
          <a:lstStyle/>
          <a:p>
            <a:r>
              <a:rPr lang="zh-CN" altLang="en-US" sz="4000" dirty="0"/>
              <a:t>反应堆中微子实验</a:t>
            </a:r>
          </a:p>
        </p:txBody>
      </p:sp>
      <p:sp>
        <p:nvSpPr>
          <p:cNvPr id="7171" name="内容占位符 2"/>
          <p:cNvSpPr>
            <a:spLocks noGrp="1"/>
          </p:cNvSpPr>
          <p:nvPr>
            <p:ph idx="1"/>
          </p:nvPr>
        </p:nvSpPr>
        <p:spPr>
          <a:xfrm>
            <a:off x="838200" y="1168123"/>
            <a:ext cx="10515600" cy="4351338"/>
          </a:xfrm>
        </p:spPr>
        <p:txBody>
          <a:bodyPr/>
          <a:lstStyle/>
          <a:p>
            <a:r>
              <a:rPr lang="zh-CN" altLang="en-US" sz="2400" dirty="0"/>
              <a:t>比较观测和理论预期的电子反中微子事例数及能谱</a:t>
            </a:r>
            <a:endParaRPr lang="en-US" altLang="zh-CN" sz="2400" dirty="0"/>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3" name="灯片编号占位符 2"/>
          <p:cNvSpPr>
            <a:spLocks noGrp="1"/>
          </p:cNvSpPr>
          <p:nvPr>
            <p:ph type="sldNum" sz="quarter" idx="12"/>
          </p:nvPr>
        </p:nvSpPr>
        <p:spPr/>
        <p:txBody>
          <a:bodyPr/>
          <a:lstStyle/>
          <a:p>
            <a:fld id="{9F51A28A-B052-4E80-9441-AD2D41E52002}" type="slidenum">
              <a:rPr lang="zh-CN" altLang="en-US" smtClean="0"/>
              <a:t>4</a:t>
            </a:fld>
            <a:endParaRPr lang="zh-CN" altLang="en-US"/>
          </a:p>
        </p:txBody>
      </p:sp>
      <p:pic>
        <p:nvPicPr>
          <p:cNvPr id="71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2708276"/>
            <a:ext cx="4392613"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3"/>
          <p:cNvSpPr txBox="1">
            <a:spLocks noChangeArrowheads="1"/>
          </p:cNvSpPr>
          <p:nvPr/>
        </p:nvSpPr>
        <p:spPr bwMode="auto">
          <a:xfrm>
            <a:off x="5916613" y="2708275"/>
            <a:ext cx="47164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90000"/>
              </a:lnSpc>
              <a:spcBef>
                <a:spcPct val="20000"/>
              </a:spcBef>
            </a:pPr>
            <a:r>
              <a:rPr lang="zh-CN" altLang="en-US" sz="2000" b="1" dirty="0">
                <a:solidFill>
                  <a:srgbClr val="800000"/>
                </a:solidFill>
                <a:latin typeface="Times New Roman" pitchFamily="18" charset="0"/>
              </a:rPr>
              <a:t>   过去的实验精度               </a:t>
            </a:r>
            <a:r>
              <a:rPr lang="en-US" altLang="zh-CN" sz="2000" b="1" dirty="0">
                <a:solidFill>
                  <a:srgbClr val="800000"/>
                </a:solidFill>
                <a:latin typeface="Times New Roman" pitchFamily="18" charset="0"/>
              </a:rPr>
              <a:t>Daya Bay</a:t>
            </a:r>
            <a:r>
              <a:rPr lang="zh-CN" altLang="en-US" sz="2000" b="1" dirty="0">
                <a:solidFill>
                  <a:srgbClr val="800000"/>
                </a:solidFill>
                <a:latin typeface="Times New Roman" pitchFamily="18" charset="0"/>
              </a:rPr>
              <a:t>目标</a:t>
            </a:r>
            <a:endParaRPr lang="en-US" altLang="zh-CN" sz="2000" b="1" dirty="0">
              <a:solidFill>
                <a:srgbClr val="800000"/>
              </a:solidFill>
              <a:latin typeface="Times New Roman" pitchFamily="18" charset="0"/>
            </a:endParaRPr>
          </a:p>
          <a:p>
            <a:pPr>
              <a:lnSpc>
                <a:spcPct val="90000"/>
              </a:lnSpc>
              <a:spcBef>
                <a:spcPct val="20000"/>
              </a:spcBef>
              <a:buFont typeface="Arial" pitchFamily="34" charset="0"/>
              <a:buChar char="•"/>
            </a:pPr>
            <a:r>
              <a:rPr lang="zh-CN" altLang="en-US" sz="2000" b="1" dirty="0">
                <a:solidFill>
                  <a:srgbClr val="002060"/>
                </a:solidFill>
                <a:latin typeface="Times New Roman" pitchFamily="18" charset="0"/>
              </a:rPr>
              <a:t>反应堆功率 </a:t>
            </a:r>
            <a:r>
              <a:rPr lang="en-US" altLang="zh-CN" sz="2000" b="1" dirty="0">
                <a:solidFill>
                  <a:srgbClr val="002060"/>
                </a:solidFill>
                <a:latin typeface="Times New Roman" pitchFamily="18" charset="0"/>
              </a:rPr>
              <a:t>:  ~ 1%</a:t>
            </a:r>
          </a:p>
          <a:p>
            <a:pPr>
              <a:lnSpc>
                <a:spcPct val="90000"/>
              </a:lnSpc>
              <a:spcBef>
                <a:spcPct val="20000"/>
              </a:spcBef>
              <a:buFont typeface="Arial" pitchFamily="34" charset="0"/>
              <a:buChar char="•"/>
            </a:pPr>
            <a:r>
              <a:rPr lang="zh-CN" altLang="en-US" sz="2000" b="1" dirty="0">
                <a:solidFill>
                  <a:srgbClr val="002060"/>
                </a:solidFill>
                <a:latin typeface="Times New Roman" pitchFamily="18" charset="0"/>
              </a:rPr>
              <a:t>裂变率</a:t>
            </a:r>
            <a:r>
              <a:rPr lang="en-US" altLang="zh-CN" sz="2000" b="1" dirty="0">
                <a:solidFill>
                  <a:srgbClr val="002060"/>
                </a:solidFill>
                <a:latin typeface="Times New Roman" pitchFamily="18" charset="0"/>
              </a:rPr>
              <a:t>: ~2%             </a:t>
            </a:r>
            <a:r>
              <a:rPr lang="en-US" altLang="zh-CN" sz="2000" b="1" dirty="0">
                <a:solidFill>
                  <a:srgbClr val="002060"/>
                </a:solidFill>
                <a:latin typeface="Times New Roman" pitchFamily="18" charset="0"/>
                <a:sym typeface="Wingdings" pitchFamily="2" charset="2"/>
              </a:rPr>
              <a:t>    </a:t>
            </a:r>
          </a:p>
          <a:p>
            <a:pPr>
              <a:lnSpc>
                <a:spcPct val="90000"/>
              </a:lnSpc>
              <a:spcBef>
                <a:spcPct val="20000"/>
              </a:spcBef>
              <a:buFont typeface="Arial" pitchFamily="34" charset="0"/>
              <a:buChar char="•"/>
            </a:pPr>
            <a:r>
              <a:rPr lang="zh-CN" altLang="en-US" sz="2000" b="1" dirty="0">
                <a:solidFill>
                  <a:srgbClr val="002060"/>
                </a:solidFill>
                <a:latin typeface="Times New Roman" pitchFamily="18" charset="0"/>
              </a:rPr>
              <a:t>中微子能谱</a:t>
            </a:r>
            <a:r>
              <a:rPr lang="en-US" altLang="zh-CN" sz="2000" b="1" dirty="0">
                <a:solidFill>
                  <a:srgbClr val="002060"/>
                </a:solidFill>
                <a:latin typeface="Times New Roman" pitchFamily="18" charset="0"/>
              </a:rPr>
              <a:t>: ~ 0.3%      </a:t>
            </a:r>
            <a:r>
              <a:rPr lang="en-US" altLang="zh-CN" sz="2000" b="1" dirty="0">
                <a:solidFill>
                  <a:srgbClr val="002060"/>
                </a:solidFill>
                <a:latin typeface="Times New Roman" pitchFamily="18" charset="0"/>
                <a:sym typeface="Wingdings" pitchFamily="2" charset="2"/>
              </a:rPr>
              <a:t>    </a:t>
            </a:r>
            <a:r>
              <a:rPr lang="zh-CN" altLang="en-US" sz="2000" b="1" dirty="0">
                <a:solidFill>
                  <a:srgbClr val="002060"/>
                </a:solidFill>
                <a:latin typeface="Times New Roman" pitchFamily="18" charset="0"/>
                <a:sym typeface="Wingdings" pitchFamily="2" charset="2"/>
              </a:rPr>
              <a:t>远</a:t>
            </a:r>
            <a:r>
              <a:rPr lang="en-US" altLang="zh-CN" sz="2000" b="1" dirty="0">
                <a:solidFill>
                  <a:srgbClr val="002060"/>
                </a:solidFill>
                <a:latin typeface="Times New Roman" pitchFamily="18" charset="0"/>
                <a:sym typeface="Wingdings" pitchFamily="2" charset="2"/>
              </a:rPr>
              <a:t>/</a:t>
            </a:r>
            <a:r>
              <a:rPr lang="zh-CN" altLang="en-US" sz="2000" b="1" dirty="0">
                <a:solidFill>
                  <a:srgbClr val="002060"/>
                </a:solidFill>
                <a:latin typeface="Times New Roman" pitchFamily="18" charset="0"/>
                <a:sym typeface="Wingdings" pitchFamily="2" charset="2"/>
              </a:rPr>
              <a:t>近抵消</a:t>
            </a:r>
            <a:r>
              <a:rPr lang="en-US" altLang="zh-CN" sz="2000" b="1" dirty="0">
                <a:solidFill>
                  <a:srgbClr val="002060"/>
                </a:solidFill>
                <a:latin typeface="Times New Roman" pitchFamily="18" charset="0"/>
                <a:sym typeface="Wingdings" pitchFamily="2" charset="2"/>
              </a:rPr>
              <a:t>  </a:t>
            </a:r>
            <a:endParaRPr lang="en-US" altLang="zh-CN" sz="2000" b="1" dirty="0">
              <a:solidFill>
                <a:srgbClr val="002060"/>
              </a:solidFill>
              <a:latin typeface="Times New Roman" pitchFamily="18" charset="0"/>
            </a:endParaRPr>
          </a:p>
          <a:p>
            <a:pPr>
              <a:lnSpc>
                <a:spcPct val="90000"/>
              </a:lnSpc>
              <a:spcBef>
                <a:spcPct val="20000"/>
              </a:spcBef>
              <a:buFont typeface="Arial" pitchFamily="34" charset="0"/>
              <a:buChar char="•"/>
            </a:pPr>
            <a:endParaRPr lang="en-US" altLang="zh-CN" sz="2000" b="1" dirty="0">
              <a:solidFill>
                <a:srgbClr val="002060"/>
              </a:solidFill>
              <a:latin typeface="Times New Roman" pitchFamily="18" charset="0"/>
            </a:endParaRPr>
          </a:p>
          <a:p>
            <a:pPr>
              <a:lnSpc>
                <a:spcPct val="90000"/>
              </a:lnSpc>
              <a:spcBef>
                <a:spcPct val="20000"/>
              </a:spcBef>
              <a:buFont typeface="Arial" pitchFamily="34" charset="0"/>
              <a:buChar char="•"/>
            </a:pPr>
            <a:r>
              <a:rPr lang="zh-CN" altLang="en-US" sz="2000" b="1" dirty="0">
                <a:solidFill>
                  <a:srgbClr val="002060"/>
                </a:solidFill>
                <a:latin typeface="Times New Roman" pitchFamily="18" charset="0"/>
              </a:rPr>
              <a:t>本底</a:t>
            </a:r>
            <a:r>
              <a:rPr lang="en-US" altLang="zh-CN" sz="2000" b="1" dirty="0">
                <a:solidFill>
                  <a:srgbClr val="002060"/>
                </a:solidFill>
                <a:latin typeface="Times New Roman" pitchFamily="18" charset="0"/>
              </a:rPr>
              <a:t>: ~1-3%                   </a:t>
            </a:r>
            <a:r>
              <a:rPr lang="en-US" altLang="zh-CN" sz="2000" b="1" dirty="0">
                <a:solidFill>
                  <a:srgbClr val="002060"/>
                </a:solidFill>
                <a:latin typeface="Times New Roman" pitchFamily="18" charset="0"/>
                <a:sym typeface="Wingdings" pitchFamily="2" charset="2"/>
              </a:rPr>
              <a:t>    &lt; 0.2%</a:t>
            </a:r>
            <a:endParaRPr lang="en-US" altLang="zh-CN" sz="1600" b="1" dirty="0">
              <a:solidFill>
                <a:srgbClr val="002060"/>
              </a:solidFill>
              <a:latin typeface="Times New Roman" pitchFamily="18" charset="0"/>
            </a:endParaRPr>
          </a:p>
          <a:p>
            <a:pPr>
              <a:lnSpc>
                <a:spcPct val="90000"/>
              </a:lnSpc>
              <a:spcBef>
                <a:spcPct val="20000"/>
              </a:spcBef>
            </a:pPr>
            <a:r>
              <a:rPr lang="en-US" altLang="zh-CN" sz="2000" b="1" dirty="0">
                <a:solidFill>
                  <a:srgbClr val="002060"/>
                </a:solidFill>
                <a:latin typeface="Times New Roman" pitchFamily="18" charset="0"/>
              </a:rPr>
              <a:t>                                             </a:t>
            </a:r>
          </a:p>
          <a:p>
            <a:pPr>
              <a:lnSpc>
                <a:spcPct val="90000"/>
              </a:lnSpc>
              <a:spcBef>
                <a:spcPct val="20000"/>
              </a:spcBef>
              <a:buFont typeface="Arial" pitchFamily="34" charset="0"/>
              <a:buChar char="•"/>
            </a:pPr>
            <a:r>
              <a:rPr lang="zh-CN" altLang="en-US" sz="2000" b="1" dirty="0">
                <a:solidFill>
                  <a:srgbClr val="002060"/>
                </a:solidFill>
                <a:latin typeface="Times New Roman" pitchFamily="18" charset="0"/>
              </a:rPr>
              <a:t>靶质量</a:t>
            </a:r>
            <a:r>
              <a:rPr lang="en-US" altLang="zh-CN" sz="2000" b="1" dirty="0">
                <a:solidFill>
                  <a:srgbClr val="002060"/>
                </a:solidFill>
                <a:latin typeface="Times New Roman" pitchFamily="18" charset="0"/>
              </a:rPr>
              <a:t>: ~1-2%               </a:t>
            </a:r>
            <a:r>
              <a:rPr lang="en-US" altLang="zh-CN" sz="2000" b="1" dirty="0">
                <a:solidFill>
                  <a:srgbClr val="002060"/>
                </a:solidFill>
                <a:latin typeface="Times New Roman" pitchFamily="18" charset="0"/>
                <a:sym typeface="Wingdings" pitchFamily="2" charset="2"/>
              </a:rPr>
              <a:t>   &lt;0.3%</a:t>
            </a:r>
            <a:endParaRPr lang="en-US" altLang="zh-CN" sz="2000" b="1" dirty="0">
              <a:solidFill>
                <a:srgbClr val="002060"/>
              </a:solidFill>
              <a:latin typeface="Times New Roman" pitchFamily="18" charset="0"/>
            </a:endParaRPr>
          </a:p>
          <a:p>
            <a:pPr>
              <a:lnSpc>
                <a:spcPct val="90000"/>
              </a:lnSpc>
              <a:spcBef>
                <a:spcPct val="20000"/>
              </a:spcBef>
              <a:buFont typeface="Arial" pitchFamily="34" charset="0"/>
              <a:buChar char="•"/>
            </a:pPr>
            <a:r>
              <a:rPr lang="zh-CN" altLang="en-US" sz="2000" b="1" dirty="0">
                <a:solidFill>
                  <a:srgbClr val="002060"/>
                </a:solidFill>
                <a:latin typeface="Times New Roman" pitchFamily="18" charset="0"/>
              </a:rPr>
              <a:t>效率</a:t>
            </a:r>
            <a:r>
              <a:rPr lang="en-US" altLang="zh-CN" sz="2000" b="1" dirty="0">
                <a:solidFill>
                  <a:srgbClr val="002060"/>
                </a:solidFill>
                <a:latin typeface="Times New Roman" pitchFamily="18" charset="0"/>
              </a:rPr>
              <a:t>: ~ 2-3%                  </a:t>
            </a:r>
            <a:r>
              <a:rPr lang="en-US" altLang="zh-CN" sz="2000" b="1" dirty="0">
                <a:solidFill>
                  <a:srgbClr val="002060"/>
                </a:solidFill>
                <a:latin typeface="Times New Roman" pitchFamily="18" charset="0"/>
                <a:sym typeface="Wingdings" pitchFamily="2" charset="2"/>
              </a:rPr>
              <a:t>   &lt;0.2%</a:t>
            </a:r>
            <a:endParaRPr lang="en-US" altLang="zh-CN" sz="2000" b="1" dirty="0">
              <a:solidFill>
                <a:srgbClr val="002060"/>
              </a:solidFill>
              <a:latin typeface="Times New Roman" pitchFamily="18" charset="0"/>
            </a:endParaRPr>
          </a:p>
        </p:txBody>
      </p:sp>
      <p:sp>
        <p:nvSpPr>
          <p:cNvPr id="10" name="右大括号 9"/>
          <p:cNvSpPr/>
          <p:nvPr/>
        </p:nvSpPr>
        <p:spPr>
          <a:xfrm>
            <a:off x="8616950" y="3141664"/>
            <a:ext cx="215900" cy="574675"/>
          </a:xfrm>
          <a:prstGeom prst="rightBrace">
            <a:avLst>
              <a:gd name="adj1" fmla="val 22000"/>
              <a:gd name="adj2" fmla="val 45521"/>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7176" name="矩形 10"/>
          <p:cNvSpPr>
            <a:spLocks noChangeArrowheads="1"/>
          </p:cNvSpPr>
          <p:nvPr/>
        </p:nvSpPr>
        <p:spPr bwMode="auto">
          <a:xfrm>
            <a:off x="8872539" y="3213100"/>
            <a:ext cx="154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dirty="0">
                <a:solidFill>
                  <a:srgbClr val="002060"/>
                </a:solidFill>
                <a:latin typeface="Times New Roman" pitchFamily="18" charset="0"/>
                <a:sym typeface="Wingdings" pitchFamily="2" charset="2"/>
              </a:rPr>
              <a:t>    &lt;0.13%</a:t>
            </a:r>
            <a:endParaRPr lang="zh-CN" altLang="en-US" sz="2000"/>
          </a:p>
        </p:txBody>
      </p:sp>
      <p:sp>
        <p:nvSpPr>
          <p:cNvPr id="18" name="TextBox 17"/>
          <p:cNvSpPr txBox="1"/>
          <p:nvPr/>
        </p:nvSpPr>
        <p:spPr>
          <a:xfrm>
            <a:off x="8832851" y="6011864"/>
            <a:ext cx="1655763" cy="369887"/>
          </a:xfrm>
          <a:prstGeom prst="rect">
            <a:avLst/>
          </a:prstGeom>
          <a:solidFill>
            <a:schemeClr val="tx2">
              <a:lumMod val="20000"/>
              <a:lumOff val="80000"/>
            </a:schemeClr>
          </a:solidFill>
        </p:spPr>
        <p:txBody>
          <a:bodyPr>
            <a:spAutoFit/>
          </a:bodyPr>
          <a:lstStyle/>
          <a:p>
            <a:pPr algn="ctr">
              <a:defRPr/>
            </a:pPr>
            <a:r>
              <a:rPr lang="zh-CN" altLang="en-US" b="1" dirty="0">
                <a:solidFill>
                  <a:srgbClr val="800000"/>
                </a:solidFill>
                <a:latin typeface="Times New Roman" pitchFamily="18" charset="0"/>
              </a:rPr>
              <a:t>远近相对测量</a:t>
            </a:r>
            <a:endParaRPr lang="en-US" altLang="zh-CN" b="1" dirty="0">
              <a:solidFill>
                <a:srgbClr val="C00000"/>
              </a:solidFill>
              <a:latin typeface="Arial" charset="0"/>
              <a:ea typeface="宋体" charset="-122"/>
            </a:endParaRPr>
          </a:p>
        </p:txBody>
      </p:sp>
      <p:sp>
        <p:nvSpPr>
          <p:cNvPr id="19" name="TextBox 18"/>
          <p:cNvSpPr txBox="1"/>
          <p:nvPr/>
        </p:nvSpPr>
        <p:spPr>
          <a:xfrm>
            <a:off x="6527801" y="6011864"/>
            <a:ext cx="1368425" cy="369887"/>
          </a:xfrm>
          <a:prstGeom prst="rect">
            <a:avLst/>
          </a:prstGeom>
          <a:solidFill>
            <a:schemeClr val="tx2">
              <a:lumMod val="20000"/>
              <a:lumOff val="80000"/>
            </a:schemeClr>
          </a:solidFill>
        </p:spPr>
        <p:txBody>
          <a:bodyPr>
            <a:spAutoFit/>
          </a:bodyPr>
          <a:lstStyle/>
          <a:p>
            <a:pPr algn="ctr">
              <a:defRPr/>
            </a:pPr>
            <a:r>
              <a:rPr lang="zh-CN" altLang="en-US" b="1" dirty="0">
                <a:solidFill>
                  <a:srgbClr val="800000"/>
                </a:solidFill>
                <a:latin typeface="Times New Roman" pitchFamily="18" charset="0"/>
              </a:rPr>
              <a:t>单点测量</a:t>
            </a:r>
            <a:endParaRPr lang="en-US" b="1" dirty="0">
              <a:solidFill>
                <a:srgbClr val="C00000"/>
              </a:solidFill>
              <a:latin typeface="Arial" charset="0"/>
              <a:ea typeface="宋体" charset="-122"/>
            </a:endParaRPr>
          </a:p>
        </p:txBody>
      </p:sp>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3639" y="1700808"/>
            <a:ext cx="73247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4548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物理分析整体方案</a:t>
            </a:r>
          </a:p>
        </p:txBody>
      </p:sp>
      <p:sp>
        <p:nvSpPr>
          <p:cNvPr id="3" name="内容占位符 2"/>
          <p:cNvSpPr>
            <a:spLocks noGrp="1"/>
          </p:cNvSpPr>
          <p:nvPr>
            <p:ph idx="1"/>
          </p:nvPr>
        </p:nvSpPr>
        <p:spPr>
          <a:xfrm>
            <a:off x="2732305" y="3095247"/>
            <a:ext cx="7463172" cy="3600400"/>
          </a:xfrm>
        </p:spPr>
        <p:txBody>
          <a:bodyPr>
            <a:normAutofit lnSpcReduction="10000"/>
          </a:bodyPr>
          <a:lstStyle/>
          <a:p>
            <a:pPr marL="0" indent="0">
              <a:buNone/>
            </a:pPr>
            <a:r>
              <a:rPr lang="zh-CN" altLang="en-US" sz="2400" dirty="0"/>
              <a:t>观测到的中微子数</a:t>
            </a:r>
            <a:endParaRPr lang="en-US" altLang="zh-CN" sz="2400" dirty="0"/>
          </a:p>
          <a:p>
            <a:pPr marL="0" indent="0">
              <a:buNone/>
            </a:pPr>
            <a:endParaRPr lang="en-US" altLang="zh-CN" sz="2400" dirty="0"/>
          </a:p>
          <a:p>
            <a:pPr marL="0" indent="0">
              <a:buNone/>
            </a:pPr>
            <a:endParaRPr lang="en-US" altLang="zh-CN" sz="2400" dirty="0"/>
          </a:p>
          <a:p>
            <a:pPr marL="0" indent="0">
              <a:buNone/>
            </a:pPr>
            <a:r>
              <a:rPr lang="zh-CN" altLang="en-US" sz="2400" dirty="0"/>
              <a:t>反应堆中微子流强</a:t>
            </a:r>
            <a:endParaRPr lang="en-US" altLang="zh-CN" sz="2400" dirty="0"/>
          </a:p>
          <a:p>
            <a:pPr marL="0" indent="0">
              <a:buNone/>
            </a:pPr>
            <a:r>
              <a:rPr lang="zh-CN" altLang="en-US" sz="2400" dirty="0"/>
              <a:t>靶质子数</a:t>
            </a:r>
            <a:endParaRPr lang="en-US" altLang="zh-CN" sz="2400" dirty="0"/>
          </a:p>
          <a:p>
            <a:pPr marL="0" indent="0">
              <a:buNone/>
            </a:pPr>
            <a:r>
              <a:rPr lang="zh-CN" altLang="en-US" sz="2400" dirty="0"/>
              <a:t>基线（反应堆到探测器）</a:t>
            </a:r>
            <a:endParaRPr lang="en-US" altLang="zh-CN" sz="2400" dirty="0"/>
          </a:p>
          <a:p>
            <a:pPr marL="0" indent="0">
              <a:buNone/>
            </a:pPr>
            <a:r>
              <a:rPr lang="zh-CN" altLang="en-US" sz="2400" dirty="0"/>
              <a:t>探测效率</a:t>
            </a:r>
            <a:endParaRPr lang="en-US" altLang="zh-CN" sz="2400" dirty="0"/>
          </a:p>
          <a:p>
            <a:pPr marL="0" indent="0">
              <a:buNone/>
            </a:pPr>
            <a:r>
              <a:rPr lang="zh-CN" altLang="en-US" sz="2400" dirty="0"/>
              <a:t>中微子存活几率</a:t>
            </a:r>
            <a:r>
              <a:rPr lang="en-US" altLang="zh-CN" sz="2400" dirty="0"/>
              <a:t>(</a:t>
            </a:r>
            <a:r>
              <a:rPr lang="zh-CN" altLang="en-US" sz="2400" dirty="0"/>
              <a:t>包含</a:t>
            </a:r>
            <a:r>
              <a:rPr lang="en-US" altLang="zh-CN" sz="2400" dirty="0"/>
              <a:t> </a:t>
            </a:r>
            <a:r>
              <a:rPr lang="el-GR" altLang="zh-CN" sz="2400" i="1" dirty="0">
                <a:latin typeface="Times New Roman"/>
                <a:cs typeface="Times New Roman"/>
              </a:rPr>
              <a:t>θ</a:t>
            </a:r>
            <a:r>
              <a:rPr lang="en-US" altLang="zh-CN" sz="2400" baseline="-25000" dirty="0">
                <a:latin typeface="Times New Roman"/>
                <a:cs typeface="Times New Roman"/>
              </a:rPr>
              <a:t>13</a:t>
            </a:r>
            <a:r>
              <a:rPr lang="en-US" altLang="zh-CN" sz="2400" dirty="0"/>
              <a:t>)</a:t>
            </a:r>
          </a:p>
          <a:p>
            <a:pPr marL="0" indent="0">
              <a:buNone/>
            </a:pPr>
            <a:endParaRPr lang="zh-CN" altLang="en-US" sz="2400" dirty="0"/>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9F51A28A-B052-4E80-9441-AD2D41E52002}" type="slidenum">
              <a:rPr lang="zh-CN" altLang="en-US" smtClean="0"/>
              <a:t>40</a:t>
            </a:fld>
            <a:endParaRPr lang="zh-CN" altLang="en-US"/>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600" y="1535500"/>
            <a:ext cx="7200800" cy="102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4157389" y="2632266"/>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4085381" y="2555612"/>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3</a:t>
            </a:r>
            <a:endParaRPr lang="zh-CN" altLang="en-US" b="1" dirty="0">
              <a:solidFill>
                <a:srgbClr val="FFFFFF"/>
              </a:solidFill>
              <a:latin typeface="Consolas" pitchFamily="49" charset="0"/>
              <a:cs typeface="Consolas" pitchFamily="49" charset="0"/>
            </a:endParaRPr>
          </a:p>
        </p:txBody>
      </p:sp>
      <p:sp>
        <p:nvSpPr>
          <p:cNvPr id="12" name="矩形 11"/>
          <p:cNvSpPr/>
          <p:nvPr/>
        </p:nvSpPr>
        <p:spPr>
          <a:xfrm>
            <a:off x="2639616" y="2632266"/>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2567608" y="2555612"/>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1</a:t>
            </a:r>
            <a:endParaRPr lang="zh-CN" altLang="en-US" b="1" dirty="0">
              <a:solidFill>
                <a:srgbClr val="FFFFFF"/>
              </a:solidFill>
              <a:latin typeface="Consolas" pitchFamily="49" charset="0"/>
              <a:cs typeface="Consolas" pitchFamily="49" charset="0"/>
            </a:endParaRPr>
          </a:p>
        </p:txBody>
      </p:sp>
      <p:sp>
        <p:nvSpPr>
          <p:cNvPr id="16" name="矩形 15"/>
          <p:cNvSpPr/>
          <p:nvPr/>
        </p:nvSpPr>
        <p:spPr>
          <a:xfrm>
            <a:off x="5519936" y="2632266"/>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447928" y="2555612"/>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4</a:t>
            </a:r>
            <a:endParaRPr lang="zh-CN" altLang="en-US" b="1" dirty="0">
              <a:solidFill>
                <a:srgbClr val="FFFFFF"/>
              </a:solidFill>
              <a:latin typeface="Consolas" pitchFamily="49" charset="0"/>
              <a:cs typeface="Consolas" pitchFamily="49" charset="0"/>
            </a:endParaRPr>
          </a:p>
        </p:txBody>
      </p:sp>
      <p:sp>
        <p:nvSpPr>
          <p:cNvPr id="19" name="矩形 18"/>
          <p:cNvSpPr/>
          <p:nvPr/>
        </p:nvSpPr>
        <p:spPr>
          <a:xfrm>
            <a:off x="2315580" y="5796560"/>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2243572" y="5719906"/>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5</a:t>
            </a:r>
            <a:endParaRPr lang="zh-CN" altLang="en-US" b="1" dirty="0">
              <a:solidFill>
                <a:srgbClr val="FFFFFF"/>
              </a:solidFill>
              <a:latin typeface="Consolas" pitchFamily="49" charset="0"/>
              <a:cs typeface="Consolas" pitchFamily="49" charset="0"/>
            </a:endParaRPr>
          </a:p>
        </p:txBody>
      </p:sp>
      <p:sp>
        <p:nvSpPr>
          <p:cNvPr id="22" name="矩形 21"/>
          <p:cNvSpPr/>
          <p:nvPr/>
        </p:nvSpPr>
        <p:spPr>
          <a:xfrm>
            <a:off x="8544272" y="2632266"/>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8472264" y="2555612"/>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6</a:t>
            </a:r>
            <a:endParaRPr lang="zh-CN" altLang="en-US" b="1" dirty="0">
              <a:solidFill>
                <a:srgbClr val="FFFFFF"/>
              </a:solidFill>
              <a:latin typeface="Consolas" pitchFamily="49" charset="0"/>
              <a:cs typeface="Consolas" pitchFamily="49" charset="0"/>
            </a:endParaRPr>
          </a:p>
        </p:txBody>
      </p:sp>
      <p:sp>
        <p:nvSpPr>
          <p:cNvPr id="24" name="内容占位符 2"/>
          <p:cNvSpPr txBox="1">
            <a:spLocks/>
          </p:cNvSpPr>
          <p:nvPr/>
        </p:nvSpPr>
        <p:spPr>
          <a:xfrm>
            <a:off x="2639617" y="3418550"/>
            <a:ext cx="4531525" cy="946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6"/>
              </a:buClr>
              <a:buSzPct val="50000"/>
              <a:buFont typeface="Wingdings" pitchFamily="2" charset="2"/>
              <a:buChar char="n"/>
              <a:defRPr sz="3200" kern="1200" baseline="0">
                <a:solidFill>
                  <a:schemeClr val="tx1"/>
                </a:solidFill>
                <a:latin typeface="Consolas" pitchFamily="49" charset="0"/>
                <a:ea typeface="+mn-ea"/>
                <a:cs typeface="+mn-cs"/>
              </a:defRPr>
            </a:lvl1pPr>
            <a:lvl2pPr marL="742950" indent="-285750" algn="l" defTabSz="914400" rtl="0" eaLnBrk="1" latinLnBrk="0" hangingPunct="1">
              <a:spcBef>
                <a:spcPct val="20000"/>
              </a:spcBef>
              <a:buSzPct val="50000"/>
              <a:buFont typeface="Wingdings" pitchFamily="2" charset="2"/>
              <a:buChar char="l"/>
              <a:defRPr sz="2800" kern="1200" baseline="0">
                <a:solidFill>
                  <a:schemeClr val="tx1"/>
                </a:solidFill>
                <a:latin typeface="Consolas" pitchFamily="49"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onsolas" pitchFamily="49"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onsolas" pitchFamily="49"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onsolas"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200" dirty="0">
                <a:cs typeface="Consolas" pitchFamily="49" charset="0"/>
              </a:rPr>
              <a:t>事例挑选</a:t>
            </a:r>
            <a:endParaRPr lang="en-US" altLang="zh-CN" sz="2200" dirty="0">
              <a:cs typeface="Consolas" pitchFamily="49" charset="0"/>
            </a:endParaRPr>
          </a:p>
          <a:p>
            <a:r>
              <a:rPr lang="zh-CN" altLang="en-US" sz="2200" dirty="0">
                <a:cs typeface="Consolas" pitchFamily="49" charset="0"/>
              </a:rPr>
              <a:t>本底减除</a:t>
            </a:r>
            <a:endParaRPr lang="en-US" altLang="zh-CN" sz="2200" dirty="0">
              <a:cs typeface="Consolas" pitchFamily="49" charset="0"/>
            </a:endParaRPr>
          </a:p>
        </p:txBody>
      </p:sp>
      <p:sp>
        <p:nvSpPr>
          <p:cNvPr id="26" name="矩形 25"/>
          <p:cNvSpPr/>
          <p:nvPr/>
        </p:nvSpPr>
        <p:spPr>
          <a:xfrm>
            <a:off x="2315580" y="3171901"/>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2243572" y="3095247"/>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1</a:t>
            </a:r>
            <a:endParaRPr lang="zh-CN" altLang="en-US" b="1" dirty="0">
              <a:solidFill>
                <a:srgbClr val="FFFFFF"/>
              </a:solidFill>
              <a:latin typeface="Consolas" pitchFamily="49" charset="0"/>
              <a:cs typeface="Consolas" pitchFamily="49" charset="0"/>
            </a:endParaRPr>
          </a:p>
        </p:txBody>
      </p:sp>
      <p:sp>
        <p:nvSpPr>
          <p:cNvPr id="29" name="矩形 28"/>
          <p:cNvSpPr/>
          <p:nvPr/>
        </p:nvSpPr>
        <p:spPr>
          <a:xfrm>
            <a:off x="2315580" y="4920589"/>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2243572" y="4843935"/>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3</a:t>
            </a:r>
            <a:endParaRPr lang="zh-CN" altLang="en-US" b="1" dirty="0">
              <a:solidFill>
                <a:srgbClr val="FFFFFF"/>
              </a:solidFill>
              <a:latin typeface="Consolas" pitchFamily="49" charset="0"/>
              <a:cs typeface="Consolas" pitchFamily="49" charset="0"/>
            </a:endParaRPr>
          </a:p>
        </p:txBody>
      </p:sp>
      <p:sp>
        <p:nvSpPr>
          <p:cNvPr id="32" name="矩形 31"/>
          <p:cNvSpPr/>
          <p:nvPr/>
        </p:nvSpPr>
        <p:spPr>
          <a:xfrm>
            <a:off x="2315580" y="6232666"/>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2243572" y="6156012"/>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6</a:t>
            </a:r>
            <a:endParaRPr lang="zh-CN" altLang="en-US" b="1" dirty="0">
              <a:solidFill>
                <a:srgbClr val="FFFFFF"/>
              </a:solidFill>
              <a:latin typeface="Consolas" pitchFamily="49" charset="0"/>
              <a:cs typeface="Consolas" pitchFamily="49" charset="0"/>
            </a:endParaRPr>
          </a:p>
        </p:txBody>
      </p:sp>
      <p:sp>
        <p:nvSpPr>
          <p:cNvPr id="35" name="矩形 34"/>
          <p:cNvSpPr/>
          <p:nvPr/>
        </p:nvSpPr>
        <p:spPr>
          <a:xfrm>
            <a:off x="2315580" y="5364512"/>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2243572" y="5287858"/>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4</a:t>
            </a:r>
            <a:endParaRPr lang="zh-CN" altLang="en-US" b="1" dirty="0">
              <a:solidFill>
                <a:srgbClr val="FFFFFF"/>
              </a:solidFill>
              <a:latin typeface="Consolas" pitchFamily="49" charset="0"/>
              <a:cs typeface="Consolas" pitchFamily="49" charset="0"/>
            </a:endParaRPr>
          </a:p>
        </p:txBody>
      </p:sp>
      <p:sp>
        <p:nvSpPr>
          <p:cNvPr id="38" name="矩形 37"/>
          <p:cNvSpPr/>
          <p:nvPr/>
        </p:nvSpPr>
        <p:spPr>
          <a:xfrm>
            <a:off x="2315580" y="4502206"/>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2243572" y="4425552"/>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2</a:t>
            </a:r>
            <a:endParaRPr lang="zh-CN" altLang="en-US" b="1" dirty="0">
              <a:solidFill>
                <a:srgbClr val="FFFFFF"/>
              </a:solidFill>
              <a:latin typeface="Consolas" pitchFamily="49" charset="0"/>
              <a:cs typeface="Consolas" pitchFamily="49" charset="0"/>
            </a:endParaRPr>
          </a:p>
        </p:txBody>
      </p:sp>
      <p:sp>
        <p:nvSpPr>
          <p:cNvPr id="41" name="矩形 40"/>
          <p:cNvSpPr/>
          <p:nvPr/>
        </p:nvSpPr>
        <p:spPr>
          <a:xfrm>
            <a:off x="6816080" y="2632266"/>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6744072" y="2555612"/>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5</a:t>
            </a:r>
            <a:endParaRPr lang="zh-CN" altLang="en-US" b="1" dirty="0">
              <a:solidFill>
                <a:srgbClr val="FFFFFF"/>
              </a:solidFill>
              <a:latin typeface="Consolas" pitchFamily="49" charset="0"/>
              <a:cs typeface="Consolas" pitchFamily="49" charset="0"/>
            </a:endParaRPr>
          </a:p>
        </p:txBody>
      </p:sp>
      <p:sp>
        <p:nvSpPr>
          <p:cNvPr id="10" name="右大括号 9"/>
          <p:cNvSpPr/>
          <p:nvPr/>
        </p:nvSpPr>
        <p:spPr>
          <a:xfrm>
            <a:off x="7392144" y="4521689"/>
            <a:ext cx="288032" cy="1402366"/>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sp>
        <p:nvSpPr>
          <p:cNvPr id="7168" name="TextBox 7167"/>
          <p:cNvSpPr txBox="1"/>
          <p:nvPr/>
        </p:nvSpPr>
        <p:spPr>
          <a:xfrm>
            <a:off x="7824192" y="4992041"/>
            <a:ext cx="2304256" cy="461665"/>
          </a:xfrm>
          <a:prstGeom prst="rect">
            <a:avLst/>
          </a:prstGeom>
          <a:solidFill>
            <a:srgbClr val="FFFFFF">
              <a:alpha val="69804"/>
            </a:srgbClr>
          </a:solidFill>
        </p:spPr>
        <p:txBody>
          <a:bodyPr wrap="square" rtlCol="0">
            <a:spAutoFit/>
          </a:bodyPr>
          <a:lstStyle/>
          <a:p>
            <a:pPr algn="ctr"/>
            <a:r>
              <a:rPr lang="zh-CN" altLang="en-US" sz="2400" dirty="0">
                <a:latin typeface="Consolas" pitchFamily="49" charset="0"/>
                <a:cs typeface="Consolas" pitchFamily="49" charset="0"/>
              </a:rPr>
              <a:t>预测中微子数</a:t>
            </a:r>
          </a:p>
        </p:txBody>
      </p:sp>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820" y="381017"/>
            <a:ext cx="5278951" cy="9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矩形 45"/>
          <p:cNvSpPr/>
          <p:nvPr/>
        </p:nvSpPr>
        <p:spPr>
          <a:xfrm>
            <a:off x="6816080" y="1280743"/>
            <a:ext cx="216024"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6744072" y="1204089"/>
            <a:ext cx="360040" cy="369332"/>
          </a:xfrm>
          <a:prstGeom prst="rect">
            <a:avLst/>
          </a:prstGeom>
          <a:noFill/>
        </p:spPr>
        <p:txBody>
          <a:bodyPr wrap="square" rtlCol="0">
            <a:spAutoFit/>
          </a:bodyPr>
          <a:lstStyle/>
          <a:p>
            <a:pPr algn="ctr"/>
            <a:r>
              <a:rPr lang="en-US" altLang="zh-CN" b="1" dirty="0">
                <a:solidFill>
                  <a:srgbClr val="FFFFFF"/>
                </a:solidFill>
                <a:latin typeface="Consolas" pitchFamily="49" charset="0"/>
                <a:cs typeface="Consolas" pitchFamily="49" charset="0"/>
              </a:rPr>
              <a:t>2</a:t>
            </a:r>
            <a:endParaRPr lang="zh-CN" altLang="en-US" b="1" dirty="0">
              <a:solidFill>
                <a:srgbClr val="FFFFFF"/>
              </a:solidFill>
              <a:latin typeface="Consolas" pitchFamily="49" charset="0"/>
              <a:cs typeface="Consolas" pitchFamily="49" charset="0"/>
            </a:endParaRPr>
          </a:p>
        </p:txBody>
      </p:sp>
      <p:sp>
        <p:nvSpPr>
          <p:cNvPr id="34" name="TextBox 33"/>
          <p:cNvSpPr txBox="1"/>
          <p:nvPr/>
        </p:nvSpPr>
        <p:spPr>
          <a:xfrm>
            <a:off x="6816080" y="3140968"/>
            <a:ext cx="3024336" cy="523220"/>
          </a:xfrm>
          <a:prstGeom prst="rect">
            <a:avLst/>
          </a:prstGeom>
          <a:solidFill>
            <a:schemeClr val="accent4">
              <a:lumMod val="40000"/>
              <a:lumOff val="60000"/>
            </a:schemeClr>
          </a:solidFill>
          <a:ln w="38100" cmpd="thickThin">
            <a:solidFill>
              <a:srgbClr val="C00000"/>
            </a:solidFill>
          </a:ln>
        </p:spPr>
        <p:txBody>
          <a:bodyPr wrap="square" rtlCol="0">
            <a:spAutoFit/>
          </a:bodyPr>
          <a:lstStyle/>
          <a:p>
            <a:pPr algn="ctr"/>
            <a:r>
              <a:rPr lang="zh-CN" altLang="en-US" sz="2800" b="1" dirty="0">
                <a:solidFill>
                  <a:schemeClr val="accent6"/>
                </a:solidFill>
              </a:rPr>
              <a:t>远近点相对测量</a:t>
            </a:r>
          </a:p>
        </p:txBody>
      </p:sp>
      <p:sp>
        <p:nvSpPr>
          <p:cNvPr id="37" name="TextBox 36"/>
          <p:cNvSpPr txBox="1"/>
          <p:nvPr/>
        </p:nvSpPr>
        <p:spPr>
          <a:xfrm>
            <a:off x="5663952" y="3861048"/>
            <a:ext cx="4788024" cy="523220"/>
          </a:xfrm>
          <a:prstGeom prst="rect">
            <a:avLst/>
          </a:prstGeom>
          <a:solidFill>
            <a:schemeClr val="accent4">
              <a:lumMod val="40000"/>
              <a:lumOff val="60000"/>
            </a:schemeClr>
          </a:solidFill>
          <a:ln w="38100" cmpd="thickThin">
            <a:solidFill>
              <a:srgbClr val="C00000"/>
            </a:solidFill>
          </a:ln>
        </p:spPr>
        <p:txBody>
          <a:bodyPr wrap="square" rtlCol="0">
            <a:spAutoFit/>
          </a:bodyPr>
          <a:lstStyle/>
          <a:p>
            <a:pPr algn="ctr"/>
            <a:r>
              <a:rPr lang="zh-CN" altLang="en-US" sz="2800" b="1" dirty="0">
                <a:solidFill>
                  <a:schemeClr val="accent6"/>
                </a:solidFill>
              </a:rPr>
              <a:t>事例率分析</a:t>
            </a:r>
            <a:r>
              <a:rPr lang="en-US" altLang="zh-CN" sz="2800" b="1" dirty="0">
                <a:solidFill>
                  <a:schemeClr val="accent6"/>
                </a:solidFill>
              </a:rPr>
              <a:t>(rate analysis)</a:t>
            </a:r>
            <a:endParaRPr lang="zh-CN" altLang="en-US" sz="2800" b="1" dirty="0">
              <a:solidFill>
                <a:schemeClr val="accent6"/>
              </a:solidFill>
            </a:endParaRPr>
          </a:p>
        </p:txBody>
      </p:sp>
    </p:spTree>
    <p:extLst>
      <p:ext uri="{BB962C8B-B14F-4D97-AF65-F5344CB8AC3E}">
        <p14:creationId xmlns:p14="http://schemas.microsoft.com/office/powerpoint/2010/main" val="631281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0B212BB1-C9F6-429E-AF4D-4C75C4ADE0B6}"/>
              </a:ext>
            </a:extLst>
          </p:cNvPr>
          <p:cNvSpPr>
            <a:spLocks noGrp="1"/>
          </p:cNvSpPr>
          <p:nvPr>
            <p:ph type="ctrTitle"/>
          </p:nvPr>
        </p:nvSpPr>
        <p:spPr/>
        <p:txBody>
          <a:bodyPr/>
          <a:lstStyle/>
          <a:p>
            <a:r>
              <a:rPr lang="zh-CN" altLang="en-US" sz="6000" dirty="0"/>
              <a:t>事例挑选</a:t>
            </a:r>
            <a:endParaRPr lang="zh-CN" altLang="en-US" dirty="0"/>
          </a:p>
        </p:txBody>
      </p:sp>
      <p:sp>
        <p:nvSpPr>
          <p:cNvPr id="9" name="副标题 8">
            <a:extLst>
              <a:ext uri="{FF2B5EF4-FFF2-40B4-BE49-F238E27FC236}">
                <a16:creationId xmlns:a16="http://schemas.microsoft.com/office/drawing/2014/main" id="{E252BDCB-EBA7-4163-B2E8-AA0C2BB6E124}"/>
              </a:ext>
            </a:extLst>
          </p:cNvPr>
          <p:cNvSpPr>
            <a:spLocks noGrp="1"/>
          </p:cNvSpPr>
          <p:nvPr>
            <p:ph type="subTitle" idx="1"/>
          </p:nvPr>
        </p:nvSpPr>
        <p:spPr/>
        <p:txBody>
          <a:bodyPr/>
          <a:lstStyle/>
          <a:p>
            <a:endParaRPr lang="zh-CN" altLang="en-US"/>
          </a:p>
        </p:txBody>
      </p:sp>
      <p:sp>
        <p:nvSpPr>
          <p:cNvPr id="4" name="日期占位符 3">
            <a:extLst>
              <a:ext uri="{FF2B5EF4-FFF2-40B4-BE49-F238E27FC236}">
                <a16:creationId xmlns:a16="http://schemas.microsoft.com/office/drawing/2014/main" id="{D38076DC-EC3F-4520-BB89-B5D16CEBF01C}"/>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217C5833-F1C7-40EB-85D5-418AAADBDF7D}"/>
              </a:ext>
            </a:extLst>
          </p:cNvPr>
          <p:cNvSpPr>
            <a:spLocks noGrp="1"/>
          </p:cNvSpPr>
          <p:nvPr>
            <p:ph type="sldNum" sz="quarter" idx="12"/>
          </p:nvPr>
        </p:nvSpPr>
        <p:spPr/>
        <p:txBody>
          <a:bodyPr/>
          <a:lstStyle/>
          <a:p>
            <a:fld id="{9F51A28A-B052-4E80-9441-AD2D41E52002}" type="slidenum">
              <a:rPr lang="zh-CN" altLang="en-US" smtClean="0"/>
              <a:t>41</a:t>
            </a:fld>
            <a:endParaRPr lang="zh-CN" altLang="en-US"/>
          </a:p>
        </p:txBody>
      </p:sp>
    </p:spTree>
    <p:extLst>
      <p:ext uri="{BB962C8B-B14F-4D97-AF65-F5344CB8AC3E}">
        <p14:creationId xmlns:p14="http://schemas.microsoft.com/office/powerpoint/2010/main" val="2626814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8560F1-E74C-497B-A0A1-419F66987792}"/>
              </a:ext>
            </a:extLst>
          </p:cNvPr>
          <p:cNvSpPr>
            <a:spLocks noGrp="1"/>
          </p:cNvSpPr>
          <p:nvPr>
            <p:ph type="title"/>
          </p:nvPr>
        </p:nvSpPr>
        <p:spPr/>
        <p:txBody>
          <a:bodyPr/>
          <a:lstStyle/>
          <a:p>
            <a:r>
              <a:rPr lang="zh-CN" altLang="en-US" dirty="0"/>
              <a:t>中微子是稀有事例</a:t>
            </a:r>
          </a:p>
        </p:txBody>
      </p:sp>
      <p:sp>
        <p:nvSpPr>
          <p:cNvPr id="3" name="内容占位符 2">
            <a:extLst>
              <a:ext uri="{FF2B5EF4-FFF2-40B4-BE49-F238E27FC236}">
                <a16:creationId xmlns:a16="http://schemas.microsoft.com/office/drawing/2014/main" id="{F116E3A1-2B0B-4DC3-81A2-B2140C94C903}"/>
              </a:ext>
            </a:extLst>
          </p:cNvPr>
          <p:cNvSpPr>
            <a:spLocks noGrp="1"/>
          </p:cNvSpPr>
          <p:nvPr>
            <p:ph idx="1"/>
          </p:nvPr>
        </p:nvSpPr>
        <p:spPr/>
        <p:txBody>
          <a:bodyPr/>
          <a:lstStyle/>
          <a:p>
            <a:r>
              <a:rPr lang="zh-CN" altLang="en-US" sz="3200" dirty="0"/>
              <a:t>大亚湾近点</a:t>
            </a:r>
            <a:r>
              <a:rPr lang="en-US" altLang="zh-CN" sz="3200" dirty="0"/>
              <a:t>800</a:t>
            </a:r>
            <a:r>
              <a:rPr lang="zh-CN" altLang="en-US" sz="3200" dirty="0"/>
              <a:t>中微子</a:t>
            </a:r>
            <a:r>
              <a:rPr lang="en-US" altLang="zh-CN" sz="3200" dirty="0"/>
              <a:t>/</a:t>
            </a:r>
            <a:r>
              <a:rPr lang="zh-CN" altLang="en-US" sz="3200" dirty="0"/>
              <a:t>天，江门实验</a:t>
            </a:r>
            <a:r>
              <a:rPr lang="en-US" altLang="zh-CN" sz="3200" dirty="0"/>
              <a:t>50</a:t>
            </a:r>
            <a:r>
              <a:rPr lang="zh-CN" altLang="en-US" sz="3200" dirty="0"/>
              <a:t>中微子</a:t>
            </a:r>
            <a:r>
              <a:rPr lang="en-US" altLang="zh-CN" sz="3200" dirty="0"/>
              <a:t>/</a:t>
            </a:r>
            <a:r>
              <a:rPr lang="zh-CN" altLang="en-US" sz="3200" dirty="0"/>
              <a:t>天，地面宇宙线</a:t>
            </a:r>
            <a:r>
              <a:rPr lang="en-US" altLang="zh-CN" sz="3200" dirty="0"/>
              <a:t>200 Hz/m</a:t>
            </a:r>
            <a:r>
              <a:rPr lang="en-US" altLang="zh-CN" sz="3200" baseline="30000" dirty="0"/>
              <a:t>2</a:t>
            </a:r>
          </a:p>
          <a:p>
            <a:r>
              <a:rPr lang="zh-CN" altLang="en-US" sz="3200" dirty="0"/>
              <a:t>中微子实验的一个关键是本底控制</a:t>
            </a:r>
            <a:endParaRPr lang="en-US" altLang="zh-CN" sz="3200" dirty="0"/>
          </a:p>
          <a:p>
            <a:r>
              <a:rPr lang="zh-CN" altLang="en-US" sz="3200" dirty="0"/>
              <a:t>大部分实验采用三重控制方案</a:t>
            </a:r>
            <a:endParaRPr lang="en-US" altLang="zh-CN" sz="3200" dirty="0"/>
          </a:p>
          <a:p>
            <a:pPr marL="457200" lvl="1" indent="0">
              <a:buNone/>
            </a:pPr>
            <a:r>
              <a:rPr lang="en-US" altLang="zh-CN" dirty="0"/>
              <a:t>1. </a:t>
            </a:r>
            <a:r>
              <a:rPr lang="zh-CN" altLang="en-US" dirty="0"/>
              <a:t>设计探测器屏蔽压低本底：地下实验，屏蔽层</a:t>
            </a:r>
            <a:endParaRPr lang="en-US" altLang="zh-CN" dirty="0"/>
          </a:p>
          <a:p>
            <a:pPr marL="457200" lvl="1" indent="0">
              <a:buNone/>
            </a:pPr>
            <a:r>
              <a:rPr lang="en-US" altLang="zh-CN" dirty="0"/>
              <a:t>2. </a:t>
            </a:r>
            <a:r>
              <a:rPr lang="zh-CN" altLang="en-US" dirty="0"/>
              <a:t>通过事例选择条件，把不符合信号特征的本底事例去除，得到候选事例。</a:t>
            </a:r>
            <a:endParaRPr lang="en-US" altLang="zh-CN" dirty="0"/>
          </a:p>
          <a:p>
            <a:pPr marL="457200" lvl="1" indent="0">
              <a:buNone/>
            </a:pPr>
            <a:r>
              <a:rPr lang="en-US" altLang="zh-CN" dirty="0"/>
              <a:t>3. </a:t>
            </a:r>
            <a:r>
              <a:rPr lang="zh-CN" altLang="en-US" dirty="0"/>
              <a:t>估算候选事例中剩余本底的多少，在统计分布（如能谱）中减除本底。</a:t>
            </a:r>
          </a:p>
          <a:p>
            <a:endParaRPr lang="en-US" altLang="zh-CN" dirty="0"/>
          </a:p>
          <a:p>
            <a:endParaRPr lang="zh-CN" altLang="en-US" dirty="0"/>
          </a:p>
        </p:txBody>
      </p:sp>
      <p:sp>
        <p:nvSpPr>
          <p:cNvPr id="4" name="日期占位符 3">
            <a:extLst>
              <a:ext uri="{FF2B5EF4-FFF2-40B4-BE49-F238E27FC236}">
                <a16:creationId xmlns:a16="http://schemas.microsoft.com/office/drawing/2014/main" id="{A13875DD-C69D-409F-8BAE-FA56E1F55108}"/>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AF7DE6A1-1115-42B6-840C-3B2D47DD5F93}"/>
              </a:ext>
            </a:extLst>
          </p:cNvPr>
          <p:cNvSpPr>
            <a:spLocks noGrp="1"/>
          </p:cNvSpPr>
          <p:nvPr>
            <p:ph type="sldNum" sz="quarter" idx="12"/>
          </p:nvPr>
        </p:nvSpPr>
        <p:spPr/>
        <p:txBody>
          <a:bodyPr/>
          <a:lstStyle/>
          <a:p>
            <a:fld id="{9F51A28A-B052-4E80-9441-AD2D41E52002}" type="slidenum">
              <a:rPr lang="zh-CN" altLang="en-US" smtClean="0"/>
              <a:t>42</a:t>
            </a:fld>
            <a:endParaRPr lang="zh-CN" altLang="en-US"/>
          </a:p>
        </p:txBody>
      </p:sp>
    </p:spTree>
    <p:extLst>
      <p:ext uri="{BB962C8B-B14F-4D97-AF65-F5344CB8AC3E}">
        <p14:creationId xmlns:p14="http://schemas.microsoft.com/office/powerpoint/2010/main" val="63171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E:\dayabay\PhysicsAnalysis\NearSite\SideBySide\Quadrant1.0_MaxQ0.3_middleTimeRMS50\data_reduction_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165" y="1528439"/>
            <a:ext cx="4537121" cy="429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事例选择</a:t>
            </a:r>
          </a:p>
        </p:txBody>
      </p:sp>
      <p:sp>
        <p:nvSpPr>
          <p:cNvPr id="3" name="内容占位符 2"/>
          <p:cNvSpPr>
            <a:spLocks noGrp="1"/>
          </p:cNvSpPr>
          <p:nvPr>
            <p:ph idx="1"/>
          </p:nvPr>
        </p:nvSpPr>
        <p:spPr>
          <a:xfrm>
            <a:off x="838200" y="1825625"/>
            <a:ext cx="5545216" cy="4351338"/>
          </a:xfrm>
        </p:spPr>
        <p:txBody>
          <a:bodyPr>
            <a:normAutofit lnSpcReduction="10000"/>
          </a:bodyPr>
          <a:lstStyle/>
          <a:p>
            <a:r>
              <a:rPr lang="zh-CN" altLang="en-US" dirty="0"/>
              <a:t>能量阈值 </a:t>
            </a:r>
            <a:r>
              <a:rPr lang="en-US" altLang="zh-CN" dirty="0"/>
              <a:t>~0.4 MeV</a:t>
            </a:r>
            <a:endParaRPr lang="en-US" altLang="zh-CN" b="0" dirty="0"/>
          </a:p>
          <a:p>
            <a:r>
              <a:rPr lang="zh-CN" altLang="en-US" b="0" dirty="0"/>
              <a:t>中微子事例</a:t>
            </a:r>
            <a:r>
              <a:rPr lang="en-US" altLang="zh-CN" b="0" dirty="0"/>
              <a:t>(0.01 Hz @ </a:t>
            </a:r>
            <a:r>
              <a:rPr lang="zh-CN" altLang="en-US" b="0" dirty="0"/>
              <a:t>近点</a:t>
            </a:r>
            <a:r>
              <a:rPr lang="en-US" altLang="zh-CN" b="0" dirty="0"/>
              <a:t>)</a:t>
            </a:r>
          </a:p>
          <a:p>
            <a:r>
              <a:rPr lang="zh-CN" altLang="en-US" dirty="0"/>
              <a:t>探测器触发事例率</a:t>
            </a:r>
            <a:r>
              <a:rPr lang="zh-CN" altLang="en-US" b="0" dirty="0"/>
              <a:t> </a:t>
            </a:r>
            <a:r>
              <a:rPr lang="en-US" altLang="zh-CN" b="0" dirty="0"/>
              <a:t>280 Hz</a:t>
            </a:r>
            <a:r>
              <a:rPr lang="zh-CN" altLang="en-US" b="0" dirty="0"/>
              <a:t>，是中微子事例的三万倍</a:t>
            </a:r>
            <a:endParaRPr lang="en-US" altLang="zh-CN" b="0" dirty="0"/>
          </a:p>
          <a:p>
            <a:pPr lvl="1"/>
            <a:r>
              <a:rPr lang="en-US" altLang="zh-CN" b="0" dirty="0">
                <a:solidFill>
                  <a:srgbClr val="00B050"/>
                </a:solidFill>
              </a:rPr>
              <a:t>PMT</a:t>
            </a:r>
            <a:r>
              <a:rPr lang="zh-CN" altLang="en-US" dirty="0">
                <a:solidFill>
                  <a:srgbClr val="00B050"/>
                </a:solidFill>
              </a:rPr>
              <a:t>自发光</a:t>
            </a:r>
            <a:endParaRPr lang="en-US" altLang="zh-CN" b="0" dirty="0">
              <a:solidFill>
                <a:srgbClr val="00B050"/>
              </a:solidFill>
            </a:endParaRPr>
          </a:p>
          <a:p>
            <a:pPr lvl="1"/>
            <a:r>
              <a:rPr lang="zh-CN" altLang="en-US" b="0" dirty="0">
                <a:solidFill>
                  <a:srgbClr val="00B050"/>
                </a:solidFill>
              </a:rPr>
              <a:t>天然放射性</a:t>
            </a:r>
            <a:endParaRPr lang="en-US" altLang="zh-CN" b="0" dirty="0">
              <a:solidFill>
                <a:srgbClr val="00B050"/>
              </a:solidFill>
            </a:endParaRPr>
          </a:p>
          <a:p>
            <a:pPr lvl="1"/>
            <a:r>
              <a:rPr lang="zh-CN" altLang="en-US" b="0" dirty="0">
                <a:solidFill>
                  <a:srgbClr val="00B050"/>
                </a:solidFill>
              </a:rPr>
              <a:t>宇宙线缪子</a:t>
            </a:r>
            <a:endParaRPr lang="en-US" altLang="zh-CN" b="0" dirty="0">
              <a:solidFill>
                <a:srgbClr val="00B050"/>
              </a:solidFill>
            </a:endParaRPr>
          </a:p>
          <a:p>
            <a:pPr lvl="1"/>
            <a:r>
              <a:rPr lang="zh-CN" altLang="en-US" b="0" dirty="0">
                <a:solidFill>
                  <a:srgbClr val="00B050"/>
                </a:solidFill>
              </a:rPr>
              <a:t>缪子的次级粒子</a:t>
            </a:r>
            <a:endParaRPr lang="en-US" altLang="zh-CN" b="0" dirty="0">
              <a:solidFill>
                <a:srgbClr val="00B050"/>
              </a:solidFill>
            </a:endParaRPr>
          </a:p>
          <a:p>
            <a:pPr lvl="1"/>
            <a:r>
              <a:rPr lang="zh-CN" altLang="en-US" b="0" dirty="0">
                <a:solidFill>
                  <a:srgbClr val="00B050"/>
                </a:solidFill>
              </a:rPr>
              <a:t>刻度源本底</a:t>
            </a:r>
            <a:endParaRPr lang="en-US" altLang="zh-CN" b="0" dirty="0">
              <a:solidFill>
                <a:srgbClr val="00B050"/>
              </a:solidFill>
            </a:endParaRPr>
          </a:p>
          <a:p>
            <a:pPr lvl="1"/>
            <a:r>
              <a:rPr lang="zh-CN" altLang="en-US" b="0" dirty="0">
                <a:solidFill>
                  <a:srgbClr val="00B050"/>
                </a:solidFill>
              </a:rPr>
              <a:t>中微子事例</a:t>
            </a:r>
            <a:endParaRPr lang="en-US" altLang="zh-CN" dirty="0">
              <a:solidFill>
                <a:srgbClr val="00B050"/>
              </a:solidFill>
            </a:endParaRPr>
          </a:p>
          <a:p>
            <a:pPr lvl="1"/>
            <a:r>
              <a:rPr lang="zh-CN" altLang="en-US" dirty="0">
                <a:solidFill>
                  <a:srgbClr val="00B050"/>
                </a:solidFill>
              </a:rPr>
              <a:t>暗噪声触发</a:t>
            </a:r>
            <a:endParaRPr lang="en-US" altLang="zh-CN" dirty="0">
              <a:solidFill>
                <a:srgbClr val="00B050"/>
              </a:solidFill>
            </a:endParaRPr>
          </a:p>
        </p:txBody>
      </p:sp>
      <p:sp>
        <p:nvSpPr>
          <p:cNvPr id="6" name="日期占位符 5"/>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pPr>
              <a:defRPr/>
            </a:pPr>
            <a:fld id="{F6A4144B-7460-449D-9794-71B5230419E2}" type="slidenum">
              <a:rPr lang="zh-CN" altLang="en-US" smtClean="0"/>
              <a:pPr>
                <a:defRPr/>
              </a:pPr>
              <a:t>43</a:t>
            </a:fld>
            <a:endParaRPr lang="zh-CN" altLang="en-US" dirty="0"/>
          </a:p>
        </p:txBody>
      </p:sp>
    </p:spTree>
    <p:extLst>
      <p:ext uri="{BB962C8B-B14F-4D97-AF65-F5344CB8AC3E}">
        <p14:creationId xmlns:p14="http://schemas.microsoft.com/office/powerpoint/2010/main" val="3838123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92851" y="182320"/>
            <a:ext cx="7886700" cy="930528"/>
          </a:xfrm>
        </p:spPr>
        <p:txBody>
          <a:bodyPr/>
          <a:lstStyle/>
          <a:p>
            <a:r>
              <a:rPr lang="zh-CN" altLang="en-US" b="1" dirty="0"/>
              <a:t>中微子事例选择</a:t>
            </a:r>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9F51A28A-B052-4E80-9441-AD2D41E52002}" type="slidenum">
              <a:rPr lang="zh-CN" altLang="en-US" smtClean="0"/>
              <a:t>44</a:t>
            </a:fld>
            <a:endParaRPr lang="zh-CN" altLang="en-US"/>
          </a:p>
        </p:txBody>
      </p:sp>
      <p:pic>
        <p:nvPicPr>
          <p:cNvPr id="7"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1300138"/>
            <a:ext cx="4824536" cy="266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3" name="对象 2"/>
          <p:cNvGraphicFramePr>
            <a:graphicFrameLocks noChangeAspect="1"/>
          </p:cNvGraphicFramePr>
          <p:nvPr>
            <p:extLst>
              <p:ext uri="{D42A27DB-BD31-4B8C-83A1-F6EECF244321}">
                <p14:modId xmlns:p14="http://schemas.microsoft.com/office/powerpoint/2010/main" val="2682548810"/>
              </p:ext>
            </p:extLst>
          </p:nvPr>
        </p:nvGraphicFramePr>
        <p:xfrm>
          <a:off x="6865818" y="1757347"/>
          <a:ext cx="2633472" cy="626181"/>
        </p:xfrm>
        <a:graphic>
          <a:graphicData uri="http://schemas.openxmlformats.org/presentationml/2006/ole">
            <mc:AlternateContent xmlns:mc="http://schemas.openxmlformats.org/markup-compatibility/2006">
              <mc:Choice xmlns:v="urn:schemas-microsoft-com:vml" Requires="v">
                <p:oleObj spid="_x0000_s5610" name="Equation" r:id="rId4" imgW="1016000" imgH="241300" progId="">
                  <p:embed/>
                </p:oleObj>
              </mc:Choice>
              <mc:Fallback>
                <p:oleObj name="Equation" r:id="rId4" imgW="1016000" imgH="2413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818" y="1757347"/>
                        <a:ext cx="2633472" cy="626181"/>
                      </a:xfrm>
                      <a:prstGeom prst="rect">
                        <a:avLst/>
                      </a:prstGeom>
                      <a:noFill/>
                    </p:spPr>
                  </p:pic>
                </p:oleObj>
              </mc:Fallback>
            </mc:AlternateContent>
          </a:graphicData>
        </a:graphic>
      </p:graphicFrame>
      <p:sp>
        <p:nvSpPr>
          <p:cNvPr id="9" name="内容占位符 11"/>
          <p:cNvSpPr txBox="1">
            <a:spLocks/>
          </p:cNvSpPr>
          <p:nvPr/>
        </p:nvSpPr>
        <p:spPr>
          <a:xfrm>
            <a:off x="1559496" y="4149080"/>
            <a:ext cx="6721564" cy="2520280"/>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400" dirty="0">
                <a:solidFill>
                  <a:srgbClr val="FF0000"/>
                </a:solidFill>
              </a:rPr>
              <a:t>能量</a:t>
            </a:r>
            <a:r>
              <a:rPr lang="zh-CN" altLang="en-US" sz="2400" dirty="0"/>
              <a:t>、</a:t>
            </a:r>
            <a:r>
              <a:rPr lang="zh-CN" altLang="en-US" sz="2400" dirty="0">
                <a:solidFill>
                  <a:srgbClr val="FF0000"/>
                </a:solidFill>
              </a:rPr>
              <a:t>时间</a:t>
            </a:r>
            <a:r>
              <a:rPr lang="zh-CN" altLang="en-US" sz="2400" dirty="0"/>
              <a:t>、</a:t>
            </a:r>
            <a:r>
              <a:rPr lang="zh-CN" altLang="en-US" sz="2400" dirty="0">
                <a:solidFill>
                  <a:srgbClr val="FF0000"/>
                </a:solidFill>
              </a:rPr>
              <a:t>空间</a:t>
            </a:r>
            <a:r>
              <a:rPr lang="zh-CN" altLang="en-US" sz="2400" dirty="0">
                <a:solidFill>
                  <a:srgbClr val="0000CC"/>
                </a:solidFill>
              </a:rPr>
              <a:t>符合</a:t>
            </a:r>
            <a:endParaRPr lang="en-US" altLang="zh-CN" sz="2400" dirty="0">
              <a:solidFill>
                <a:srgbClr val="0000CC"/>
              </a:solidFill>
            </a:endParaRPr>
          </a:p>
          <a:p>
            <a:pPr lvl="1"/>
            <a:r>
              <a:rPr lang="zh-CN" altLang="en-US" sz="2000" dirty="0">
                <a:solidFill>
                  <a:srgbClr val="FF0000"/>
                </a:solidFill>
              </a:rPr>
              <a:t>能量</a:t>
            </a:r>
            <a:r>
              <a:rPr lang="zh-CN" altLang="en-US" sz="2000" dirty="0"/>
              <a:t>：中子在钆上俘获</a:t>
            </a:r>
            <a:r>
              <a:rPr lang="en-US" altLang="zh-CN" sz="2000" dirty="0"/>
              <a:t>~8MeV</a:t>
            </a:r>
            <a:r>
              <a:rPr lang="zh-CN" altLang="en-US" sz="2000" dirty="0"/>
              <a:t>，正电子能谱</a:t>
            </a:r>
            <a:endParaRPr lang="en-US" altLang="zh-CN" sz="2000" dirty="0"/>
          </a:p>
          <a:p>
            <a:pPr lvl="1"/>
            <a:r>
              <a:rPr lang="zh-CN" altLang="en-US" sz="2000" dirty="0">
                <a:solidFill>
                  <a:srgbClr val="FF0000"/>
                </a:solidFill>
              </a:rPr>
              <a:t>时间</a:t>
            </a:r>
            <a:r>
              <a:rPr lang="zh-CN" altLang="en-US" sz="2000" dirty="0"/>
              <a:t>：中子在钆上的平均俘获时间</a:t>
            </a:r>
            <a:r>
              <a:rPr lang="en-US" altLang="zh-CN" sz="2000" dirty="0"/>
              <a:t>~28</a:t>
            </a:r>
            <a:r>
              <a:rPr lang="el-GR" altLang="zh-CN" sz="2000" dirty="0">
                <a:latin typeface="Times New Roman" pitchFamily="18" charset="0"/>
                <a:cs typeface="Times New Roman" pitchFamily="18" charset="0"/>
              </a:rPr>
              <a:t>μ</a:t>
            </a:r>
            <a:r>
              <a:rPr lang="en-US" altLang="zh-CN" sz="2000" dirty="0">
                <a:latin typeface="Times New Roman" pitchFamily="18" charset="0"/>
                <a:cs typeface="Times New Roman" pitchFamily="18" charset="0"/>
              </a:rPr>
              <a:t>s</a:t>
            </a:r>
            <a:endParaRPr lang="en-US" altLang="zh-CN" sz="2000" dirty="0"/>
          </a:p>
          <a:p>
            <a:pPr lvl="1"/>
            <a:r>
              <a:rPr lang="zh-CN" altLang="en-US" sz="2000" dirty="0">
                <a:solidFill>
                  <a:srgbClr val="FF0000"/>
                </a:solidFill>
              </a:rPr>
              <a:t>空间</a:t>
            </a:r>
            <a:r>
              <a:rPr lang="zh-CN" altLang="en-US" sz="2000" dirty="0"/>
              <a:t>：由探测器靶体积精确定义</a:t>
            </a:r>
            <a:endParaRPr lang="en-US" altLang="zh-CN" sz="2000" dirty="0"/>
          </a:p>
          <a:p>
            <a:r>
              <a:rPr lang="zh-CN" altLang="en-US" sz="2400" dirty="0"/>
              <a:t>宇宙线</a:t>
            </a:r>
            <a:r>
              <a:rPr lang="zh-CN" altLang="en-US" sz="2400" dirty="0">
                <a:solidFill>
                  <a:srgbClr val="0000CC"/>
                </a:solidFill>
              </a:rPr>
              <a:t>反符合</a:t>
            </a:r>
            <a:endParaRPr lang="en-US" altLang="zh-CN" sz="2400" dirty="0">
              <a:solidFill>
                <a:srgbClr val="0000CC"/>
              </a:solidFill>
            </a:endParaRPr>
          </a:p>
          <a:p>
            <a:pPr lvl="1"/>
            <a:r>
              <a:rPr lang="zh-CN" altLang="en-US" sz="2000" dirty="0"/>
              <a:t>去掉宇宙线之后一段时间内的事例</a:t>
            </a:r>
          </a:p>
        </p:txBody>
      </p:sp>
      <p:pic>
        <p:nvPicPr>
          <p:cNvPr id="10" name="Picture 1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2144" y="3536776"/>
            <a:ext cx="32273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箭头连接符 10"/>
          <p:cNvCxnSpPr/>
          <p:nvPr/>
        </p:nvCxnSpPr>
        <p:spPr>
          <a:xfrm>
            <a:off x="7392144" y="4797152"/>
            <a:ext cx="7200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61184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93536" y="1299427"/>
            <a:ext cx="4338784" cy="413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50558" y="1126166"/>
            <a:ext cx="4017442" cy="400110"/>
          </a:xfrm>
          <a:prstGeom prst="rect">
            <a:avLst/>
          </a:prstGeom>
          <a:noFill/>
        </p:spPr>
        <p:txBody>
          <a:bodyPr wrap="square" rtlCol="0">
            <a:spAutoFit/>
          </a:bodyPr>
          <a:lstStyle/>
          <a:p>
            <a:r>
              <a:rPr lang="zh-CN" altLang="en-US" sz="2000" dirty="0">
                <a:solidFill>
                  <a:srgbClr val="FF0000"/>
                </a:solidFill>
                <a:latin typeface="+mj-lt"/>
              </a:rPr>
              <a:t>这些自发光事例的顶点会聚集成团</a:t>
            </a:r>
          </a:p>
        </p:txBody>
      </p:sp>
      <p:sp>
        <p:nvSpPr>
          <p:cNvPr id="9" name="TextBox 8"/>
          <p:cNvSpPr txBox="1"/>
          <p:nvPr/>
        </p:nvSpPr>
        <p:spPr>
          <a:xfrm>
            <a:off x="2906767" y="2276872"/>
            <a:ext cx="2401488" cy="707886"/>
          </a:xfrm>
          <a:prstGeom prst="rect">
            <a:avLst/>
          </a:prstGeom>
          <a:noFill/>
        </p:spPr>
        <p:txBody>
          <a:bodyPr wrap="square" rtlCol="0">
            <a:spAutoFit/>
          </a:bodyPr>
          <a:lstStyle/>
          <a:p>
            <a:r>
              <a:rPr lang="en-US" altLang="zh-CN" sz="2000" dirty="0">
                <a:solidFill>
                  <a:schemeClr val="accent1"/>
                </a:solidFill>
                <a:latin typeface="+mj-lt"/>
              </a:rPr>
              <a:t>AD1/2 </a:t>
            </a:r>
            <a:r>
              <a:rPr lang="zh-CN" altLang="en-US" sz="2000" dirty="0">
                <a:solidFill>
                  <a:schemeClr val="accent1"/>
                </a:solidFill>
                <a:latin typeface="+mj-lt"/>
              </a:rPr>
              <a:t>应该观测到同样的能谱</a:t>
            </a:r>
          </a:p>
        </p:txBody>
      </p:sp>
      <p:sp>
        <p:nvSpPr>
          <p:cNvPr id="3" name="标题 2"/>
          <p:cNvSpPr>
            <a:spLocks noGrp="1"/>
          </p:cNvSpPr>
          <p:nvPr>
            <p:ph type="title"/>
          </p:nvPr>
        </p:nvSpPr>
        <p:spPr>
          <a:xfrm>
            <a:off x="1698340" y="409649"/>
            <a:ext cx="7499176" cy="485850"/>
          </a:xfrm>
        </p:spPr>
        <p:txBody>
          <a:bodyPr>
            <a:noAutofit/>
          </a:bodyPr>
          <a:lstStyle/>
          <a:p>
            <a:r>
              <a:rPr lang="en-US" altLang="zh-CN" sz="3600" dirty="0"/>
              <a:t>PMT </a:t>
            </a:r>
            <a:r>
              <a:rPr lang="zh-CN" altLang="en-US" sz="3600" dirty="0"/>
              <a:t>自发光</a:t>
            </a:r>
          </a:p>
        </p:txBody>
      </p:sp>
      <p:sp>
        <p:nvSpPr>
          <p:cNvPr id="6" name="日期占位符 5"/>
          <p:cNvSpPr>
            <a:spLocks noGrp="1"/>
          </p:cNvSpPr>
          <p:nvPr>
            <p:ph type="dt" sz="half" idx="10"/>
          </p:nvPr>
        </p:nvSpPr>
        <p:spPr/>
        <p:txBody>
          <a:bodyPr/>
          <a:lstStyle/>
          <a:p>
            <a:r>
              <a:rPr lang="en-US" altLang="zh-CN"/>
              <a:t>2024/8/30</a:t>
            </a:r>
            <a:endParaRPr lang="zh-CN" altLang="en-US"/>
          </a:p>
        </p:txBody>
      </p:sp>
      <p:sp>
        <p:nvSpPr>
          <p:cNvPr id="14" name="灯片编号占位符 3"/>
          <p:cNvSpPr>
            <a:spLocks noGrp="1"/>
          </p:cNvSpPr>
          <p:nvPr>
            <p:ph type="sldNum" sz="quarter" idx="12"/>
          </p:nvPr>
        </p:nvSpPr>
        <p:spPr>
          <a:xfrm>
            <a:off x="8077200" y="6453189"/>
            <a:ext cx="2133600" cy="365125"/>
          </a:xfrm>
        </p:spPr>
        <p:txBody>
          <a:bodyPr/>
          <a:lstStyle/>
          <a:p>
            <a:pPr>
              <a:defRPr/>
            </a:pPr>
            <a:r>
              <a:rPr lang="en-US" altLang="zh-CN" dirty="0"/>
              <a:t>24</a:t>
            </a:r>
            <a:endParaRPr lang="zh-CN" altLang="en-US" dirty="0"/>
          </a:p>
        </p:txBody>
      </p:sp>
      <p:pic>
        <p:nvPicPr>
          <p:cNvPr id="2" name="图片 1"/>
          <p:cNvPicPr>
            <a:picLocks noChangeAspect="1"/>
          </p:cNvPicPr>
          <p:nvPr/>
        </p:nvPicPr>
        <p:blipFill>
          <a:blip r:embed="rId3"/>
          <a:stretch>
            <a:fillRect/>
          </a:stretch>
        </p:blipFill>
        <p:spPr>
          <a:xfrm>
            <a:off x="5447928" y="4264386"/>
            <a:ext cx="2405260" cy="2576004"/>
          </a:xfrm>
          <a:prstGeom prst="rect">
            <a:avLst/>
          </a:prstGeom>
        </p:spPr>
      </p:pic>
      <p:pic>
        <p:nvPicPr>
          <p:cNvPr id="5" name="Picture 3" descr="E:\dayabay\PhysicsAnalysis\NearSite\SideBySide\flasherId\YX_run12793_A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678" y="1717631"/>
            <a:ext cx="3482322" cy="3294931"/>
          </a:xfrm>
          <a:prstGeom prst="rect">
            <a:avLst/>
          </a:prstGeom>
          <a:noFill/>
        </p:spPr>
      </p:pic>
      <p:sp>
        <p:nvSpPr>
          <p:cNvPr id="13" name="TextBox 3"/>
          <p:cNvSpPr txBox="1"/>
          <p:nvPr/>
        </p:nvSpPr>
        <p:spPr>
          <a:xfrm>
            <a:off x="7899450" y="5427894"/>
            <a:ext cx="2768550" cy="369332"/>
          </a:xfrm>
          <a:prstGeom prst="rect">
            <a:avLst/>
          </a:prstGeom>
          <a:noFill/>
        </p:spPr>
        <p:txBody>
          <a:bodyPr wrap="square" rtlCol="0">
            <a:spAutoFit/>
          </a:bodyPr>
          <a:lstStyle/>
          <a:p>
            <a:r>
              <a:rPr lang="zh-CN" altLang="en-US" dirty="0">
                <a:latin typeface="+mj-lt"/>
              </a:rPr>
              <a:t>实验室观察的自发光现象</a:t>
            </a:r>
          </a:p>
        </p:txBody>
      </p:sp>
    </p:spTree>
    <p:extLst>
      <p:ext uri="{BB962C8B-B14F-4D97-AF65-F5344CB8AC3E}">
        <p14:creationId xmlns:p14="http://schemas.microsoft.com/office/powerpoint/2010/main" val="2959142132"/>
      </p:ext>
    </p:extLst>
  </p:cSld>
  <p:clrMapOvr>
    <a:masterClrMapping/>
  </p:clrMapOvr>
  <p:transition spd="slow"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mainPeak.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45736" y="4121696"/>
            <a:ext cx="4522166" cy="2736304"/>
          </a:xfrm>
          <a:prstGeom prst="rect">
            <a:avLst/>
          </a:prstGeom>
        </p:spPr>
      </p:pic>
      <p:sp>
        <p:nvSpPr>
          <p:cNvPr id="2" name="标题 1"/>
          <p:cNvSpPr>
            <a:spLocks noGrp="1"/>
          </p:cNvSpPr>
          <p:nvPr>
            <p:ph type="title"/>
          </p:nvPr>
        </p:nvSpPr>
        <p:spPr>
          <a:xfrm>
            <a:off x="1656038" y="-263393"/>
            <a:ext cx="7886700" cy="1325563"/>
          </a:xfrm>
        </p:spPr>
        <p:txBody>
          <a:bodyPr/>
          <a:lstStyle/>
          <a:p>
            <a:r>
              <a:rPr lang="zh-CN" altLang="en-US" dirty="0"/>
              <a:t>排除</a:t>
            </a:r>
            <a:r>
              <a:rPr lang="en-US" altLang="zh-CN" dirty="0"/>
              <a:t>PMT</a:t>
            </a:r>
            <a:r>
              <a:rPr lang="zh-CN" altLang="en-US" dirty="0"/>
              <a:t>自发光事例</a:t>
            </a:r>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a:xfrm>
            <a:off x="8534400" y="6492876"/>
            <a:ext cx="2133600" cy="365125"/>
          </a:xfrm>
        </p:spPr>
        <p:txBody>
          <a:bodyPr/>
          <a:lstStyle/>
          <a:p>
            <a:pPr>
              <a:defRPr/>
            </a:pPr>
            <a:fld id="{F6A4144B-7460-449D-9794-71B5230419E2}" type="slidenum">
              <a:rPr lang="zh-CN" altLang="en-US" smtClean="0"/>
              <a:pPr>
                <a:defRPr/>
              </a:pPr>
              <a:t>46</a:t>
            </a:fld>
            <a:endParaRPr lang="zh-CN" altLang="en-US" dirty="0"/>
          </a:p>
        </p:txBody>
      </p:sp>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535150" y="798445"/>
            <a:ext cx="2783835" cy="31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82770" y="4279106"/>
            <a:ext cx="4362966" cy="257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3" descr="E:\dayabay\PhysicsAnalysis\NearSite\SideBySide\flasherId\flasherCutEff\flasherPlots_Oct28\oldMiddleCharge\_EachPMT_hists\ellipsePerformance\CutNHit40\run15101to16432_5MeVto12MeV.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a:stretch/>
        </p:blipFill>
        <p:spPr bwMode="auto">
          <a:xfrm>
            <a:off x="4300653" y="1047063"/>
            <a:ext cx="3214801" cy="299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8703" y="1527653"/>
            <a:ext cx="3348228"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p:nvPr/>
        </p:nvSpPr>
        <p:spPr>
          <a:xfrm>
            <a:off x="7458085" y="734776"/>
            <a:ext cx="3128846" cy="707886"/>
          </a:xfrm>
          <a:prstGeom prst="rect">
            <a:avLst/>
          </a:prstGeom>
          <a:solidFill>
            <a:srgbClr val="FFFFCC"/>
          </a:solidFill>
        </p:spPr>
        <p:txBody>
          <a:bodyPr wrap="square" rtlCol="0">
            <a:spAutoFit/>
          </a:bodyPr>
          <a:lstStyle/>
          <a:p>
            <a:r>
              <a:rPr lang="zh-CN" altLang="en-US" sz="2000" b="1" dirty="0">
                <a:solidFill>
                  <a:schemeClr val="accent2"/>
                </a:solidFill>
              </a:rPr>
              <a:t>保留物理事例效率</a:t>
            </a:r>
            <a:r>
              <a:rPr lang="en-US" altLang="zh-CN" sz="2000" b="1" dirty="0">
                <a:solidFill>
                  <a:schemeClr val="accent2"/>
                </a:solidFill>
              </a:rPr>
              <a:t>  99.98%</a:t>
            </a:r>
          </a:p>
          <a:p>
            <a:r>
              <a:rPr lang="zh-CN" altLang="en-US" sz="2000" b="1" dirty="0">
                <a:solidFill>
                  <a:schemeClr val="accent2"/>
                </a:solidFill>
              </a:rPr>
              <a:t>误差</a:t>
            </a:r>
            <a:r>
              <a:rPr lang="en-US" altLang="zh-CN" sz="2000" b="1" dirty="0">
                <a:solidFill>
                  <a:schemeClr val="accent2"/>
                </a:solidFill>
              </a:rPr>
              <a:t> 0.01%</a:t>
            </a:r>
            <a:endParaRPr lang="zh-CN" altLang="en-US" sz="2000" b="1" dirty="0">
              <a:solidFill>
                <a:schemeClr val="accent2"/>
              </a:solidFill>
            </a:endParaRPr>
          </a:p>
        </p:txBody>
      </p:sp>
      <p:graphicFrame>
        <p:nvGraphicFramePr>
          <p:cNvPr id="11" name="对象 10"/>
          <p:cNvGraphicFramePr>
            <a:graphicFrameLocks noChangeAspect="1"/>
          </p:cNvGraphicFramePr>
          <p:nvPr/>
        </p:nvGraphicFramePr>
        <p:xfrm>
          <a:off x="4792700" y="1527653"/>
          <a:ext cx="2230705" cy="391486"/>
        </p:xfrm>
        <a:graphic>
          <a:graphicData uri="http://schemas.openxmlformats.org/presentationml/2006/ole">
            <mc:AlternateContent xmlns:mc="http://schemas.openxmlformats.org/markup-compatibility/2006">
              <mc:Choice xmlns:v="urn:schemas-microsoft-com:vml" Requires="v">
                <p:oleObj spid="_x0000_s10579" name="Formula" r:id="rId8" imgW="1945640" imgH="340360" progId="Equation.Ribbit">
                  <p:embed/>
                </p:oleObj>
              </mc:Choice>
              <mc:Fallback>
                <p:oleObj name="Formula" r:id="rId8" imgW="1945640" imgH="340360" progId="Equation.Ribbit">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2700" y="1527653"/>
                        <a:ext cx="2230705" cy="391486"/>
                      </a:xfrm>
                      <a:prstGeom prst="rect">
                        <a:avLst/>
                      </a:prstGeom>
                      <a:noFill/>
                      <a:ln w="28575">
                        <a:solidFill>
                          <a:srgbClr val="FF0000"/>
                        </a:solidFill>
                        <a:miter lim="800000"/>
                        <a:headEnd/>
                        <a:tailEnd/>
                      </a:ln>
                    </p:spPr>
                  </p:pic>
                </p:oleObj>
              </mc:Fallback>
            </mc:AlternateContent>
          </a:graphicData>
        </a:graphic>
      </p:graphicFrame>
      <p:cxnSp>
        <p:nvCxnSpPr>
          <p:cNvPr id="12" name="直接箭头连接符 11"/>
          <p:cNvCxnSpPr/>
          <p:nvPr/>
        </p:nvCxnSpPr>
        <p:spPr bwMode="auto">
          <a:xfrm>
            <a:off x="3935760" y="2763523"/>
            <a:ext cx="718464" cy="1841889"/>
          </a:xfrm>
          <a:prstGeom prst="straightConnector1">
            <a:avLst/>
          </a:prstGeom>
          <a:solidFill>
            <a:schemeClr val="accent1"/>
          </a:solidFill>
          <a:ln w="76200" cap="flat" cmpd="dbl"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箭头连接符 12"/>
          <p:cNvCxnSpPr/>
          <p:nvPr/>
        </p:nvCxnSpPr>
        <p:spPr bwMode="auto">
          <a:xfrm>
            <a:off x="1990350" y="2839722"/>
            <a:ext cx="959503" cy="1774865"/>
          </a:xfrm>
          <a:prstGeom prst="straightConnector1">
            <a:avLst/>
          </a:prstGeom>
          <a:solidFill>
            <a:schemeClr val="accent1"/>
          </a:solidFill>
          <a:ln w="76200" cap="flat" cmpd="dbl"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7"/>
          <p:cNvSpPr txBox="1"/>
          <p:nvPr/>
        </p:nvSpPr>
        <p:spPr>
          <a:xfrm>
            <a:off x="4735292" y="3743399"/>
            <a:ext cx="864096" cy="369332"/>
          </a:xfrm>
          <a:prstGeom prst="rect">
            <a:avLst/>
          </a:prstGeom>
          <a:noFill/>
        </p:spPr>
        <p:txBody>
          <a:bodyPr wrap="square" rtlCol="0">
            <a:spAutoFit/>
          </a:bodyPr>
          <a:lstStyle/>
          <a:p>
            <a:r>
              <a:rPr lang="en-US" altLang="zh-CN" b="1" dirty="0">
                <a:solidFill>
                  <a:schemeClr val="accent2"/>
                </a:solidFill>
                <a:latin typeface="+mj-lt"/>
              </a:rPr>
              <a:t>IBD</a:t>
            </a:r>
            <a:endParaRPr lang="zh-CN" altLang="en-US" b="1" dirty="0">
              <a:solidFill>
                <a:schemeClr val="accent2"/>
              </a:solidFill>
              <a:latin typeface="+mj-lt"/>
            </a:endParaRPr>
          </a:p>
        </p:txBody>
      </p:sp>
      <p:sp>
        <p:nvSpPr>
          <p:cNvPr id="15" name="TextBox 20"/>
          <p:cNvSpPr txBox="1"/>
          <p:nvPr/>
        </p:nvSpPr>
        <p:spPr>
          <a:xfrm>
            <a:off x="5448831" y="2117891"/>
            <a:ext cx="1287760" cy="369332"/>
          </a:xfrm>
          <a:prstGeom prst="rect">
            <a:avLst/>
          </a:prstGeom>
          <a:noFill/>
        </p:spPr>
        <p:txBody>
          <a:bodyPr wrap="square" rtlCol="0">
            <a:spAutoFit/>
          </a:bodyPr>
          <a:lstStyle/>
          <a:p>
            <a:r>
              <a:rPr lang="zh-CN" altLang="en-US" b="1" dirty="0">
                <a:solidFill>
                  <a:schemeClr val="accent2"/>
                </a:solidFill>
              </a:rPr>
              <a:t>自发光</a:t>
            </a:r>
          </a:p>
        </p:txBody>
      </p:sp>
      <p:cxnSp>
        <p:nvCxnSpPr>
          <p:cNvPr id="16" name="直接连接符 15"/>
          <p:cNvCxnSpPr/>
          <p:nvPr/>
        </p:nvCxnSpPr>
        <p:spPr bwMode="auto">
          <a:xfrm>
            <a:off x="5403240" y="2103168"/>
            <a:ext cx="0" cy="1625508"/>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9"/>
          <p:cNvSpPr txBox="1"/>
          <p:nvPr/>
        </p:nvSpPr>
        <p:spPr>
          <a:xfrm>
            <a:off x="7097728" y="4142756"/>
            <a:ext cx="1777063" cy="400110"/>
          </a:xfrm>
          <a:prstGeom prst="rect">
            <a:avLst/>
          </a:prstGeom>
          <a:noFill/>
        </p:spPr>
        <p:txBody>
          <a:bodyPr wrap="square" rtlCol="0">
            <a:spAutoFit/>
          </a:bodyPr>
          <a:lstStyle/>
          <a:p>
            <a:r>
              <a:rPr lang="zh-CN" altLang="en-US" sz="2000" b="1" dirty="0">
                <a:solidFill>
                  <a:schemeClr val="accent2"/>
                </a:solidFill>
                <a:latin typeface="+mj-lt"/>
              </a:rPr>
              <a:t>正常事例</a:t>
            </a:r>
          </a:p>
        </p:txBody>
      </p:sp>
      <p:sp>
        <p:nvSpPr>
          <p:cNvPr id="20" name="TextBox 10"/>
          <p:cNvSpPr txBox="1"/>
          <p:nvPr/>
        </p:nvSpPr>
        <p:spPr>
          <a:xfrm>
            <a:off x="1932854" y="4093757"/>
            <a:ext cx="2470276" cy="400110"/>
          </a:xfrm>
          <a:prstGeom prst="rect">
            <a:avLst/>
          </a:prstGeom>
          <a:noFill/>
        </p:spPr>
        <p:txBody>
          <a:bodyPr wrap="square" rtlCol="0">
            <a:spAutoFit/>
          </a:bodyPr>
          <a:lstStyle/>
          <a:p>
            <a:r>
              <a:rPr lang="zh-CN" altLang="en-US" sz="2000" b="1" dirty="0">
                <a:solidFill>
                  <a:schemeClr val="accent2"/>
                </a:solidFill>
                <a:latin typeface="+mj-lt"/>
              </a:rPr>
              <a:t>自发光事例</a:t>
            </a:r>
          </a:p>
        </p:txBody>
      </p:sp>
    </p:spTree>
    <p:extLst>
      <p:ext uri="{BB962C8B-B14F-4D97-AF65-F5344CB8AC3E}">
        <p14:creationId xmlns:p14="http://schemas.microsoft.com/office/powerpoint/2010/main" val="3222226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标题 1"/>
          <p:cNvSpPr>
            <a:spLocks noGrp="1"/>
          </p:cNvSpPr>
          <p:nvPr>
            <p:ph type="title"/>
          </p:nvPr>
        </p:nvSpPr>
        <p:spPr>
          <a:xfrm>
            <a:off x="1524000" y="39688"/>
            <a:ext cx="9143479" cy="581001"/>
          </a:xfrm>
        </p:spPr>
        <p:txBody>
          <a:bodyPr>
            <a:normAutofit fontScale="90000"/>
          </a:bodyPr>
          <a:lstStyle/>
          <a:p>
            <a:r>
              <a:rPr lang="zh-CN" altLang="en-US" dirty="0"/>
              <a:t>快慢信号能量符合</a:t>
            </a:r>
          </a:p>
        </p:txBody>
      </p:sp>
      <p:sp>
        <p:nvSpPr>
          <p:cNvPr id="8203" name="内容占位符 2"/>
          <p:cNvSpPr>
            <a:spLocks noGrp="1"/>
          </p:cNvSpPr>
          <p:nvPr>
            <p:ph idx="1"/>
          </p:nvPr>
        </p:nvSpPr>
        <p:spPr>
          <a:xfrm>
            <a:off x="1567371" y="692697"/>
            <a:ext cx="8817600" cy="2181133"/>
          </a:xfrm>
        </p:spPr>
        <p:txBody>
          <a:bodyPr>
            <a:normAutofit lnSpcReduction="10000"/>
          </a:bodyPr>
          <a:lstStyle/>
          <a:p>
            <a:r>
              <a:rPr lang="zh-CN" altLang="en-US" dirty="0"/>
              <a:t>选择条件</a:t>
            </a:r>
            <a:endParaRPr lang="en-US" altLang="zh-CN" dirty="0"/>
          </a:p>
          <a:p>
            <a:pPr lvl="1"/>
            <a:r>
              <a:rPr lang="zh-CN" altLang="en-US" dirty="0"/>
              <a:t>快信号：</a:t>
            </a:r>
            <a:r>
              <a:rPr lang="en-US" altLang="zh-CN" dirty="0"/>
              <a:t>0.7 MeV &lt; E</a:t>
            </a:r>
            <a:r>
              <a:rPr lang="en-US" altLang="zh-CN" baseline="-25000" dirty="0"/>
              <a:t>p</a:t>
            </a:r>
            <a:r>
              <a:rPr lang="en-US" altLang="zh-CN" dirty="0"/>
              <a:t> &lt; 12.0 MeV</a:t>
            </a:r>
          </a:p>
          <a:p>
            <a:pPr lvl="1"/>
            <a:r>
              <a:rPr lang="zh-CN" altLang="en-US" dirty="0"/>
              <a:t>慢信号：</a:t>
            </a:r>
            <a:r>
              <a:rPr lang="en-US" altLang="zh-CN" dirty="0"/>
              <a:t>6.0 MeV &lt; E</a:t>
            </a:r>
            <a:r>
              <a:rPr lang="en-US" altLang="zh-CN" baseline="-25000" dirty="0"/>
              <a:t>d</a:t>
            </a:r>
            <a:r>
              <a:rPr lang="en-US" altLang="zh-CN" dirty="0"/>
              <a:t> &lt; 12.0 MeV</a:t>
            </a:r>
          </a:p>
          <a:p>
            <a:pPr lvl="1"/>
            <a:r>
              <a:rPr lang="zh-CN" altLang="en-US" dirty="0"/>
              <a:t>缪子反符合</a:t>
            </a:r>
            <a:r>
              <a:rPr lang="en-US" altLang="zh-CN" dirty="0"/>
              <a:t>: </a:t>
            </a:r>
            <a:r>
              <a:rPr lang="zh-CN" altLang="en-US" dirty="0"/>
              <a:t>去除缪子事例一段时间窗的事例</a:t>
            </a:r>
            <a:endParaRPr lang="en-US" altLang="zh-CN" dirty="0"/>
          </a:p>
          <a:p>
            <a:pPr lvl="1"/>
            <a:r>
              <a:rPr lang="zh-CN" altLang="en-US" dirty="0"/>
              <a:t>多重度选择</a:t>
            </a:r>
            <a:r>
              <a:rPr lang="en-US" altLang="zh-CN" dirty="0"/>
              <a:t>:  </a:t>
            </a:r>
            <a:r>
              <a:rPr lang="zh-CN" altLang="en-US" dirty="0"/>
              <a:t>只选择两重符合事例，排除本底落入两重符合附近</a:t>
            </a:r>
            <a:endParaRPr lang="en-US" altLang="zh-CN" dirty="0"/>
          </a:p>
          <a:p>
            <a:pPr lvl="1"/>
            <a:endParaRPr lang="zh-CN" altLang="en-US" sz="2000" dirty="0"/>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a:xfrm>
            <a:off x="8077200" y="6453189"/>
            <a:ext cx="2133600" cy="365125"/>
          </a:xfrm>
          <a:prstGeom prst="rect">
            <a:avLst/>
          </a:prstGeom>
        </p:spPr>
        <p:txBody>
          <a:bodyPr/>
          <a:lstStyle/>
          <a:p>
            <a:pPr>
              <a:defRPr/>
            </a:pPr>
            <a:fld id="{91AF9A82-33AA-4F23-9215-2F5E261D9428}" type="slidenum">
              <a:rPr lang="zh-CN" altLang="en-US" smtClean="0"/>
              <a:pPr>
                <a:defRPr/>
              </a:pPr>
              <a:t>47</a:t>
            </a:fld>
            <a:endParaRPr lang="zh-CN" altLang="en-US" dirty="0"/>
          </a:p>
        </p:txBody>
      </p:sp>
      <p:pic>
        <p:nvPicPr>
          <p:cNvPr id="12" name="图片 11"/>
          <p:cNvPicPr>
            <a:picLocks noChangeAspect="1"/>
          </p:cNvPicPr>
          <p:nvPr/>
        </p:nvPicPr>
        <p:blipFill>
          <a:blip r:embed="rId2"/>
          <a:stretch>
            <a:fillRect/>
          </a:stretch>
        </p:blipFill>
        <p:spPr>
          <a:xfrm>
            <a:off x="4680857" y="2637152"/>
            <a:ext cx="5436296" cy="3998598"/>
          </a:xfrm>
          <a:prstGeom prst="rect">
            <a:avLst/>
          </a:prstGeom>
        </p:spPr>
      </p:pic>
      <p:sp>
        <p:nvSpPr>
          <p:cNvPr id="2" name="椭圆 1"/>
          <p:cNvSpPr/>
          <p:nvPr/>
        </p:nvSpPr>
        <p:spPr>
          <a:xfrm>
            <a:off x="5279571" y="5138057"/>
            <a:ext cx="1556658" cy="11430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箭头连接符 4"/>
          <p:cNvCxnSpPr/>
          <p:nvPr/>
        </p:nvCxnSpPr>
        <p:spPr>
          <a:xfrm flipV="1">
            <a:off x="4582887" y="5802087"/>
            <a:ext cx="1164771" cy="391885"/>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717078" y="6062084"/>
            <a:ext cx="1980029" cy="400110"/>
          </a:xfrm>
          <a:prstGeom prst="rect">
            <a:avLst/>
          </a:prstGeom>
          <a:noFill/>
        </p:spPr>
        <p:txBody>
          <a:bodyPr wrap="none" rtlCol="0">
            <a:spAutoFit/>
          </a:bodyPr>
          <a:lstStyle/>
          <a:p>
            <a:r>
              <a:rPr lang="zh-CN" altLang="en-US" sz="2000" dirty="0"/>
              <a:t>反射性偶然符合</a:t>
            </a:r>
          </a:p>
        </p:txBody>
      </p:sp>
    </p:spTree>
    <p:extLst>
      <p:ext uri="{BB962C8B-B14F-4D97-AF65-F5344CB8AC3E}">
        <p14:creationId xmlns:p14="http://schemas.microsoft.com/office/powerpoint/2010/main" val="3503411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标题 1"/>
          <p:cNvSpPr>
            <a:spLocks noGrp="1"/>
          </p:cNvSpPr>
          <p:nvPr>
            <p:ph type="title"/>
          </p:nvPr>
        </p:nvSpPr>
        <p:spPr>
          <a:xfrm>
            <a:off x="1524522" y="143466"/>
            <a:ext cx="9143479" cy="581001"/>
          </a:xfrm>
        </p:spPr>
        <p:txBody>
          <a:bodyPr>
            <a:normAutofit fontScale="90000"/>
          </a:bodyPr>
          <a:lstStyle/>
          <a:p>
            <a:r>
              <a:rPr lang="zh-CN" altLang="en-US" dirty="0"/>
              <a:t>快慢信号能量符合</a:t>
            </a: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a:xfrm>
            <a:off x="8077200" y="6453189"/>
            <a:ext cx="2133600" cy="365125"/>
          </a:xfrm>
          <a:prstGeom prst="rect">
            <a:avLst/>
          </a:prstGeom>
        </p:spPr>
        <p:txBody>
          <a:bodyPr/>
          <a:lstStyle/>
          <a:p>
            <a:pPr>
              <a:defRPr/>
            </a:pPr>
            <a:fld id="{91AF9A82-33AA-4F23-9215-2F5E261D9428}" type="slidenum">
              <a:rPr lang="zh-CN" altLang="en-US" smtClean="0"/>
              <a:pPr>
                <a:defRPr/>
              </a:pPr>
              <a:t>48</a:t>
            </a:fld>
            <a:endParaRPr lang="zh-CN" altLang="en-US" dirty="0"/>
          </a:p>
        </p:txBody>
      </p:sp>
      <p:pic>
        <p:nvPicPr>
          <p:cNvPr id="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278" y="3657601"/>
            <a:ext cx="4304091"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矩形 9"/>
          <p:cNvSpPr>
            <a:spLocks noChangeArrowheads="1"/>
          </p:cNvSpPr>
          <p:nvPr/>
        </p:nvSpPr>
        <p:spPr bwMode="auto">
          <a:xfrm>
            <a:off x="6760354" y="2795807"/>
            <a:ext cx="3461333" cy="5847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r>
              <a:rPr lang="zh-CN" altLang="en-US" sz="1600" b="1" dirty="0">
                <a:solidFill>
                  <a:srgbClr val="0000FF"/>
                </a:solidFill>
                <a:latin typeface="Calibri" pitchFamily="34" charset="0"/>
                <a:ea typeface="楷体" pitchFamily="49" charset="-122"/>
              </a:rPr>
              <a:t>慢信号：中子在</a:t>
            </a:r>
            <a:r>
              <a:rPr lang="en-US" altLang="zh-CN" sz="1600" b="1" dirty="0">
                <a:solidFill>
                  <a:srgbClr val="0000FF"/>
                </a:solidFill>
                <a:latin typeface="Calibri" pitchFamily="34" charset="0"/>
                <a:ea typeface="楷体" pitchFamily="49" charset="-122"/>
              </a:rPr>
              <a:t>Gd</a:t>
            </a:r>
            <a:r>
              <a:rPr lang="zh-CN" altLang="en-US" sz="1600" b="1" dirty="0">
                <a:solidFill>
                  <a:srgbClr val="0000FF"/>
                </a:solidFill>
                <a:latin typeface="Calibri" pitchFamily="34" charset="0"/>
                <a:ea typeface="楷体" pitchFamily="49" charset="-122"/>
              </a:rPr>
              <a:t>上俘获，放出数个伽玛光子，总能量约</a:t>
            </a:r>
            <a:r>
              <a:rPr lang="en-US" altLang="zh-CN" sz="1600" b="1" dirty="0">
                <a:solidFill>
                  <a:srgbClr val="0000FF"/>
                </a:solidFill>
                <a:latin typeface="Calibri" pitchFamily="34" charset="0"/>
                <a:ea typeface="楷体" pitchFamily="49" charset="-122"/>
              </a:rPr>
              <a:t>8 MeV</a:t>
            </a:r>
            <a:endParaRPr lang="zh-CN" altLang="en-US" sz="1600" b="1" dirty="0">
              <a:solidFill>
                <a:srgbClr val="0000FF"/>
              </a:solidFill>
              <a:latin typeface="Calibri" pitchFamily="34" charset="0"/>
              <a:ea typeface="楷体" pitchFamily="49" charset="-122"/>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417" y="1001486"/>
            <a:ext cx="4518554" cy="316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矩形 12"/>
          <p:cNvSpPr>
            <a:spLocks noChangeArrowheads="1"/>
          </p:cNvSpPr>
          <p:nvPr/>
        </p:nvSpPr>
        <p:spPr bwMode="auto">
          <a:xfrm>
            <a:off x="1957500" y="4379676"/>
            <a:ext cx="3615987" cy="120032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r>
              <a:rPr lang="zh-CN" altLang="en-US" sz="2400" b="1" dirty="0">
                <a:solidFill>
                  <a:srgbClr val="0000FF"/>
                </a:solidFill>
                <a:latin typeface="Calibri" pitchFamily="34" charset="0"/>
                <a:ea typeface="楷体" pitchFamily="49" charset="-122"/>
              </a:rPr>
              <a:t>快信号：正电子电离和湮灭放出</a:t>
            </a:r>
            <a:r>
              <a:rPr lang="en-US" altLang="zh-CN" sz="2400" b="1" dirty="0">
                <a:solidFill>
                  <a:srgbClr val="0000FF"/>
                </a:solidFill>
                <a:latin typeface="Calibri" pitchFamily="34" charset="0"/>
                <a:ea typeface="楷体" pitchFamily="49" charset="-122"/>
              </a:rPr>
              <a:t>2</a:t>
            </a:r>
            <a:r>
              <a:rPr lang="zh-CN" altLang="en-US" sz="2400" b="1" dirty="0">
                <a:solidFill>
                  <a:srgbClr val="0000FF"/>
                </a:solidFill>
                <a:latin typeface="Calibri" pitchFamily="34" charset="0"/>
                <a:ea typeface="楷体" pitchFamily="49" charset="-122"/>
              </a:rPr>
              <a:t>个</a:t>
            </a:r>
            <a:r>
              <a:rPr lang="en-US" altLang="zh-CN" sz="2400" b="1" dirty="0">
                <a:solidFill>
                  <a:srgbClr val="0000FF"/>
                </a:solidFill>
                <a:latin typeface="Calibri" pitchFamily="34" charset="0"/>
                <a:ea typeface="楷体" pitchFamily="49" charset="-122"/>
              </a:rPr>
              <a:t>0.511MeV</a:t>
            </a:r>
            <a:r>
              <a:rPr lang="zh-CN" altLang="en-US" sz="2400" b="1" dirty="0">
                <a:solidFill>
                  <a:srgbClr val="0000FF"/>
                </a:solidFill>
                <a:latin typeface="Calibri" pitchFamily="34" charset="0"/>
                <a:ea typeface="楷体" pitchFamily="49" charset="-122"/>
              </a:rPr>
              <a:t>伽玛光子</a:t>
            </a:r>
          </a:p>
        </p:txBody>
      </p:sp>
    </p:spTree>
    <p:extLst>
      <p:ext uri="{BB962C8B-B14F-4D97-AF65-F5344CB8AC3E}">
        <p14:creationId xmlns:p14="http://schemas.microsoft.com/office/powerpoint/2010/main" val="1036508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标题 1"/>
          <p:cNvSpPr>
            <a:spLocks noGrp="1"/>
          </p:cNvSpPr>
          <p:nvPr>
            <p:ph type="title"/>
          </p:nvPr>
        </p:nvSpPr>
        <p:spPr>
          <a:xfrm>
            <a:off x="1524522" y="249118"/>
            <a:ext cx="9143479" cy="581001"/>
          </a:xfrm>
        </p:spPr>
        <p:txBody>
          <a:bodyPr>
            <a:normAutofit fontScale="90000"/>
          </a:bodyPr>
          <a:lstStyle/>
          <a:p>
            <a:r>
              <a:rPr lang="zh-CN" altLang="en-US" dirty="0"/>
              <a:t>快慢信号时间符合</a:t>
            </a:r>
          </a:p>
        </p:txBody>
      </p:sp>
      <p:sp>
        <p:nvSpPr>
          <p:cNvPr id="8203" name="内容占位符 2"/>
          <p:cNvSpPr>
            <a:spLocks noGrp="1"/>
          </p:cNvSpPr>
          <p:nvPr>
            <p:ph idx="1"/>
          </p:nvPr>
        </p:nvSpPr>
        <p:spPr>
          <a:xfrm>
            <a:off x="1524000" y="1008383"/>
            <a:ext cx="4811114" cy="3025775"/>
          </a:xfrm>
        </p:spPr>
        <p:txBody>
          <a:bodyPr/>
          <a:lstStyle/>
          <a:p>
            <a:pPr lvl="1"/>
            <a:r>
              <a:rPr lang="en-US" altLang="zh-CN" sz="2800" dirty="0"/>
              <a:t>1 </a:t>
            </a:r>
            <a:r>
              <a:rPr lang="el-GR" altLang="zh-CN" sz="2800" dirty="0"/>
              <a:t>μ</a:t>
            </a:r>
            <a:r>
              <a:rPr lang="en-US" altLang="zh-CN" sz="2800" dirty="0"/>
              <a:t>s &lt; </a:t>
            </a:r>
            <a:r>
              <a:rPr lang="el-GR" altLang="zh-CN" sz="2800" dirty="0"/>
              <a:t>Δ</a:t>
            </a:r>
            <a:r>
              <a:rPr lang="en-US" altLang="zh-CN" sz="2800" dirty="0"/>
              <a:t>t</a:t>
            </a:r>
            <a:r>
              <a:rPr lang="en-US" altLang="zh-CN" sz="2800" baseline="-25000" dirty="0"/>
              <a:t>p-d</a:t>
            </a:r>
            <a:r>
              <a:rPr lang="en-US" altLang="zh-CN" sz="2800" dirty="0"/>
              <a:t> &lt; 200 </a:t>
            </a:r>
            <a:r>
              <a:rPr lang="el-GR" altLang="zh-CN" sz="2800" dirty="0"/>
              <a:t>μ</a:t>
            </a:r>
            <a:r>
              <a:rPr lang="en-US" altLang="zh-CN" sz="2800" dirty="0"/>
              <a:t>s</a:t>
            </a:r>
            <a:endParaRPr lang="zh-CN" altLang="en-US" sz="2800" baseline="-25000" dirty="0"/>
          </a:p>
          <a:p>
            <a:pPr lvl="1"/>
            <a:endParaRPr lang="zh-CN" altLang="en-US" sz="2000" dirty="0"/>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a:xfrm>
            <a:off x="8077200" y="6453189"/>
            <a:ext cx="2133600" cy="365125"/>
          </a:xfrm>
          <a:prstGeom prst="rect">
            <a:avLst/>
          </a:prstGeom>
        </p:spPr>
        <p:txBody>
          <a:bodyPr/>
          <a:lstStyle/>
          <a:p>
            <a:pPr>
              <a:defRPr/>
            </a:pPr>
            <a:fld id="{91AF9A82-33AA-4F23-9215-2F5E261D9428}" type="slidenum">
              <a:rPr lang="zh-CN" altLang="en-US" smtClean="0"/>
              <a:pPr>
                <a:defRPr/>
              </a:pPr>
              <a:t>49</a:t>
            </a:fld>
            <a:endParaRPr lang="zh-CN" altLang="en-US" dirty="0"/>
          </a:p>
        </p:txBody>
      </p:sp>
      <p:pic>
        <p:nvPicPr>
          <p:cNvPr id="9"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095" y="1844012"/>
            <a:ext cx="5784448" cy="39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文本框 1"/>
          <p:cNvSpPr txBox="1"/>
          <p:nvPr/>
        </p:nvSpPr>
        <p:spPr>
          <a:xfrm>
            <a:off x="2017234" y="5910413"/>
            <a:ext cx="8345967" cy="646331"/>
          </a:xfrm>
          <a:prstGeom prst="rect">
            <a:avLst/>
          </a:prstGeom>
          <a:noFill/>
        </p:spPr>
        <p:txBody>
          <a:bodyPr wrap="square" rtlCol="0">
            <a:spAutoFit/>
          </a:bodyPr>
          <a:lstStyle/>
          <a:p>
            <a:r>
              <a:rPr lang="zh-CN" altLang="en-US" dirty="0"/>
              <a:t>中子在普通液闪中的俘获时间约为</a:t>
            </a:r>
            <a:r>
              <a:rPr lang="en-US" altLang="zh-CN" dirty="0"/>
              <a:t>180</a:t>
            </a:r>
            <a:r>
              <a:rPr lang="zh-CN" altLang="en-US" dirty="0"/>
              <a:t>微秒，在掺钆液闪中的俘获时间约为</a:t>
            </a:r>
            <a:r>
              <a:rPr lang="en-US" altLang="zh-CN" dirty="0"/>
              <a:t>30</a:t>
            </a:r>
            <a:r>
              <a:rPr lang="zh-CN" altLang="en-US" dirty="0"/>
              <a:t>微秒</a:t>
            </a:r>
            <a:endParaRPr lang="en-US" altLang="zh-CN" dirty="0"/>
          </a:p>
          <a:p>
            <a:r>
              <a:rPr lang="zh-CN" altLang="en-US" dirty="0"/>
              <a:t>短的时间符合窗口有利于减少偶然落入的本底事例。</a:t>
            </a:r>
          </a:p>
        </p:txBody>
      </p:sp>
    </p:spTree>
    <p:extLst>
      <p:ext uri="{BB962C8B-B14F-4D97-AF65-F5344CB8AC3E}">
        <p14:creationId xmlns:p14="http://schemas.microsoft.com/office/powerpoint/2010/main" val="1538519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defRPr/>
            </a:pPr>
            <a:r>
              <a:rPr lang="zh-CN" altLang="en-US" sz="4000" dirty="0"/>
              <a:t>反应堆中微子实验的特点</a:t>
            </a:r>
          </a:p>
        </p:txBody>
      </p:sp>
      <p:sp>
        <p:nvSpPr>
          <p:cNvPr id="53251" name="Rectangle 3"/>
          <p:cNvSpPr>
            <a:spLocks noGrp="1" noChangeArrowheads="1"/>
          </p:cNvSpPr>
          <p:nvPr>
            <p:ph idx="1"/>
          </p:nvPr>
        </p:nvSpPr>
        <p:spPr/>
        <p:txBody>
          <a:bodyPr>
            <a:normAutofit fontScale="77500" lnSpcReduction="20000"/>
          </a:bodyPr>
          <a:lstStyle/>
          <a:p>
            <a:pPr eaLnBrk="1" hangingPunct="1"/>
            <a:r>
              <a:rPr lang="zh-CN" altLang="en-US" dirty="0"/>
              <a:t>产生的中微子各向同性，流强 ~ 1/</a:t>
            </a:r>
            <a:r>
              <a:rPr lang="en-US" altLang="zh-CN" dirty="0"/>
              <a:t>R</a:t>
            </a:r>
            <a:r>
              <a:rPr lang="en-US" altLang="zh-CN" baseline="30000" dirty="0"/>
              <a:t>2</a:t>
            </a:r>
          </a:p>
          <a:p>
            <a:pPr eaLnBrk="1" hangingPunct="1"/>
            <a:r>
              <a:rPr lang="zh-CN" altLang="en-US" dirty="0"/>
              <a:t>与其它中微子实验一样，需要庞大的探测器</a:t>
            </a:r>
          </a:p>
          <a:p>
            <a:pPr lvl="1" eaLnBrk="1" hangingPunct="1"/>
            <a:r>
              <a:rPr lang="en-US" altLang="zh-CN" sz="2000" dirty="0">
                <a:latin typeface="楷体_GB2312"/>
                <a:ea typeface="楷体_GB2312"/>
                <a:cs typeface="楷体_GB2312"/>
              </a:rPr>
              <a:t>SuperK：5</a:t>
            </a:r>
            <a:r>
              <a:rPr lang="zh-CN" altLang="en-US" sz="2000" dirty="0">
                <a:latin typeface="楷体_GB2312"/>
                <a:ea typeface="楷体_GB2312"/>
                <a:cs typeface="楷体_GB2312"/>
              </a:rPr>
              <a:t>万吨纯水</a:t>
            </a:r>
          </a:p>
          <a:p>
            <a:pPr lvl="1" eaLnBrk="1" hangingPunct="1"/>
            <a:r>
              <a:rPr lang="en-US" altLang="zh-CN" sz="2000" dirty="0">
                <a:latin typeface="楷体_GB2312"/>
                <a:ea typeface="楷体_GB2312"/>
                <a:cs typeface="楷体_GB2312"/>
              </a:rPr>
              <a:t>KamLAND, MiniBooNE, SNO：1000</a:t>
            </a:r>
            <a:r>
              <a:rPr lang="zh-CN" altLang="en-US" sz="2000" dirty="0">
                <a:latin typeface="楷体_GB2312"/>
                <a:ea typeface="楷体_GB2312"/>
                <a:cs typeface="楷体_GB2312"/>
              </a:rPr>
              <a:t>吨靶</a:t>
            </a:r>
          </a:p>
          <a:p>
            <a:pPr lvl="1" eaLnBrk="1" hangingPunct="1"/>
            <a:r>
              <a:rPr lang="zh-CN" altLang="en-US" sz="2000" dirty="0">
                <a:latin typeface="楷体_GB2312"/>
                <a:ea typeface="楷体_GB2312"/>
                <a:cs typeface="楷体_GB2312"/>
              </a:rPr>
              <a:t>大亚湾约需要</a:t>
            </a:r>
            <a:r>
              <a:rPr lang="en-US" altLang="zh-CN" sz="2000" dirty="0">
                <a:solidFill>
                  <a:srgbClr val="FF0000"/>
                </a:solidFill>
                <a:latin typeface="楷体_GB2312"/>
                <a:ea typeface="楷体_GB2312"/>
                <a:cs typeface="楷体_GB2312"/>
              </a:rPr>
              <a:t>16</a:t>
            </a:r>
            <a:r>
              <a:rPr lang="zh-CN" altLang="en-US" sz="2000" dirty="0">
                <a:solidFill>
                  <a:srgbClr val="FF0000"/>
                </a:solidFill>
                <a:latin typeface="楷体_GB2312"/>
                <a:ea typeface="楷体_GB2312"/>
                <a:cs typeface="楷体_GB2312"/>
              </a:rPr>
              <a:t>0吨靶</a:t>
            </a:r>
            <a:r>
              <a:rPr lang="zh-CN" altLang="en-US" sz="2000" dirty="0">
                <a:latin typeface="楷体_GB2312"/>
                <a:ea typeface="楷体_GB2312"/>
                <a:cs typeface="楷体_GB2312"/>
              </a:rPr>
              <a:t>，加上防护层，主探测器</a:t>
            </a:r>
            <a:r>
              <a:rPr lang="en-US" altLang="zh-CN" sz="2000" dirty="0">
                <a:solidFill>
                  <a:srgbClr val="FF0000"/>
                </a:solidFill>
                <a:latin typeface="楷体_GB2312"/>
                <a:ea typeface="楷体_GB2312"/>
                <a:cs typeface="楷体_GB2312"/>
              </a:rPr>
              <a:t>64</a:t>
            </a:r>
            <a:r>
              <a:rPr lang="zh-CN" altLang="en-US" sz="2000" dirty="0">
                <a:solidFill>
                  <a:srgbClr val="FF0000"/>
                </a:solidFill>
                <a:latin typeface="楷体_GB2312"/>
                <a:ea typeface="楷体_GB2312"/>
                <a:cs typeface="楷体_GB2312"/>
              </a:rPr>
              <a:t>0吨液体</a:t>
            </a:r>
          </a:p>
          <a:p>
            <a:pPr eaLnBrk="1" hangingPunct="1"/>
            <a:r>
              <a:rPr lang="zh-CN" altLang="en-US" dirty="0"/>
              <a:t>能量 </a:t>
            </a:r>
            <a:r>
              <a:rPr lang="en-US" altLang="zh-CN" dirty="0"/>
              <a:t>1-10 MeV</a:t>
            </a:r>
          </a:p>
          <a:p>
            <a:pPr lvl="1" eaLnBrk="1" hangingPunct="1"/>
            <a:r>
              <a:rPr lang="zh-CN" altLang="en-US" sz="2000" dirty="0">
                <a:latin typeface="Arial" pitchFamily="34" charset="0"/>
                <a:sym typeface="Symbol" pitchFamily="18" charset="2"/>
              </a:rPr>
              <a:t>天然放射性、宇宙线</a:t>
            </a:r>
          </a:p>
          <a:p>
            <a:pPr eaLnBrk="1" hangingPunct="1"/>
            <a:r>
              <a:rPr lang="zh-CN" altLang="en-US" dirty="0"/>
              <a:t>自触发（不像加速器有束流时间窗压低本底）</a:t>
            </a:r>
          </a:p>
          <a:p>
            <a:pPr eaLnBrk="1" hangingPunct="1"/>
            <a:r>
              <a:rPr lang="zh-CN" altLang="en-US" dirty="0"/>
              <a:t>快信号与慢信号在时间与能量上的符合，极大地去除本底</a:t>
            </a:r>
          </a:p>
          <a:p>
            <a:pPr eaLnBrk="1" hangingPunct="1"/>
            <a:endParaRPr lang="en-US" altLang="zh-CN" dirty="0"/>
          </a:p>
          <a:p>
            <a:pPr eaLnBrk="1" hangingPunct="1"/>
            <a:endParaRPr lang="en-US" altLang="zh-CN" dirty="0"/>
          </a:p>
          <a:p>
            <a:pPr eaLnBrk="1" hangingPunct="1"/>
            <a:r>
              <a:rPr lang="zh-CN" altLang="en-US" dirty="0"/>
              <a:t>采用富含氢核的靶材料（液体闪烁体、矿物油）</a:t>
            </a:r>
          </a:p>
          <a:p>
            <a:pPr lvl="1" eaLnBrk="1" hangingPunct="1"/>
            <a:r>
              <a:rPr lang="zh-CN" altLang="en-US" sz="2000" dirty="0">
                <a:latin typeface="Arial" pitchFamily="34" charset="0"/>
                <a:ea typeface="楷体_GB2312"/>
                <a:cs typeface="楷体_GB2312"/>
              </a:rPr>
              <a:t>反</a:t>
            </a:r>
            <a:r>
              <a:rPr lang="en-US" altLang="zh-CN" sz="2000" dirty="0">
                <a:latin typeface="Arial" pitchFamily="34" charset="0"/>
                <a:ea typeface="楷体_GB2312"/>
                <a:cs typeface="楷体_GB2312"/>
              </a:rPr>
              <a:t>β</a:t>
            </a:r>
            <a:r>
              <a:rPr lang="zh-CN" altLang="en-US" sz="2000" dirty="0">
                <a:latin typeface="Arial" pitchFamily="34" charset="0"/>
                <a:ea typeface="楷体_GB2312"/>
                <a:cs typeface="楷体_GB2312"/>
              </a:rPr>
              <a:t>衰变反应</a:t>
            </a:r>
          </a:p>
          <a:p>
            <a:pPr lvl="1" eaLnBrk="1" hangingPunct="1"/>
            <a:r>
              <a:rPr lang="zh-CN" altLang="en-US" sz="2000" dirty="0">
                <a:latin typeface="Arial" pitchFamily="34" charset="0"/>
                <a:ea typeface="楷体_GB2312"/>
                <a:cs typeface="楷体_GB2312"/>
              </a:rPr>
              <a:t>事例率：在1公里处约为 1事例/吨/</a:t>
            </a:r>
            <a:r>
              <a:rPr lang="en-US" altLang="zh-CN" sz="2000" dirty="0">
                <a:latin typeface="Arial" pitchFamily="34" charset="0"/>
                <a:ea typeface="楷体_GB2312"/>
                <a:cs typeface="楷体_GB2312"/>
              </a:rPr>
              <a:t>GW/</a:t>
            </a:r>
            <a:r>
              <a:rPr lang="zh-CN" altLang="en-US" sz="2000" dirty="0">
                <a:latin typeface="Arial" pitchFamily="34" charset="0"/>
                <a:ea typeface="楷体_GB2312"/>
                <a:cs typeface="楷体_GB2312"/>
              </a:rPr>
              <a:t>天</a:t>
            </a:r>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5</a:t>
            </a:fld>
            <a:endParaRPr lang="zh-CN" altLang="en-US"/>
          </a:p>
        </p:txBody>
      </p:sp>
      <p:graphicFrame>
        <p:nvGraphicFramePr>
          <p:cNvPr id="2" name="对象 1"/>
          <p:cNvGraphicFramePr>
            <a:graphicFrameLocks noChangeAspect="1"/>
          </p:cNvGraphicFramePr>
          <p:nvPr>
            <p:extLst>
              <p:ext uri="{D42A27DB-BD31-4B8C-83A1-F6EECF244321}">
                <p14:modId xmlns:p14="http://schemas.microsoft.com/office/powerpoint/2010/main" val="3344030219"/>
              </p:ext>
            </p:extLst>
          </p:nvPr>
        </p:nvGraphicFramePr>
        <p:xfrm>
          <a:off x="4400465" y="4627173"/>
          <a:ext cx="2571750" cy="550863"/>
        </p:xfrm>
        <a:graphic>
          <a:graphicData uri="http://schemas.openxmlformats.org/presentationml/2006/ole">
            <mc:AlternateContent xmlns:mc="http://schemas.openxmlformats.org/markup-compatibility/2006">
              <mc:Choice xmlns:v="urn:schemas-microsoft-com:vml" Requires="v">
                <p:oleObj spid="_x0000_s2538" name="Equation" r:id="rId3" imgW="977900" imgH="241300" progId="">
                  <p:embed/>
                </p:oleObj>
              </mc:Choice>
              <mc:Fallback>
                <p:oleObj name="Equation" r:id="rId3" imgW="977900" imgH="2413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465" y="4627173"/>
                        <a:ext cx="2571750"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43946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5A158B3E-2BD6-4C98-9947-70972B684598}"/>
              </a:ext>
            </a:extLst>
          </p:cNvPr>
          <p:cNvSpPr>
            <a:spLocks noGrp="1"/>
          </p:cNvSpPr>
          <p:nvPr>
            <p:ph type="ctrTitle"/>
          </p:nvPr>
        </p:nvSpPr>
        <p:spPr/>
        <p:txBody>
          <a:bodyPr/>
          <a:lstStyle/>
          <a:p>
            <a:r>
              <a:rPr lang="zh-CN" altLang="en-US" sz="6000" dirty="0"/>
              <a:t>本底研究</a:t>
            </a:r>
            <a:endParaRPr lang="zh-CN" altLang="en-US" dirty="0"/>
          </a:p>
        </p:txBody>
      </p:sp>
      <p:sp>
        <p:nvSpPr>
          <p:cNvPr id="7" name="副标题 6">
            <a:extLst>
              <a:ext uri="{FF2B5EF4-FFF2-40B4-BE49-F238E27FC236}">
                <a16:creationId xmlns:a16="http://schemas.microsoft.com/office/drawing/2014/main" id="{50915B69-8731-43FA-B061-5B9E6FA077BD}"/>
              </a:ext>
            </a:extLst>
          </p:cNvPr>
          <p:cNvSpPr>
            <a:spLocks noGrp="1"/>
          </p:cNvSpPr>
          <p:nvPr>
            <p:ph type="subTitle" idx="1"/>
          </p:nvPr>
        </p:nvSpPr>
        <p:spPr/>
        <p:txBody>
          <a:bodyPr/>
          <a:lstStyle/>
          <a:p>
            <a:endParaRPr lang="zh-CN" altLang="en-US"/>
          </a:p>
        </p:txBody>
      </p:sp>
      <p:sp>
        <p:nvSpPr>
          <p:cNvPr id="4" name="日期占位符 3">
            <a:extLst>
              <a:ext uri="{FF2B5EF4-FFF2-40B4-BE49-F238E27FC236}">
                <a16:creationId xmlns:a16="http://schemas.microsoft.com/office/drawing/2014/main" id="{5076D1AD-9840-4F05-8EC0-B2ECF01496D8}"/>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5299C87C-EBA8-421D-A6F2-399FC6AC1212}"/>
              </a:ext>
            </a:extLst>
          </p:cNvPr>
          <p:cNvSpPr>
            <a:spLocks noGrp="1"/>
          </p:cNvSpPr>
          <p:nvPr>
            <p:ph type="sldNum" sz="quarter" idx="12"/>
          </p:nvPr>
        </p:nvSpPr>
        <p:spPr/>
        <p:txBody>
          <a:bodyPr/>
          <a:lstStyle/>
          <a:p>
            <a:fld id="{9F51A28A-B052-4E80-9441-AD2D41E52002}" type="slidenum">
              <a:rPr lang="zh-CN" altLang="en-US" smtClean="0"/>
              <a:t>50</a:t>
            </a:fld>
            <a:endParaRPr lang="zh-CN" altLang="en-US"/>
          </a:p>
        </p:txBody>
      </p:sp>
    </p:spTree>
    <p:extLst>
      <p:ext uri="{BB962C8B-B14F-4D97-AF65-F5344CB8AC3E}">
        <p14:creationId xmlns:p14="http://schemas.microsoft.com/office/powerpoint/2010/main" val="3740934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C039-7727-4D38-8CB2-A21176C57EFC}"/>
              </a:ext>
            </a:extLst>
          </p:cNvPr>
          <p:cNvSpPr>
            <a:spLocks noGrp="1"/>
          </p:cNvSpPr>
          <p:nvPr>
            <p:ph type="title"/>
          </p:nvPr>
        </p:nvSpPr>
        <p:spPr>
          <a:xfrm>
            <a:off x="838200" y="365125"/>
            <a:ext cx="10515600" cy="915987"/>
          </a:xfrm>
        </p:spPr>
        <p:txBody>
          <a:bodyPr/>
          <a:lstStyle/>
          <a:p>
            <a:r>
              <a:rPr lang="zh-CN" altLang="en-US" dirty="0"/>
              <a:t>本底的主要来源：宇宙线和放射性</a:t>
            </a:r>
          </a:p>
        </p:txBody>
      </p:sp>
      <p:sp>
        <p:nvSpPr>
          <p:cNvPr id="3" name="内容占位符 2">
            <a:extLst>
              <a:ext uri="{FF2B5EF4-FFF2-40B4-BE49-F238E27FC236}">
                <a16:creationId xmlns:a16="http://schemas.microsoft.com/office/drawing/2014/main" id="{B37E3EEA-4DD0-4DF7-81CD-543DC9FCE975}"/>
              </a:ext>
            </a:extLst>
          </p:cNvPr>
          <p:cNvSpPr>
            <a:spLocks noGrp="1"/>
          </p:cNvSpPr>
          <p:nvPr>
            <p:ph idx="1"/>
          </p:nvPr>
        </p:nvSpPr>
        <p:spPr/>
        <p:txBody>
          <a:bodyPr/>
          <a:lstStyle/>
          <a:p>
            <a:endParaRPr lang="zh-CN" altLang="en-US" dirty="0"/>
          </a:p>
        </p:txBody>
      </p:sp>
      <p:sp>
        <p:nvSpPr>
          <p:cNvPr id="4" name="日期占位符 3">
            <a:extLst>
              <a:ext uri="{FF2B5EF4-FFF2-40B4-BE49-F238E27FC236}">
                <a16:creationId xmlns:a16="http://schemas.microsoft.com/office/drawing/2014/main" id="{3D3A091E-69A7-4AC5-832F-F1285C356E14}"/>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A9DE15DD-F164-4A6A-905B-7A7AD0F32E2D}"/>
              </a:ext>
            </a:extLst>
          </p:cNvPr>
          <p:cNvSpPr>
            <a:spLocks noGrp="1"/>
          </p:cNvSpPr>
          <p:nvPr>
            <p:ph type="sldNum" sz="quarter" idx="12"/>
          </p:nvPr>
        </p:nvSpPr>
        <p:spPr/>
        <p:txBody>
          <a:bodyPr/>
          <a:lstStyle/>
          <a:p>
            <a:fld id="{9F51A28A-B052-4E80-9441-AD2D41E52002}" type="slidenum">
              <a:rPr lang="zh-CN" altLang="en-US" smtClean="0"/>
              <a:t>51</a:t>
            </a:fld>
            <a:endParaRPr lang="zh-CN" altLang="en-US"/>
          </a:p>
        </p:txBody>
      </p:sp>
      <p:pic>
        <p:nvPicPr>
          <p:cNvPr id="7" name="图片 6">
            <a:extLst>
              <a:ext uri="{FF2B5EF4-FFF2-40B4-BE49-F238E27FC236}">
                <a16:creationId xmlns:a16="http://schemas.microsoft.com/office/drawing/2014/main" id="{43F49A88-8AE7-4B29-B56F-9E18241E07AF}"/>
              </a:ext>
            </a:extLst>
          </p:cNvPr>
          <p:cNvPicPr>
            <a:picLocks noChangeAspect="1"/>
          </p:cNvPicPr>
          <p:nvPr/>
        </p:nvPicPr>
        <p:blipFill>
          <a:blip r:embed="rId2"/>
          <a:stretch>
            <a:fillRect/>
          </a:stretch>
        </p:blipFill>
        <p:spPr>
          <a:xfrm>
            <a:off x="1672855" y="1281112"/>
            <a:ext cx="8974221" cy="5319879"/>
          </a:xfrm>
          <a:prstGeom prst="rect">
            <a:avLst/>
          </a:prstGeom>
        </p:spPr>
      </p:pic>
    </p:spTree>
    <p:extLst>
      <p:ext uri="{BB962C8B-B14F-4D97-AF65-F5344CB8AC3E}">
        <p14:creationId xmlns:p14="http://schemas.microsoft.com/office/powerpoint/2010/main" val="2406140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a:xfrm>
            <a:off x="1937658" y="190179"/>
            <a:ext cx="8229600" cy="725487"/>
          </a:xfrm>
        </p:spPr>
        <p:txBody>
          <a:bodyPr/>
          <a:lstStyle/>
          <a:p>
            <a:r>
              <a:rPr lang="zh-CN" altLang="en-US" dirty="0"/>
              <a:t>地下实验</a:t>
            </a:r>
          </a:p>
        </p:txBody>
      </p:sp>
      <p:sp>
        <p:nvSpPr>
          <p:cNvPr id="2" name="内容占位符 1"/>
          <p:cNvSpPr>
            <a:spLocks noGrp="1"/>
          </p:cNvSpPr>
          <p:nvPr>
            <p:ph idx="1"/>
          </p:nvPr>
        </p:nvSpPr>
        <p:spPr>
          <a:xfrm>
            <a:off x="2109108" y="1000125"/>
            <a:ext cx="7886700" cy="1797505"/>
          </a:xfrm>
        </p:spPr>
        <p:txBody>
          <a:bodyPr>
            <a:normAutofit fontScale="92500" lnSpcReduction="20000"/>
          </a:bodyPr>
          <a:lstStyle/>
          <a:p>
            <a:r>
              <a:rPr lang="zh-CN" altLang="en-US" dirty="0"/>
              <a:t>宇宙线</a:t>
            </a:r>
            <a:r>
              <a:rPr lang="en-US" altLang="zh-CN" dirty="0"/>
              <a:t>muon</a:t>
            </a:r>
            <a:r>
              <a:rPr lang="zh-CN" altLang="en-US" dirty="0"/>
              <a:t>事例带来的本底</a:t>
            </a:r>
            <a:endParaRPr lang="en-US" altLang="zh-CN" dirty="0"/>
          </a:p>
          <a:p>
            <a:pPr lvl="1"/>
            <a:r>
              <a:rPr lang="zh-CN" altLang="en-US" dirty="0"/>
              <a:t>偶然符合慢信号：</a:t>
            </a:r>
            <a:r>
              <a:rPr lang="en-US" altLang="zh-CN" dirty="0"/>
              <a:t>muon</a:t>
            </a:r>
            <a:r>
              <a:rPr lang="zh-CN" altLang="en-US" dirty="0"/>
              <a:t>产生的次级中子在探测器内俘获</a:t>
            </a:r>
            <a:endParaRPr lang="en-US" altLang="zh-CN" dirty="0"/>
          </a:p>
          <a:p>
            <a:pPr lvl="1"/>
            <a:r>
              <a:rPr lang="zh-CN" altLang="en-US" dirty="0"/>
              <a:t>快中子：中子本身能量够大，产生核反冲造成快信号，然后中子俘获伪造慢信号</a:t>
            </a:r>
            <a:endParaRPr lang="en-US" altLang="zh-CN" dirty="0"/>
          </a:p>
          <a:p>
            <a:pPr lvl="1"/>
            <a:r>
              <a:rPr lang="zh-CN" altLang="en-US" dirty="0"/>
              <a:t>产生同位素本底：</a:t>
            </a:r>
            <a:r>
              <a:rPr lang="en-US" altLang="zh-CN" baseline="30000" dirty="0"/>
              <a:t> 8</a:t>
            </a:r>
            <a:r>
              <a:rPr lang="en-US" altLang="zh-CN" dirty="0"/>
              <a:t>He/</a:t>
            </a:r>
            <a:r>
              <a:rPr lang="en-US" altLang="zh-CN" baseline="30000" dirty="0"/>
              <a:t>9</a:t>
            </a:r>
            <a:r>
              <a:rPr lang="en-US" altLang="zh-CN" dirty="0"/>
              <a:t>Li</a:t>
            </a:r>
            <a:r>
              <a:rPr lang="zh-CN" altLang="en-US" dirty="0"/>
              <a:t>先放出</a:t>
            </a:r>
            <a:r>
              <a:rPr lang="en-US" altLang="zh-CN" dirty="0"/>
              <a:t>beta</a:t>
            </a:r>
            <a:r>
              <a:rPr lang="zh-CN" altLang="en-US" dirty="0"/>
              <a:t>，后放出中子，造成快慢符合</a:t>
            </a:r>
            <a:r>
              <a:rPr lang="en-US" altLang="zh-CN" dirty="0"/>
              <a:t> </a:t>
            </a:r>
            <a:endParaRPr lang="zh-CN" altLang="en-US" dirty="0"/>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52</a:t>
            </a:fld>
            <a:endParaRPr lang="zh-CN" altLang="en-US"/>
          </a:p>
        </p:txBody>
      </p:sp>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18" t="28506" r="25977" b="16689"/>
          <a:stretch/>
        </p:blipFill>
        <p:spPr bwMode="auto">
          <a:xfrm>
            <a:off x="2053662" y="2656114"/>
            <a:ext cx="4269921" cy="240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descr="D:\DayaWane\plot\PaperPlot\depth_mu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732" y="2656114"/>
            <a:ext cx="3401527" cy="4201886"/>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4"/>
          <a:stretch>
            <a:fillRect/>
          </a:stretch>
        </p:blipFill>
        <p:spPr>
          <a:xfrm>
            <a:off x="1937659" y="5411180"/>
            <a:ext cx="4798881" cy="1306286"/>
          </a:xfrm>
          <a:prstGeom prst="rect">
            <a:avLst/>
          </a:prstGeom>
        </p:spPr>
      </p:pic>
    </p:spTree>
    <p:extLst>
      <p:ext uri="{BB962C8B-B14F-4D97-AF65-F5344CB8AC3E}">
        <p14:creationId xmlns:p14="http://schemas.microsoft.com/office/powerpoint/2010/main" val="3501443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A9EDE4-8595-4B6E-B36B-D3C08F8306E7}"/>
              </a:ext>
            </a:extLst>
          </p:cNvPr>
          <p:cNvSpPr>
            <a:spLocks noGrp="1"/>
          </p:cNvSpPr>
          <p:nvPr>
            <p:ph type="title"/>
          </p:nvPr>
        </p:nvSpPr>
        <p:spPr>
          <a:xfrm>
            <a:off x="703521" y="72656"/>
            <a:ext cx="10515600" cy="620159"/>
          </a:xfrm>
        </p:spPr>
        <p:txBody>
          <a:bodyPr>
            <a:normAutofit fontScale="90000"/>
          </a:bodyPr>
          <a:lstStyle/>
          <a:p>
            <a:r>
              <a:rPr lang="zh-CN" altLang="en-US" dirty="0"/>
              <a:t>水池</a:t>
            </a:r>
            <a:r>
              <a:rPr lang="en-US" altLang="zh-CN" dirty="0"/>
              <a:t>muon</a:t>
            </a:r>
            <a:endParaRPr lang="zh-CN" altLang="en-US" dirty="0"/>
          </a:p>
        </p:txBody>
      </p:sp>
      <p:sp>
        <p:nvSpPr>
          <p:cNvPr id="3" name="内容占位符 2">
            <a:extLst>
              <a:ext uri="{FF2B5EF4-FFF2-40B4-BE49-F238E27FC236}">
                <a16:creationId xmlns:a16="http://schemas.microsoft.com/office/drawing/2014/main" id="{8E08BE83-3D33-4B46-BE13-ABCE25005F40}"/>
              </a:ext>
            </a:extLst>
          </p:cNvPr>
          <p:cNvSpPr>
            <a:spLocks noGrp="1"/>
          </p:cNvSpPr>
          <p:nvPr>
            <p:ph idx="1"/>
          </p:nvPr>
        </p:nvSpPr>
        <p:spPr/>
        <p:txBody>
          <a:bodyPr/>
          <a:lstStyle/>
          <a:p>
            <a:endParaRPr lang="zh-CN" altLang="en-US"/>
          </a:p>
        </p:txBody>
      </p:sp>
      <p:sp>
        <p:nvSpPr>
          <p:cNvPr id="4" name="日期占位符 3">
            <a:extLst>
              <a:ext uri="{FF2B5EF4-FFF2-40B4-BE49-F238E27FC236}">
                <a16:creationId xmlns:a16="http://schemas.microsoft.com/office/drawing/2014/main" id="{AE5E95E0-F6A3-4876-82E1-A5F511CFA303}"/>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15130297-FFA4-4E93-83F7-83A9294D5DD6}"/>
              </a:ext>
            </a:extLst>
          </p:cNvPr>
          <p:cNvSpPr>
            <a:spLocks noGrp="1"/>
          </p:cNvSpPr>
          <p:nvPr>
            <p:ph type="sldNum" sz="quarter" idx="12"/>
          </p:nvPr>
        </p:nvSpPr>
        <p:spPr/>
        <p:txBody>
          <a:bodyPr/>
          <a:lstStyle/>
          <a:p>
            <a:fld id="{9F51A28A-B052-4E80-9441-AD2D41E52002}" type="slidenum">
              <a:rPr lang="zh-CN" altLang="en-US" smtClean="0"/>
              <a:t>53</a:t>
            </a:fld>
            <a:endParaRPr lang="zh-CN" altLang="en-US"/>
          </a:p>
        </p:txBody>
      </p:sp>
      <p:pic>
        <p:nvPicPr>
          <p:cNvPr id="7" name="图片 6">
            <a:extLst>
              <a:ext uri="{FF2B5EF4-FFF2-40B4-BE49-F238E27FC236}">
                <a16:creationId xmlns:a16="http://schemas.microsoft.com/office/drawing/2014/main" id="{76127B5C-1F0F-4D9E-B934-828F9EB7F20B}"/>
              </a:ext>
            </a:extLst>
          </p:cNvPr>
          <p:cNvPicPr>
            <a:picLocks noChangeAspect="1"/>
          </p:cNvPicPr>
          <p:nvPr/>
        </p:nvPicPr>
        <p:blipFill>
          <a:blip r:embed="rId2"/>
          <a:stretch>
            <a:fillRect/>
          </a:stretch>
        </p:blipFill>
        <p:spPr>
          <a:xfrm>
            <a:off x="1292141" y="692815"/>
            <a:ext cx="9607718" cy="6028660"/>
          </a:xfrm>
          <a:prstGeom prst="rect">
            <a:avLst/>
          </a:prstGeom>
        </p:spPr>
      </p:pic>
    </p:spTree>
    <p:extLst>
      <p:ext uri="{BB962C8B-B14F-4D97-AF65-F5344CB8AC3E}">
        <p14:creationId xmlns:p14="http://schemas.microsoft.com/office/powerpoint/2010/main" val="254817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dirty="0">
                <a:solidFill>
                  <a:schemeClr val="accent1">
                    <a:lumMod val="75000"/>
                  </a:schemeClr>
                </a:solidFill>
              </a:rPr>
              <a:t>  </a:t>
            </a:r>
            <a:r>
              <a:rPr lang="en-US" altLang="zh-CN" baseline="30000" dirty="0">
                <a:solidFill>
                  <a:schemeClr val="accent1">
                    <a:lumMod val="75000"/>
                  </a:schemeClr>
                </a:solidFill>
              </a:rPr>
              <a:t>8</a:t>
            </a:r>
            <a:r>
              <a:rPr lang="en-US" altLang="zh-CN" dirty="0">
                <a:solidFill>
                  <a:schemeClr val="accent1">
                    <a:lumMod val="75000"/>
                  </a:schemeClr>
                </a:solidFill>
              </a:rPr>
              <a:t>He/</a:t>
            </a:r>
            <a:r>
              <a:rPr lang="en-US" altLang="zh-CN" baseline="30000" dirty="0">
                <a:solidFill>
                  <a:schemeClr val="accent1">
                    <a:lumMod val="75000"/>
                  </a:schemeClr>
                </a:solidFill>
              </a:rPr>
              <a:t>9</a:t>
            </a:r>
            <a:r>
              <a:rPr lang="en-US" altLang="zh-CN" dirty="0">
                <a:solidFill>
                  <a:schemeClr val="accent1">
                    <a:lumMod val="75000"/>
                  </a:schemeClr>
                </a:solidFill>
              </a:rPr>
              <a:t>Li</a:t>
            </a:r>
            <a:r>
              <a:rPr lang="zh-CN" altLang="en-US" dirty="0">
                <a:solidFill>
                  <a:schemeClr val="accent1">
                    <a:lumMod val="75000"/>
                  </a:schemeClr>
                </a:solidFill>
              </a:rPr>
              <a:t>本底</a:t>
            </a:r>
          </a:p>
        </p:txBody>
      </p:sp>
      <p:sp>
        <p:nvSpPr>
          <p:cNvPr id="3" name="内容占位符 2"/>
          <p:cNvSpPr>
            <a:spLocks noGrp="1"/>
          </p:cNvSpPr>
          <p:nvPr>
            <p:ph idx="1"/>
          </p:nvPr>
        </p:nvSpPr>
        <p:spPr>
          <a:xfrm>
            <a:off x="1524000" y="1460205"/>
            <a:ext cx="5357812" cy="5657850"/>
          </a:xfrm>
        </p:spPr>
        <p:txBody>
          <a:bodyPr/>
          <a:lstStyle/>
          <a:p>
            <a:pPr>
              <a:spcBef>
                <a:spcPts val="300"/>
              </a:spcBef>
              <a:defRPr/>
            </a:pPr>
            <a:r>
              <a:rPr lang="en-US" altLang="zh-CN" sz="2400" dirty="0"/>
              <a:t>Cosmic </a:t>
            </a:r>
            <a:r>
              <a:rPr lang="en-US" altLang="zh-CN" sz="2400" dirty="0">
                <a:latin typeface="Symbol" pitchFamily="18" charset="2"/>
              </a:rPr>
              <a:t>m </a:t>
            </a:r>
            <a:r>
              <a:rPr lang="en-US" altLang="zh-CN" sz="2400" dirty="0"/>
              <a:t>produced </a:t>
            </a:r>
            <a:r>
              <a:rPr lang="en-US" altLang="zh-CN" sz="2400" baseline="30000" dirty="0">
                <a:solidFill>
                  <a:srgbClr val="0000FF"/>
                </a:solidFill>
              </a:rPr>
              <a:t>9</a:t>
            </a:r>
            <a:r>
              <a:rPr lang="en-US" altLang="zh-CN" sz="2400" dirty="0">
                <a:solidFill>
                  <a:srgbClr val="0000FF"/>
                </a:solidFill>
              </a:rPr>
              <a:t>Li/</a:t>
            </a:r>
            <a:r>
              <a:rPr lang="en-US" altLang="zh-CN" sz="2400" baseline="30000" dirty="0">
                <a:solidFill>
                  <a:srgbClr val="0000FF"/>
                </a:solidFill>
              </a:rPr>
              <a:t>8</a:t>
            </a:r>
            <a:r>
              <a:rPr lang="en-US" altLang="zh-CN" sz="2400" dirty="0">
                <a:solidFill>
                  <a:srgbClr val="0000FF"/>
                </a:solidFill>
              </a:rPr>
              <a:t>He in LS</a:t>
            </a:r>
          </a:p>
          <a:p>
            <a:pPr marL="720000" lvl="1" indent="-360000">
              <a:spcBef>
                <a:spcPts val="300"/>
              </a:spcBef>
              <a:defRPr/>
            </a:pPr>
            <a:r>
              <a:rPr lang="en-US" altLang="zh-CN" sz="2000" b="1" dirty="0">
                <a:latin typeface="Symbol" pitchFamily="18" charset="2"/>
              </a:rPr>
              <a:t>b</a:t>
            </a:r>
            <a:r>
              <a:rPr lang="en-US" altLang="zh-CN" sz="2000" b="1" dirty="0"/>
              <a:t>-decay + neutron emitter</a:t>
            </a:r>
          </a:p>
          <a:p>
            <a:pPr marL="720000" lvl="1" indent="-360000">
              <a:spcBef>
                <a:spcPts val="300"/>
              </a:spcBef>
              <a:defRPr/>
            </a:pPr>
            <a:r>
              <a:rPr lang="en-US" altLang="zh-CN" sz="2000" b="1" dirty="0">
                <a:solidFill>
                  <a:srgbClr val="0000FF"/>
                </a:solidFill>
                <a:latin typeface="Symbol" pitchFamily="18" charset="2"/>
              </a:rPr>
              <a:t>t(</a:t>
            </a:r>
            <a:r>
              <a:rPr lang="en-US" altLang="zh-CN" sz="2000" b="1" baseline="30000" dirty="0"/>
              <a:t>8</a:t>
            </a:r>
            <a:r>
              <a:rPr lang="en-US" altLang="zh-CN" sz="2000" b="1" dirty="0"/>
              <a:t>He/</a:t>
            </a:r>
            <a:r>
              <a:rPr lang="en-US" altLang="zh-CN" sz="2000" b="1" baseline="30000" dirty="0"/>
              <a:t>9</a:t>
            </a:r>
            <a:r>
              <a:rPr lang="en-US" altLang="zh-CN" sz="2000" b="1" dirty="0"/>
              <a:t>Li )</a:t>
            </a:r>
            <a:r>
              <a:rPr lang="en-US" altLang="zh-CN" sz="2000" b="1" dirty="0">
                <a:solidFill>
                  <a:srgbClr val="0000FF"/>
                </a:solidFill>
              </a:rPr>
              <a:t> = 171.7ms/257.2ms</a:t>
            </a:r>
            <a:endParaRPr lang="en-US" altLang="zh-CN" sz="2000" b="1" dirty="0">
              <a:latin typeface="Symbol" pitchFamily="18" charset="2"/>
            </a:endParaRPr>
          </a:p>
          <a:p>
            <a:pPr marL="720000" lvl="1" indent="-360000">
              <a:spcBef>
                <a:spcPts val="300"/>
              </a:spcBef>
              <a:defRPr/>
            </a:pPr>
            <a:r>
              <a:rPr lang="en-US" altLang="zh-CN" sz="2000" b="1" baseline="30000" dirty="0"/>
              <a:t>8</a:t>
            </a:r>
            <a:r>
              <a:rPr lang="en-US" altLang="zh-CN" sz="2000" b="1" dirty="0"/>
              <a:t>He/</a:t>
            </a:r>
            <a:r>
              <a:rPr lang="en-US" altLang="zh-CN" sz="2000" b="1" baseline="30000" dirty="0"/>
              <a:t>9</a:t>
            </a:r>
            <a:r>
              <a:rPr lang="en-US" altLang="zh-CN" sz="2000" b="1" dirty="0"/>
              <a:t>Li, Br(n) = 12%/48%, </a:t>
            </a:r>
            <a:r>
              <a:rPr lang="en-US" altLang="zh-CN" sz="2000" b="1" baseline="30000" dirty="0">
                <a:solidFill>
                  <a:srgbClr val="D60093"/>
                </a:solidFill>
              </a:rPr>
              <a:t>9</a:t>
            </a:r>
            <a:r>
              <a:rPr lang="en-US" altLang="zh-CN" sz="2000" b="1" dirty="0">
                <a:solidFill>
                  <a:srgbClr val="D60093"/>
                </a:solidFill>
              </a:rPr>
              <a:t>Li dominant</a:t>
            </a:r>
          </a:p>
          <a:p>
            <a:pPr marL="720000" lvl="1" indent="-360000">
              <a:spcBef>
                <a:spcPts val="300"/>
              </a:spcBef>
              <a:defRPr/>
            </a:pPr>
            <a:r>
              <a:rPr lang="en-US" altLang="zh-CN" sz="2000" b="1" dirty="0"/>
              <a:t>Production rate follow E</a:t>
            </a:r>
            <a:r>
              <a:rPr lang="en-US" altLang="zh-CN" sz="2000" b="1" baseline="-25000" dirty="0">
                <a:latin typeface="Symbol" pitchFamily="18" charset="2"/>
              </a:rPr>
              <a:t>m</a:t>
            </a:r>
            <a:r>
              <a:rPr lang="en-US" altLang="zh-CN" sz="2000" b="1" baseline="30000" dirty="0"/>
              <a:t>0.74</a:t>
            </a:r>
            <a:r>
              <a:rPr lang="en-US" altLang="zh-CN" sz="2000" b="1" dirty="0"/>
              <a:t> power law</a:t>
            </a:r>
            <a:endParaRPr lang="en-US" altLang="zh-CN" sz="2000" b="1" dirty="0">
              <a:solidFill>
                <a:srgbClr val="D60093"/>
              </a:solidFill>
            </a:endParaRPr>
          </a:p>
          <a:p>
            <a:pPr>
              <a:spcBef>
                <a:spcPts val="300"/>
              </a:spcBef>
              <a:defRPr/>
            </a:pPr>
            <a:r>
              <a:rPr lang="en-US" altLang="zh-CN" sz="2400" dirty="0"/>
              <a:t>Measurement:   </a:t>
            </a:r>
          </a:p>
          <a:p>
            <a:pPr marL="720000" lvl="1" indent="-360000">
              <a:spcBef>
                <a:spcPts val="300"/>
              </a:spcBef>
              <a:defRPr/>
            </a:pPr>
            <a:r>
              <a:rPr lang="en-US" altLang="zh-CN" sz="2000" b="1" dirty="0"/>
              <a:t>Time-since-last-</a:t>
            </a:r>
            <a:r>
              <a:rPr lang="en-US" altLang="zh-CN" sz="2000" b="1" dirty="0" err="1"/>
              <a:t>muon</a:t>
            </a:r>
            <a:r>
              <a:rPr lang="en-US" altLang="zh-CN" sz="2000" b="1" dirty="0"/>
              <a:t> fit</a:t>
            </a:r>
          </a:p>
          <a:p>
            <a:pPr marL="720000" lvl="1" indent="-360000">
              <a:spcBef>
                <a:spcPts val="300"/>
              </a:spcBef>
              <a:buNone/>
              <a:defRPr/>
            </a:pPr>
            <a:endParaRPr lang="en-US" altLang="zh-CN" sz="1400" b="1" dirty="0"/>
          </a:p>
          <a:p>
            <a:pPr marL="720000" lvl="1" indent="-360000">
              <a:spcBef>
                <a:spcPts val="300"/>
              </a:spcBef>
              <a:buNone/>
              <a:defRPr/>
            </a:pPr>
            <a:r>
              <a:rPr lang="en-US" altLang="zh-CN" sz="1400" b="1" dirty="0"/>
              <a:t>	</a:t>
            </a:r>
          </a:p>
          <a:p>
            <a:pPr marL="720000" lvl="1" indent="-360000">
              <a:spcBef>
                <a:spcPts val="300"/>
              </a:spcBef>
              <a:defRPr/>
            </a:pPr>
            <a:r>
              <a:rPr lang="en-US" altLang="zh-CN" sz="2000" b="1" dirty="0"/>
              <a:t>Improve the precision by reducing the </a:t>
            </a:r>
            <a:r>
              <a:rPr lang="en-US" altLang="zh-CN" sz="2000" b="1" dirty="0" err="1"/>
              <a:t>muon</a:t>
            </a:r>
            <a:r>
              <a:rPr lang="en-US" altLang="zh-CN" sz="2000" b="1" dirty="0"/>
              <a:t> rate:</a:t>
            </a:r>
          </a:p>
          <a:p>
            <a:pPr marL="1080000" lvl="2" indent="-360000">
              <a:spcBef>
                <a:spcPts val="300"/>
              </a:spcBef>
              <a:defRPr/>
            </a:pPr>
            <a:r>
              <a:rPr lang="en-US" altLang="zh-CN" sz="1600" b="1" dirty="0"/>
              <a:t>Select only </a:t>
            </a:r>
            <a:r>
              <a:rPr lang="en-US" altLang="zh-CN" sz="1600" b="1" dirty="0" err="1"/>
              <a:t>muons</a:t>
            </a:r>
            <a:r>
              <a:rPr lang="en-US" altLang="zh-CN" sz="1600" b="1" dirty="0"/>
              <a:t> with an energy deposit &gt;1.8MeV within a [10us, 200us] window </a:t>
            </a:r>
          </a:p>
          <a:p>
            <a:pPr marL="1080000" lvl="2" indent="-360000">
              <a:spcBef>
                <a:spcPts val="300"/>
              </a:spcBef>
              <a:defRPr/>
            </a:pPr>
            <a:r>
              <a:rPr lang="en-US" altLang="zh-CN" sz="1600" b="1" dirty="0"/>
              <a:t>Issue:  possible inefficiency of </a:t>
            </a:r>
            <a:r>
              <a:rPr lang="en-US" altLang="zh-CN" sz="1600" b="1" baseline="30000" dirty="0"/>
              <a:t>9</a:t>
            </a:r>
            <a:r>
              <a:rPr lang="en-US" altLang="zh-CN" sz="1600" b="1" dirty="0"/>
              <a:t>Li</a:t>
            </a:r>
          </a:p>
          <a:p>
            <a:pPr marL="699000" lvl="1" indent="-360000">
              <a:spcBef>
                <a:spcPts val="300"/>
              </a:spcBef>
              <a:defRPr/>
            </a:pPr>
            <a:r>
              <a:rPr lang="en-US" altLang="zh-CN" sz="2000" b="1" dirty="0">
                <a:solidFill>
                  <a:srgbClr val="0000FF"/>
                </a:solidFill>
              </a:rPr>
              <a:t>Results w/ and w/o the reduction is studied</a:t>
            </a:r>
            <a:endParaRPr lang="en-US" altLang="zh-CN" sz="2000" dirty="0"/>
          </a:p>
          <a:p>
            <a:pPr>
              <a:defRPr/>
            </a:pPr>
            <a:endParaRPr lang="zh-CN" altLang="en-US" sz="2400" dirty="0"/>
          </a:p>
        </p:txBody>
      </p:sp>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75" y="5857876"/>
            <a:ext cx="2357438" cy="582613"/>
          </a:xfrm>
          <a:prstGeom prst="rect">
            <a:avLst/>
          </a:prstGeom>
          <a:solidFill>
            <a:srgbClr val="FFFF99"/>
          </a:solidFill>
          <a:ln w="9525">
            <a:solidFill>
              <a:srgbClr val="C00000"/>
            </a:solidFill>
            <a:miter lim="800000"/>
            <a:headEnd/>
            <a:tailEnd/>
          </a:ln>
        </p:spPr>
      </p:pic>
      <p:sp>
        <p:nvSpPr>
          <p:cNvPr id="37893" name="矩形 7"/>
          <p:cNvSpPr>
            <a:spLocks noChangeArrowheads="1"/>
          </p:cNvSpPr>
          <p:nvPr/>
        </p:nvSpPr>
        <p:spPr bwMode="auto">
          <a:xfrm>
            <a:off x="7953375" y="6550026"/>
            <a:ext cx="17059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a:t>NIM A564 (2006)471</a:t>
            </a:r>
            <a:endParaRPr lang="zh-CN" altLang="en-US" sz="1400"/>
          </a:p>
        </p:txBody>
      </p:sp>
      <p:sp>
        <p:nvSpPr>
          <p:cNvPr id="37895" name="矩形 1"/>
          <p:cNvSpPr>
            <a:spLocks noChangeArrowheads="1"/>
          </p:cNvSpPr>
          <p:nvPr/>
        </p:nvSpPr>
        <p:spPr bwMode="auto">
          <a:xfrm>
            <a:off x="3873501" y="1662114"/>
            <a:ext cx="2041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sysDash"/>
                <a:round/>
                <a:headEnd/>
                <a:tailEnd/>
              </a14:hiddenLine>
            </a:ext>
          </a:extLst>
        </p:spPr>
        <p:txBody>
          <a:bodyPr/>
          <a:lstStyle/>
          <a:p>
            <a:pPr marL="812800" indent="-812800"/>
            <a:endParaRPr lang="zh-CN" altLang="en-US"/>
          </a:p>
        </p:txBody>
      </p:sp>
      <p:pic>
        <p:nvPicPr>
          <p:cNvPr id="37896" name="Picture 13" descr="G:\dayabay\PhysicsAnalysis\theta13\seminarPlots\Li9Fit_examp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00" y="3214689"/>
            <a:ext cx="364490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7" name="对象 5"/>
          <p:cNvGraphicFramePr>
            <a:graphicFrameLocks noChangeAspect="1"/>
          </p:cNvGraphicFramePr>
          <p:nvPr>
            <p:extLst>
              <p:ext uri="{D42A27DB-BD31-4B8C-83A1-F6EECF244321}">
                <p14:modId xmlns:p14="http://schemas.microsoft.com/office/powerpoint/2010/main" val="1270836742"/>
              </p:ext>
            </p:extLst>
          </p:nvPr>
        </p:nvGraphicFramePr>
        <p:xfrm>
          <a:off x="2567210" y="3770349"/>
          <a:ext cx="3600450" cy="338138"/>
        </p:xfrm>
        <a:graphic>
          <a:graphicData uri="http://schemas.openxmlformats.org/presentationml/2006/ole">
            <mc:AlternateContent xmlns:mc="http://schemas.openxmlformats.org/markup-compatibility/2006">
              <mc:Choice xmlns:v="urn:schemas-microsoft-com:vml" Requires="v">
                <p:oleObj spid="_x0000_s15373" name="Formula" r:id="rId5" imgW="2057400" imgH="194310" progId="Equation.Ribbit">
                  <p:embed/>
                </p:oleObj>
              </mc:Choice>
              <mc:Fallback>
                <p:oleObj name="Formula" r:id="rId5" imgW="2057400" imgH="194310" progId="Equation.Ribbit">
                  <p:embed/>
                  <p:pic>
                    <p:nvPicPr>
                      <p:cNvPr id="37897" name="对象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210" y="3770349"/>
                        <a:ext cx="3600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8" name="矩形 6"/>
          <p:cNvSpPr>
            <a:spLocks noChangeArrowheads="1"/>
          </p:cNvSpPr>
          <p:nvPr/>
        </p:nvSpPr>
        <p:spPr bwMode="auto">
          <a:xfrm>
            <a:off x="9382126" y="3500438"/>
            <a:ext cx="1019831" cy="36933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t> </a:t>
            </a:r>
            <a:r>
              <a:rPr lang="en-US" altLang="zh-CN" baseline="30000"/>
              <a:t>9</a:t>
            </a:r>
            <a:r>
              <a:rPr lang="en-US" altLang="zh-CN"/>
              <a:t>Li yield </a:t>
            </a:r>
          </a:p>
        </p:txBody>
      </p:sp>
      <p:sp>
        <p:nvSpPr>
          <p:cNvPr id="37899" name="矩形 12"/>
          <p:cNvSpPr>
            <a:spLocks noChangeArrowheads="1"/>
          </p:cNvSpPr>
          <p:nvPr/>
        </p:nvSpPr>
        <p:spPr bwMode="auto">
          <a:xfrm>
            <a:off x="7310439" y="5500688"/>
            <a:ext cx="1375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t>Error follows</a:t>
            </a:r>
            <a:endParaRPr lang="zh-CN" altLang="en-US"/>
          </a:p>
        </p:txBody>
      </p:sp>
      <p:pic>
        <p:nvPicPr>
          <p:cNvPr id="7" name="图片 6">
            <a:extLst>
              <a:ext uri="{FF2B5EF4-FFF2-40B4-BE49-F238E27FC236}">
                <a16:creationId xmlns:a16="http://schemas.microsoft.com/office/drawing/2014/main" id="{ED1B35E1-56FA-4541-9F0A-EBB23D4C0561}"/>
              </a:ext>
            </a:extLst>
          </p:cNvPr>
          <p:cNvPicPr>
            <a:picLocks noChangeAspect="1"/>
          </p:cNvPicPr>
          <p:nvPr/>
        </p:nvPicPr>
        <p:blipFill>
          <a:blip r:embed="rId7"/>
          <a:stretch>
            <a:fillRect/>
          </a:stretch>
        </p:blipFill>
        <p:spPr>
          <a:xfrm>
            <a:off x="7013080" y="905625"/>
            <a:ext cx="3672412" cy="1502864"/>
          </a:xfrm>
          <a:prstGeom prst="rect">
            <a:avLst/>
          </a:prstGeom>
        </p:spPr>
      </p:pic>
    </p:spTree>
    <p:extLst>
      <p:ext uri="{BB962C8B-B14F-4D97-AF65-F5344CB8AC3E}">
        <p14:creationId xmlns:p14="http://schemas.microsoft.com/office/powerpoint/2010/main" val="1958525884"/>
      </p:ext>
    </p:extLst>
  </p:cSld>
  <p:clrMapOvr>
    <a:masterClrMapping/>
  </p:clrMapOvr>
  <p:transition spd="slow"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标题 1"/>
          <p:cNvSpPr>
            <a:spLocks noGrp="1"/>
          </p:cNvSpPr>
          <p:nvPr>
            <p:ph type="title"/>
          </p:nvPr>
        </p:nvSpPr>
        <p:spPr>
          <a:xfrm>
            <a:off x="1657459" y="199996"/>
            <a:ext cx="8686800" cy="813374"/>
          </a:xfrm>
        </p:spPr>
        <p:txBody>
          <a:bodyPr>
            <a:noAutofit/>
          </a:bodyPr>
          <a:lstStyle/>
          <a:p>
            <a:r>
              <a:rPr lang="zh-CN" altLang="en-US" dirty="0"/>
              <a:t>快中子本底</a:t>
            </a:r>
          </a:p>
        </p:txBody>
      </p:sp>
      <p:sp>
        <p:nvSpPr>
          <p:cNvPr id="13318" name="Text Placeholder 13"/>
          <p:cNvSpPr txBox="1">
            <a:spLocks/>
          </p:cNvSpPr>
          <p:nvPr/>
        </p:nvSpPr>
        <p:spPr bwMode="auto">
          <a:xfrm>
            <a:off x="1991545" y="4052704"/>
            <a:ext cx="4479895" cy="67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spcBef>
                <a:spcPts val="475"/>
              </a:spcBef>
            </a:pPr>
            <a:r>
              <a:rPr lang="zh-CN" altLang="en-US" sz="2800" b="1" dirty="0">
                <a:solidFill>
                  <a:srgbClr val="0000FF"/>
                </a:solidFill>
                <a:latin typeface="黑体" pitchFamily="49" charset="-122"/>
                <a:ea typeface="黑体" pitchFamily="49" charset="-122"/>
                <a:cs typeface="Times New Roman" pitchFamily="18" charset="0"/>
              </a:rPr>
              <a:t>方法</a:t>
            </a:r>
            <a:r>
              <a:rPr lang="en-US" altLang="zh-CN" sz="2800" b="1" dirty="0">
                <a:solidFill>
                  <a:srgbClr val="0000FF"/>
                </a:solidFill>
                <a:latin typeface="黑体" pitchFamily="49" charset="-122"/>
                <a:ea typeface="黑体" pitchFamily="49" charset="-122"/>
                <a:cs typeface="Times New Roman" pitchFamily="18" charset="0"/>
              </a:rPr>
              <a:t>2</a:t>
            </a:r>
            <a:r>
              <a:rPr lang="zh-CN" altLang="en-US" sz="2800" b="1" dirty="0">
                <a:solidFill>
                  <a:srgbClr val="0000FF"/>
                </a:solidFill>
                <a:latin typeface="黑体" pitchFamily="49" charset="-122"/>
                <a:ea typeface="黑体" pitchFamily="49" charset="-122"/>
                <a:cs typeface="Times New Roman" pitchFamily="18" charset="0"/>
              </a:rPr>
              <a:t>：</a:t>
            </a:r>
            <a:r>
              <a:rPr lang="en-US" altLang="zh-CN" sz="2800" b="1" dirty="0">
                <a:solidFill>
                  <a:srgbClr val="0000FF"/>
                </a:solidFill>
                <a:latin typeface="黑体" pitchFamily="49" charset="-122"/>
                <a:ea typeface="黑体" pitchFamily="49" charset="-122"/>
                <a:cs typeface="Times New Roman" pitchFamily="18" charset="0"/>
              </a:rPr>
              <a:t> </a:t>
            </a:r>
            <a:r>
              <a:rPr lang="zh-CN" altLang="en-US" sz="2800" b="1" dirty="0">
                <a:solidFill>
                  <a:srgbClr val="0000FF"/>
                </a:solidFill>
                <a:latin typeface="黑体" pitchFamily="49" charset="-122"/>
                <a:ea typeface="黑体" pitchFamily="49" charset="-122"/>
                <a:cs typeface="Times New Roman" pitchFamily="18" charset="0"/>
              </a:rPr>
              <a:t>本底样本</a:t>
            </a:r>
            <a:endParaRPr lang="en-US" altLang="zh-CN" sz="2800" b="1" dirty="0">
              <a:solidFill>
                <a:srgbClr val="0000FF"/>
              </a:solidFill>
              <a:latin typeface="黑体" pitchFamily="49" charset="-122"/>
              <a:ea typeface="黑体" pitchFamily="49" charset="-122"/>
              <a:cs typeface="Times New Roman" pitchFamily="18" charset="0"/>
            </a:endParaRPr>
          </a:p>
        </p:txBody>
      </p:sp>
      <p:sp>
        <p:nvSpPr>
          <p:cNvPr id="7" name="Text Placeholder 13"/>
          <p:cNvSpPr txBox="1">
            <a:spLocks/>
          </p:cNvSpPr>
          <p:nvPr/>
        </p:nvSpPr>
        <p:spPr>
          <a:xfrm>
            <a:off x="1886396" y="3090985"/>
            <a:ext cx="5004048" cy="883014"/>
          </a:xfrm>
          <a:prstGeom prst="rect">
            <a:avLst/>
          </a:prstGeom>
        </p:spPr>
        <p:txBody>
          <a:bodyPr wrap="square" lIns="223877" tIns="223877" rIns="223877" bIns="223877">
            <a:spAutoFit/>
          </a:bodyPr>
          <a:lstStyle/>
          <a:p>
            <a:pPr algn="l">
              <a:spcBef>
                <a:spcPct val="20000"/>
              </a:spcBef>
              <a:defRPr/>
            </a:pPr>
            <a:r>
              <a:rPr lang="zh-CN" altLang="en-US" sz="2800" b="1" dirty="0">
                <a:solidFill>
                  <a:srgbClr val="0000FF"/>
                </a:solidFill>
                <a:latin typeface="黑体" pitchFamily="49" charset="-122"/>
                <a:ea typeface="黑体" pitchFamily="49" charset="-122"/>
                <a:cs typeface="Times New Roman" pitchFamily="18" charset="0"/>
              </a:rPr>
              <a:t>方法</a:t>
            </a:r>
            <a:r>
              <a:rPr lang="en-US" altLang="zh-CN" sz="2800" b="1" dirty="0">
                <a:solidFill>
                  <a:srgbClr val="0000FF"/>
                </a:solidFill>
                <a:latin typeface="黑体" pitchFamily="49" charset="-122"/>
                <a:ea typeface="黑体" pitchFamily="49" charset="-122"/>
                <a:cs typeface="Times New Roman" pitchFamily="18" charset="0"/>
              </a:rPr>
              <a:t>1 </a:t>
            </a:r>
            <a:r>
              <a:rPr lang="zh-CN" altLang="en-US" sz="2800" b="1" dirty="0">
                <a:solidFill>
                  <a:srgbClr val="0000FF"/>
                </a:solidFill>
                <a:latin typeface="黑体" pitchFamily="49" charset="-122"/>
                <a:ea typeface="黑体" pitchFamily="49" charset="-122"/>
                <a:cs typeface="Times New Roman" pitchFamily="18" charset="0"/>
              </a:rPr>
              <a:t>：外推</a:t>
            </a:r>
            <a:endParaRPr lang="en-US" sz="2800" b="1" dirty="0">
              <a:solidFill>
                <a:srgbClr val="0000FF"/>
              </a:solidFill>
              <a:latin typeface="黑体" pitchFamily="49" charset="-122"/>
              <a:ea typeface="黑体" pitchFamily="49" charset="-122"/>
              <a:cs typeface="Times New Roman" pitchFamily="18" charset="0"/>
            </a:endParaRPr>
          </a:p>
        </p:txBody>
      </p:sp>
      <p:sp>
        <p:nvSpPr>
          <p:cNvPr id="24" name="Text Placeholder 13"/>
          <p:cNvSpPr txBox="1">
            <a:spLocks/>
          </p:cNvSpPr>
          <p:nvPr/>
        </p:nvSpPr>
        <p:spPr>
          <a:xfrm>
            <a:off x="1657459" y="1013370"/>
            <a:ext cx="5004048" cy="1917143"/>
          </a:xfrm>
          <a:prstGeom prst="rect">
            <a:avLst/>
          </a:prstGeom>
        </p:spPr>
        <p:txBody>
          <a:bodyPr wrap="square" lIns="223877" tIns="223877" rIns="223877" bIns="223877">
            <a:spAutoFit/>
          </a:bodyPr>
          <a:lstStyle/>
          <a:p>
            <a:pPr algn="l">
              <a:spcBef>
                <a:spcPct val="20000"/>
              </a:spcBef>
              <a:defRPr/>
            </a:pPr>
            <a:r>
              <a:rPr lang="zh-CN" altLang="en-US" sz="2800" dirty="0">
                <a:solidFill>
                  <a:srgbClr val="0000FF"/>
                </a:solidFill>
                <a:latin typeface="Times New Roman" pitchFamily="18" charset="0"/>
                <a:ea typeface="黑体" pitchFamily="49" charset="-122"/>
                <a:cs typeface="Times New Roman" pitchFamily="18" charset="0"/>
              </a:rPr>
              <a:t>宇宙线</a:t>
            </a:r>
            <a:r>
              <a:rPr lang="en-US" altLang="zh-CN" sz="2800" dirty="0">
                <a:solidFill>
                  <a:srgbClr val="0000FF"/>
                </a:solidFill>
                <a:latin typeface="Times New Roman" pitchFamily="18" charset="0"/>
                <a:ea typeface="黑体" pitchFamily="49" charset="-122"/>
                <a:cs typeface="Times New Roman" pitchFamily="18" charset="0"/>
              </a:rPr>
              <a:t>muon</a:t>
            </a:r>
            <a:r>
              <a:rPr lang="zh-CN" altLang="en-US" sz="2800" dirty="0">
                <a:solidFill>
                  <a:srgbClr val="0000FF"/>
                </a:solidFill>
                <a:latin typeface="Times New Roman" pitchFamily="18" charset="0"/>
                <a:ea typeface="黑体" pitchFamily="49" charset="-122"/>
                <a:cs typeface="Times New Roman" pitchFamily="18" charset="0"/>
              </a:rPr>
              <a:t>产生高能中子</a:t>
            </a:r>
            <a:endParaRPr lang="en-US" sz="2800" dirty="0">
              <a:solidFill>
                <a:srgbClr val="0000FF"/>
              </a:solidFill>
              <a:latin typeface="Times New Roman" pitchFamily="18" charset="0"/>
              <a:ea typeface="黑体" pitchFamily="49" charset="-122"/>
              <a:cs typeface="Times New Roman" pitchFamily="18" charset="0"/>
            </a:endParaRPr>
          </a:p>
          <a:p>
            <a:pPr marL="342900" indent="-342900">
              <a:spcBef>
                <a:spcPct val="20000"/>
              </a:spcBef>
              <a:buFont typeface="Arial" pitchFamily="34" charset="0"/>
              <a:buChar char="•"/>
              <a:defRPr/>
            </a:pPr>
            <a:r>
              <a:rPr lang="zh-CN" altLang="en-US" sz="2800" dirty="0">
                <a:solidFill>
                  <a:srgbClr val="0000FF"/>
                </a:solidFill>
                <a:latin typeface="Times New Roman" pitchFamily="18" charset="0"/>
                <a:ea typeface="黑体" pitchFamily="49" charset="-122"/>
                <a:cs typeface="Times New Roman" pitchFamily="18" charset="0"/>
              </a:rPr>
              <a:t>质子反冲（快信号）</a:t>
            </a:r>
            <a:endParaRPr lang="en-US" sz="2800" dirty="0">
              <a:solidFill>
                <a:srgbClr val="0000FF"/>
              </a:solidFill>
              <a:latin typeface="Times New Roman" pitchFamily="18" charset="0"/>
              <a:ea typeface="黑体" pitchFamily="49" charset="-122"/>
              <a:cs typeface="Times New Roman" pitchFamily="18" charset="0"/>
            </a:endParaRPr>
          </a:p>
          <a:p>
            <a:pPr marL="342900" indent="-342900">
              <a:spcBef>
                <a:spcPct val="20000"/>
              </a:spcBef>
              <a:buFont typeface="Arial" pitchFamily="34" charset="0"/>
              <a:buChar char="•"/>
              <a:defRPr/>
            </a:pPr>
            <a:r>
              <a:rPr lang="zh-CN" altLang="en-US" sz="2800" dirty="0">
                <a:solidFill>
                  <a:srgbClr val="0000FF"/>
                </a:solidFill>
                <a:latin typeface="Times New Roman" pitchFamily="18" charset="0"/>
                <a:ea typeface="黑体" pitchFamily="49" charset="-122"/>
                <a:cs typeface="Times New Roman" pitchFamily="18" charset="0"/>
              </a:rPr>
              <a:t>慢化中子俘获（慢信号）</a:t>
            </a:r>
            <a:endParaRPr lang="en-US" sz="2800" dirty="0">
              <a:solidFill>
                <a:srgbClr val="0000FF"/>
              </a:solidFill>
              <a:latin typeface="Times New Roman" pitchFamily="18" charset="0"/>
              <a:ea typeface="黑体" pitchFamily="49" charset="-122"/>
              <a:cs typeface="Times New Roman" pitchFamily="18" charset="0"/>
            </a:endParaRPr>
          </a:p>
        </p:txBody>
      </p:sp>
      <p:pic>
        <p:nvPicPr>
          <p:cNvPr id="2" name="图片 1"/>
          <p:cNvPicPr>
            <a:picLocks noChangeAspect="1"/>
          </p:cNvPicPr>
          <p:nvPr/>
        </p:nvPicPr>
        <p:blipFill>
          <a:blip r:embed="rId2"/>
          <a:stretch>
            <a:fillRect/>
          </a:stretch>
        </p:blipFill>
        <p:spPr>
          <a:xfrm>
            <a:off x="5841609" y="1196752"/>
            <a:ext cx="4829665" cy="4742142"/>
          </a:xfrm>
          <a:prstGeom prst="rect">
            <a:avLst/>
          </a:prstGeom>
        </p:spPr>
      </p:pic>
    </p:spTree>
    <p:extLst>
      <p:ext uri="{BB962C8B-B14F-4D97-AF65-F5344CB8AC3E}">
        <p14:creationId xmlns:p14="http://schemas.microsoft.com/office/powerpoint/2010/main" val="2964575307"/>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28107" y="-43234"/>
            <a:ext cx="7886700" cy="1325563"/>
          </a:xfrm>
        </p:spPr>
        <p:txBody>
          <a:bodyPr/>
          <a:lstStyle/>
          <a:p>
            <a:r>
              <a:rPr lang="zh-CN" altLang="en-US" dirty="0"/>
              <a:t>天然放射性</a:t>
            </a:r>
          </a:p>
        </p:txBody>
      </p:sp>
      <p:sp>
        <p:nvSpPr>
          <p:cNvPr id="3" name="内容占位符 2"/>
          <p:cNvSpPr>
            <a:spLocks noGrp="1"/>
          </p:cNvSpPr>
          <p:nvPr>
            <p:ph idx="1"/>
          </p:nvPr>
        </p:nvSpPr>
        <p:spPr>
          <a:xfrm>
            <a:off x="1981200" y="1654629"/>
            <a:ext cx="8229600" cy="4884284"/>
          </a:xfrm>
        </p:spPr>
        <p:txBody>
          <a:bodyPr/>
          <a:lstStyle/>
          <a:p>
            <a:pPr marL="342900" lvl="1" indent="-342900"/>
            <a:r>
              <a:rPr lang="en-US" altLang="zh-CN" sz="2800" baseline="30000" dirty="0"/>
              <a:t>40</a:t>
            </a:r>
            <a:r>
              <a:rPr lang="en-US" altLang="zh-CN" sz="2800" dirty="0"/>
              <a:t>K, </a:t>
            </a:r>
            <a:r>
              <a:rPr lang="en-US" altLang="zh-CN" sz="2800" baseline="30000" dirty="0"/>
              <a:t>232</a:t>
            </a:r>
            <a:r>
              <a:rPr lang="en-US" altLang="zh-CN" sz="2800" dirty="0"/>
              <a:t>Th,</a:t>
            </a:r>
            <a:r>
              <a:rPr lang="en-US" altLang="zh-CN" sz="2800" baseline="30000" dirty="0"/>
              <a:t> 238</a:t>
            </a:r>
            <a:r>
              <a:rPr lang="en-US" altLang="zh-CN" sz="2800" dirty="0"/>
              <a:t>U </a:t>
            </a:r>
            <a:r>
              <a:rPr lang="zh-CN" altLang="en-US" sz="2800" dirty="0"/>
              <a:t>在地壳中的含量约为</a:t>
            </a:r>
            <a:r>
              <a:rPr lang="en-US" altLang="zh-CN" sz="2800" dirty="0"/>
              <a:t>: 2.4, 9.6 and 2.7 ppm</a:t>
            </a:r>
          </a:p>
          <a:p>
            <a:pPr marL="342900" lvl="1" indent="-342900"/>
            <a:r>
              <a:rPr kumimoji="1" lang="en-US" altLang="zh-CN" sz="2800" dirty="0"/>
              <a:t>U</a:t>
            </a:r>
            <a:r>
              <a:rPr kumimoji="1" lang="zh-CN" altLang="en-US" sz="2800" dirty="0"/>
              <a:t>衰变链中释放的氡气会弥散在水中和空气</a:t>
            </a:r>
            <a:endParaRPr kumimoji="1" lang="en-US" altLang="zh-CN" sz="2800" dirty="0"/>
          </a:p>
          <a:p>
            <a:pPr marL="342900" lvl="1" indent="-342900"/>
            <a:r>
              <a:rPr kumimoji="1" lang="zh-CN" altLang="en-US" sz="2800" dirty="0"/>
              <a:t>人类制造的反射性同位素，例如</a:t>
            </a:r>
            <a:r>
              <a:rPr kumimoji="1" lang="en-US" altLang="zh-CN" sz="2800" baseline="30000" dirty="0"/>
              <a:t>85</a:t>
            </a:r>
            <a:r>
              <a:rPr kumimoji="1" lang="en-US" altLang="zh-CN" sz="2800" dirty="0"/>
              <a:t>Kr</a:t>
            </a:r>
            <a:r>
              <a:rPr kumimoji="1" lang="zh-CN" altLang="en-US" sz="2800" dirty="0"/>
              <a:t>在空气中由于过去</a:t>
            </a:r>
            <a:r>
              <a:rPr kumimoji="1" lang="en-US" altLang="zh-CN" sz="2800" dirty="0"/>
              <a:t>50</a:t>
            </a:r>
            <a:r>
              <a:rPr kumimoji="1" lang="zh-CN" altLang="en-US" sz="2800" dirty="0"/>
              <a:t>年的核武器核实验增加了</a:t>
            </a:r>
            <a:r>
              <a:rPr kumimoji="1" lang="en-US" altLang="zh-CN" sz="2800" dirty="0"/>
              <a:t>~1Bq/m</a:t>
            </a:r>
          </a:p>
          <a:p>
            <a:pPr marL="342900" lvl="1" indent="-342900"/>
            <a:r>
              <a:rPr kumimoji="1" lang="zh-CN" altLang="en-US" sz="2800" dirty="0"/>
              <a:t>制造探测器中引入的放射性，例如生产钢中引入的</a:t>
            </a:r>
            <a:r>
              <a:rPr kumimoji="1" lang="en-US" altLang="zh-CN" sz="2800" baseline="30000" dirty="0"/>
              <a:t>60</a:t>
            </a:r>
            <a:r>
              <a:rPr kumimoji="1" lang="en-US" altLang="zh-CN" sz="2800" dirty="0"/>
              <a:t>Co</a:t>
            </a:r>
          </a:p>
        </p:txBody>
      </p:sp>
      <p:sp>
        <p:nvSpPr>
          <p:cNvPr id="5" name="日期占位符 4"/>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pPr>
              <a:defRPr/>
            </a:pPr>
            <a:fld id="{F6A4144B-7460-449D-9794-71B5230419E2}" type="slidenum">
              <a:rPr lang="zh-CN" altLang="en-US" smtClean="0"/>
              <a:pPr>
                <a:defRPr/>
              </a:pPr>
              <a:t>56</a:t>
            </a:fld>
            <a:endParaRPr lang="zh-CN" altLang="en-US" dirty="0"/>
          </a:p>
        </p:txBody>
      </p:sp>
    </p:spTree>
    <p:extLst>
      <p:ext uri="{BB962C8B-B14F-4D97-AF65-F5344CB8AC3E}">
        <p14:creationId xmlns:p14="http://schemas.microsoft.com/office/powerpoint/2010/main" val="2241000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631504" y="32342"/>
            <a:ext cx="8961236" cy="6825658"/>
            <a:chOff x="107504" y="32342"/>
            <a:chExt cx="8961236" cy="6825658"/>
          </a:xfrm>
        </p:grpSpPr>
        <p:pic>
          <p:nvPicPr>
            <p:cNvPr id="23" name="图片 22"/>
            <p:cNvPicPr>
              <a:picLocks noChangeAspect="1"/>
            </p:cNvPicPr>
            <p:nvPr/>
          </p:nvPicPr>
          <p:blipFill>
            <a:blip r:embed="rId3"/>
            <a:stretch>
              <a:fillRect/>
            </a:stretch>
          </p:blipFill>
          <p:spPr>
            <a:xfrm>
              <a:off x="107504" y="32342"/>
              <a:ext cx="8889228" cy="6825658"/>
            </a:xfrm>
            <a:prstGeom prst="rect">
              <a:avLst/>
            </a:prstGeom>
          </p:spPr>
        </p:pic>
        <p:sp>
          <p:nvSpPr>
            <p:cNvPr id="17" name="矩形 16"/>
            <p:cNvSpPr/>
            <p:nvPr/>
          </p:nvSpPr>
          <p:spPr>
            <a:xfrm>
              <a:off x="5792658" y="4623641"/>
              <a:ext cx="3276082" cy="369332"/>
            </a:xfrm>
            <a:prstGeom prst="rect">
              <a:avLst/>
            </a:prstGeom>
            <a:solidFill>
              <a:schemeClr val="bg1"/>
            </a:solidFill>
          </p:spPr>
          <p:txBody>
            <a:bodyPr wrap="square" rtlCol="0" anchor="ctr">
              <a:spAutoFit/>
            </a:bodyPr>
            <a:lstStyle/>
            <a:p>
              <a:pPr algn="ctr"/>
              <a:endParaRPr lang="zh-CN" altLang="en-US" dirty="0">
                <a:solidFill>
                  <a:srgbClr val="0070C0"/>
                </a:solidFill>
                <a:latin typeface="Calibri" pitchFamily="34" charset="0"/>
                <a:ea typeface="楷体" pitchFamily="49" charset="-122"/>
              </a:endParaRPr>
            </a:p>
          </p:txBody>
        </p:sp>
      </p:grpSp>
      <p:sp>
        <p:nvSpPr>
          <p:cNvPr id="2" name="日期占位符 1"/>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pPr>
              <a:defRPr/>
            </a:pPr>
            <a:fld id="{F6A4144B-7460-449D-9794-71B5230419E2}" type="slidenum">
              <a:rPr lang="zh-CN" altLang="en-US" smtClean="0"/>
              <a:pPr>
                <a:defRPr/>
              </a:pPr>
              <a:t>57</a:t>
            </a:fld>
            <a:endParaRPr lang="zh-CN" altLang="en-US" dirty="0"/>
          </a:p>
        </p:txBody>
      </p:sp>
      <p:cxnSp>
        <p:nvCxnSpPr>
          <p:cNvPr id="3" name="直接箭头连接符 2"/>
          <p:cNvCxnSpPr/>
          <p:nvPr/>
        </p:nvCxnSpPr>
        <p:spPr>
          <a:xfrm flipH="1" flipV="1">
            <a:off x="3539716" y="4437112"/>
            <a:ext cx="144016" cy="432048"/>
          </a:xfrm>
          <a:prstGeom prst="straightConnector1">
            <a:avLst/>
          </a:prstGeom>
          <a:ln w="5080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3395700" y="4437112"/>
            <a:ext cx="144016" cy="1080120"/>
          </a:xfrm>
          <a:prstGeom prst="straightConnector1">
            <a:avLst/>
          </a:prstGeom>
          <a:ln w="5080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3"/>
          <p:cNvSpPr txBox="1"/>
          <p:nvPr/>
        </p:nvSpPr>
        <p:spPr>
          <a:xfrm>
            <a:off x="1739516" y="3929280"/>
            <a:ext cx="1692188" cy="400110"/>
          </a:xfrm>
          <a:prstGeom prst="rect">
            <a:avLst/>
          </a:prstGeom>
          <a:noFill/>
        </p:spPr>
        <p:txBody>
          <a:bodyPr wrap="square" rtlCol="0">
            <a:spAutoFit/>
          </a:bodyPr>
          <a:lstStyle/>
          <a:p>
            <a:r>
              <a:rPr lang="en-US" altLang="zh-CN" sz="2000" b="1" dirty="0">
                <a:solidFill>
                  <a:srgbClr val="FF0000"/>
                </a:solidFill>
                <a:latin typeface="+mj-lt"/>
                <a:sym typeface="Symbol"/>
              </a:rPr>
              <a:t>Bi-Po </a:t>
            </a:r>
            <a:r>
              <a:rPr lang="zh-CN" altLang="en-US" sz="2000" b="1" dirty="0">
                <a:solidFill>
                  <a:srgbClr val="FF0000"/>
                </a:solidFill>
                <a:latin typeface="+mj-lt"/>
                <a:sym typeface="Symbol"/>
              </a:rPr>
              <a:t>衰变链</a:t>
            </a:r>
            <a:endParaRPr lang="en-US" altLang="zh-CN" sz="2000" dirty="0">
              <a:solidFill>
                <a:srgbClr val="FF0000"/>
              </a:solidFill>
              <a:latin typeface="+mj-lt"/>
              <a:sym typeface="Symbol"/>
            </a:endParaRPr>
          </a:p>
        </p:txBody>
      </p:sp>
      <p:sp>
        <p:nvSpPr>
          <p:cNvPr id="26" name="椭圆 25"/>
          <p:cNvSpPr/>
          <p:nvPr/>
        </p:nvSpPr>
        <p:spPr>
          <a:xfrm>
            <a:off x="6542181" y="6469230"/>
            <a:ext cx="259766" cy="519351"/>
          </a:xfrm>
          <a:prstGeom prst="ellipse">
            <a:avLst/>
          </a:prstGeom>
          <a:ln w="25400">
            <a:solidFill>
              <a:srgbClr val="FF0000"/>
            </a:solidFill>
          </a:ln>
        </p:spPr>
        <p:txBody>
          <a:bodyPr wrap="none" rtlCol="0" anchor="ctr">
            <a:spAutoFit/>
          </a:bodyPr>
          <a:lstStyle/>
          <a:p>
            <a:pPr algn="ctr"/>
            <a:endParaRPr lang="zh-CN" altLang="en-US" dirty="0">
              <a:solidFill>
                <a:srgbClr val="0070C0"/>
              </a:solidFill>
              <a:latin typeface="Calibri" pitchFamily="34" charset="0"/>
              <a:ea typeface="楷体" pitchFamily="49" charset="-122"/>
            </a:endParaRPr>
          </a:p>
        </p:txBody>
      </p:sp>
    </p:spTree>
    <p:extLst>
      <p:ext uri="{BB962C8B-B14F-4D97-AF65-F5344CB8AC3E}">
        <p14:creationId xmlns:p14="http://schemas.microsoft.com/office/powerpoint/2010/main" val="3153152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524001" y="0"/>
            <a:ext cx="9051517" cy="6835316"/>
          </a:xfrm>
          <a:prstGeom prst="rect">
            <a:avLst/>
          </a:prstGeom>
        </p:spPr>
      </p:pic>
      <p:cxnSp>
        <p:nvCxnSpPr>
          <p:cNvPr id="6" name="直接箭头连接符 5"/>
          <p:cNvCxnSpPr/>
          <p:nvPr/>
        </p:nvCxnSpPr>
        <p:spPr>
          <a:xfrm flipH="1" flipV="1">
            <a:off x="3899756" y="5376992"/>
            <a:ext cx="144016" cy="432048"/>
          </a:xfrm>
          <a:prstGeom prst="straightConnector1">
            <a:avLst/>
          </a:prstGeom>
          <a:ln w="5080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3755740" y="5376992"/>
            <a:ext cx="144016" cy="1008112"/>
          </a:xfrm>
          <a:prstGeom prst="straightConnector1">
            <a:avLst/>
          </a:prstGeom>
          <a:ln w="5080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3"/>
          <p:cNvSpPr txBox="1"/>
          <p:nvPr/>
        </p:nvSpPr>
        <p:spPr>
          <a:xfrm>
            <a:off x="2999656" y="4921308"/>
            <a:ext cx="756084" cy="400110"/>
          </a:xfrm>
          <a:prstGeom prst="rect">
            <a:avLst/>
          </a:prstGeom>
          <a:noFill/>
        </p:spPr>
        <p:txBody>
          <a:bodyPr wrap="square" rtlCol="0">
            <a:spAutoFit/>
          </a:bodyPr>
          <a:lstStyle/>
          <a:p>
            <a:r>
              <a:rPr lang="en-US" altLang="zh-CN" sz="2000" b="1" dirty="0">
                <a:solidFill>
                  <a:srgbClr val="FF0000"/>
                </a:solidFill>
                <a:latin typeface="+mj-lt"/>
                <a:sym typeface="Symbol"/>
              </a:rPr>
              <a:t>Bi-Po</a:t>
            </a:r>
            <a:endParaRPr lang="en-US" altLang="zh-CN" sz="2000" dirty="0">
              <a:solidFill>
                <a:srgbClr val="FF0000"/>
              </a:solidFill>
              <a:latin typeface="+mj-lt"/>
              <a:sym typeface="Symbol"/>
            </a:endParaRPr>
          </a:p>
        </p:txBody>
      </p:sp>
      <p:sp>
        <p:nvSpPr>
          <p:cNvPr id="9" name="矩形 8"/>
          <p:cNvSpPr/>
          <p:nvPr/>
        </p:nvSpPr>
        <p:spPr>
          <a:xfrm>
            <a:off x="9071486" y="4778814"/>
            <a:ext cx="184730" cy="369332"/>
          </a:xfrm>
          <a:prstGeom prst="rect">
            <a:avLst/>
          </a:prstGeom>
          <a:solidFill>
            <a:schemeClr val="bg1"/>
          </a:solidFill>
        </p:spPr>
        <p:txBody>
          <a:bodyPr wrap="none" rtlCol="0" anchor="ctr">
            <a:spAutoFit/>
          </a:bodyPr>
          <a:lstStyle/>
          <a:p>
            <a:pPr algn="ctr"/>
            <a:endParaRPr lang="zh-CN" altLang="en-US" dirty="0">
              <a:solidFill>
                <a:srgbClr val="0070C0"/>
              </a:solidFill>
              <a:latin typeface="Calibri" pitchFamily="34" charset="0"/>
              <a:ea typeface="楷体" pitchFamily="49" charset="-122"/>
            </a:endParaRP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a:solidFill>
            <a:schemeClr val="bg1"/>
          </a:solidFill>
        </p:spPr>
        <p:txBody>
          <a:bodyPr/>
          <a:lstStyle/>
          <a:p>
            <a:pPr>
              <a:defRPr/>
            </a:pPr>
            <a:fld id="{F6A4144B-7460-449D-9794-71B5230419E2}" type="slidenum">
              <a:rPr lang="zh-CN" altLang="en-US" smtClean="0"/>
              <a:pPr>
                <a:defRPr/>
              </a:pPr>
              <a:t>58</a:t>
            </a:fld>
            <a:endParaRPr lang="zh-CN" altLang="en-US" dirty="0"/>
          </a:p>
        </p:txBody>
      </p:sp>
      <p:cxnSp>
        <p:nvCxnSpPr>
          <p:cNvPr id="10" name="直接箭头连接符 9"/>
          <p:cNvCxnSpPr/>
          <p:nvPr/>
        </p:nvCxnSpPr>
        <p:spPr>
          <a:xfrm flipH="1">
            <a:off x="6021056" y="4385280"/>
            <a:ext cx="288033" cy="556204"/>
          </a:xfrm>
          <a:prstGeom prst="straightConnector1">
            <a:avLst/>
          </a:prstGeom>
          <a:ln w="50800">
            <a:solidFill>
              <a:srgbClr val="0000FF">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7132265" y="6508326"/>
            <a:ext cx="259766" cy="519351"/>
          </a:xfrm>
          <a:prstGeom prst="ellipse">
            <a:avLst/>
          </a:prstGeom>
          <a:ln w="25400">
            <a:solidFill>
              <a:srgbClr val="FF0000"/>
            </a:solidFill>
          </a:ln>
        </p:spPr>
        <p:txBody>
          <a:bodyPr wrap="none" rtlCol="0" anchor="ctr">
            <a:spAutoFit/>
          </a:bodyPr>
          <a:lstStyle/>
          <a:p>
            <a:pPr algn="ctr"/>
            <a:endParaRPr lang="zh-CN" altLang="en-US" dirty="0">
              <a:solidFill>
                <a:srgbClr val="0070C0"/>
              </a:solidFill>
              <a:latin typeface="Calibri" pitchFamily="34" charset="0"/>
              <a:ea typeface="楷体" pitchFamily="49" charset="-122"/>
            </a:endParaRPr>
          </a:p>
        </p:txBody>
      </p:sp>
    </p:spTree>
    <p:extLst>
      <p:ext uri="{BB962C8B-B14F-4D97-AF65-F5344CB8AC3E}">
        <p14:creationId xmlns:p14="http://schemas.microsoft.com/office/powerpoint/2010/main" val="1123975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51567" y="1"/>
            <a:ext cx="7886700" cy="1126273"/>
          </a:xfrm>
        </p:spPr>
        <p:txBody>
          <a:bodyPr/>
          <a:lstStyle/>
          <a:p>
            <a:r>
              <a:rPr lang="zh-CN" altLang="en-US" dirty="0"/>
              <a:t>水池对天然放射性的屏蔽</a:t>
            </a:r>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59</a:t>
            </a:fld>
            <a:endParaRPr lang="zh-CN" altLang="en-US"/>
          </a:p>
        </p:txBody>
      </p:sp>
      <p:pic>
        <p:nvPicPr>
          <p:cNvPr id="7" name="Picture 2" descr="D:\wat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35560" y="980728"/>
            <a:ext cx="8080766"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06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38200" y="365126"/>
            <a:ext cx="10515600" cy="967074"/>
          </a:xfrm>
        </p:spPr>
        <p:txBody>
          <a:bodyPr/>
          <a:lstStyle/>
          <a:p>
            <a:r>
              <a:rPr lang="zh-CN" altLang="en-US" dirty="0"/>
              <a:t>大亚湾实验</a:t>
            </a:r>
          </a:p>
        </p:txBody>
      </p:sp>
      <p:sp>
        <p:nvSpPr>
          <p:cNvPr id="2" name="内容占位符 1"/>
          <p:cNvSpPr>
            <a:spLocks noGrp="1"/>
          </p:cNvSpPr>
          <p:nvPr>
            <p:ph idx="1"/>
          </p:nvPr>
        </p:nvSpPr>
        <p:spPr>
          <a:xfrm>
            <a:off x="838200" y="1465189"/>
            <a:ext cx="10515600" cy="967074"/>
          </a:xfrm>
        </p:spPr>
        <p:txBody>
          <a:bodyPr>
            <a:normAutofit fontScale="85000" lnSpcReduction="20000"/>
          </a:bodyPr>
          <a:lstStyle/>
          <a:p>
            <a:r>
              <a:rPr lang="zh-CN" altLang="en-US" dirty="0"/>
              <a:t>物理目标</a:t>
            </a:r>
            <a:endParaRPr lang="en-US" altLang="zh-CN" dirty="0"/>
          </a:p>
          <a:p>
            <a:pPr lvl="1"/>
            <a:r>
              <a:rPr kumimoji="1" lang="zh-CN" altLang="en-US" dirty="0">
                <a:latin typeface="+mn-ea"/>
              </a:rPr>
              <a:t>测量反应堆产生的电子反中微子的消失几率</a:t>
            </a:r>
            <a:endParaRPr kumimoji="1" lang="en-US" altLang="zh-CN" dirty="0">
              <a:latin typeface="+mn-ea"/>
            </a:endParaRPr>
          </a:p>
          <a:p>
            <a:pPr lvl="1"/>
            <a:r>
              <a:rPr kumimoji="1" lang="zh-CN" altLang="en-US" dirty="0">
                <a:latin typeface="+mn-ea"/>
              </a:rPr>
              <a:t>远近点所有探测器运行三年之后，测量</a:t>
            </a:r>
            <a:r>
              <a:rPr kumimoji="1" lang="en-US" altLang="zh-CN" dirty="0">
                <a:latin typeface="+mn-ea"/>
              </a:rPr>
              <a:t> </a:t>
            </a:r>
            <a:r>
              <a:rPr kumimoji="1" lang="en-US" altLang="zh-CN" dirty="0"/>
              <a:t>sin</a:t>
            </a:r>
            <a:r>
              <a:rPr kumimoji="1" lang="en-US" altLang="zh-CN" baseline="30000" dirty="0"/>
              <a:t>2</a:t>
            </a:r>
            <a:r>
              <a:rPr kumimoji="1" lang="en-US" altLang="zh-CN" dirty="0"/>
              <a:t>2</a:t>
            </a:r>
            <a:r>
              <a:rPr kumimoji="1" lang="en-US" altLang="zh-CN" dirty="0">
                <a:sym typeface="Symbol" pitchFamily="18" charset="2"/>
              </a:rPr>
              <a:t></a:t>
            </a:r>
            <a:r>
              <a:rPr kumimoji="1" lang="en-US" altLang="zh-CN" baseline="-25000" dirty="0"/>
              <a:t>13</a:t>
            </a:r>
            <a:r>
              <a:rPr kumimoji="1" lang="zh-CN" altLang="en-US" dirty="0">
                <a:latin typeface="+mn-ea"/>
              </a:rPr>
              <a:t>的灵敏度在</a:t>
            </a:r>
            <a:r>
              <a:rPr kumimoji="1" lang="en-US" altLang="zh-CN" dirty="0"/>
              <a:t>90%</a:t>
            </a:r>
            <a:r>
              <a:rPr kumimoji="1" lang="zh-CN" altLang="en-US" dirty="0">
                <a:latin typeface="+mn-ea"/>
              </a:rPr>
              <a:t>置信水平上达到</a:t>
            </a:r>
            <a:r>
              <a:rPr kumimoji="1" lang="en-US" altLang="zh-CN" dirty="0"/>
              <a:t>0.01</a:t>
            </a:r>
            <a:r>
              <a:rPr kumimoji="1" lang="zh-CN" altLang="en-US" dirty="0">
                <a:latin typeface="+mn-ea"/>
              </a:rPr>
              <a:t>。</a:t>
            </a:r>
            <a:endParaRPr kumimoji="1" lang="en-US" altLang="zh-CN" dirty="0">
              <a:latin typeface="+mn-ea"/>
            </a:endParaRPr>
          </a:p>
        </p:txBody>
      </p:sp>
      <p:sp>
        <p:nvSpPr>
          <p:cNvPr id="20" name="日期占位符 19"/>
          <p:cNvSpPr>
            <a:spLocks noGrp="1"/>
          </p:cNvSpPr>
          <p:nvPr>
            <p:ph type="dt" sz="half" idx="10"/>
          </p:nvPr>
        </p:nvSpPr>
        <p:spPr/>
        <p:txBody>
          <a:bodyPr/>
          <a:lstStyle/>
          <a:p>
            <a:r>
              <a:rPr lang="en-US" altLang="zh-CN"/>
              <a:t>2024/8/30</a:t>
            </a:r>
            <a:endParaRPr lang="zh-CN" altLang="en-US"/>
          </a:p>
        </p:txBody>
      </p:sp>
      <p:sp>
        <p:nvSpPr>
          <p:cNvPr id="26" name="灯片编号占位符 25"/>
          <p:cNvSpPr>
            <a:spLocks noGrp="1"/>
          </p:cNvSpPr>
          <p:nvPr>
            <p:ph type="sldNum" sz="quarter" idx="12"/>
          </p:nvPr>
        </p:nvSpPr>
        <p:spPr/>
        <p:txBody>
          <a:bodyPr/>
          <a:lstStyle/>
          <a:p>
            <a:fld id="{9F51A28A-B052-4E80-9441-AD2D41E52002}" type="slidenum">
              <a:rPr lang="zh-CN" altLang="en-US" smtClean="0"/>
              <a:t>6</a:t>
            </a:fld>
            <a:endParaRPr lang="zh-CN" alt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8162" y="3534855"/>
            <a:ext cx="5247481" cy="329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0700" y="4084295"/>
            <a:ext cx="1079160" cy="720000"/>
          </a:xfrm>
          <a:prstGeom prst="rect">
            <a:avLst/>
          </a:prstGeom>
        </p:spPr>
      </p:pic>
      <p:pic>
        <p:nvPicPr>
          <p:cNvPr id="6" name="内容占位符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976262" y="5247056"/>
            <a:ext cx="108542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440" y="4340570"/>
            <a:ext cx="1141022" cy="812977"/>
          </a:xfrm>
          <a:prstGeom prst="rect">
            <a:avLst/>
          </a:prstGeom>
        </p:spPr>
      </p:pic>
      <p:sp>
        <p:nvSpPr>
          <p:cNvPr id="8" name="TextBox 7"/>
          <p:cNvSpPr txBox="1"/>
          <p:nvPr/>
        </p:nvSpPr>
        <p:spPr>
          <a:xfrm>
            <a:off x="2383116" y="4732368"/>
            <a:ext cx="1727231" cy="461665"/>
          </a:xfrm>
          <a:prstGeom prst="rect">
            <a:avLst/>
          </a:prstGeom>
          <a:noFill/>
        </p:spPr>
        <p:txBody>
          <a:bodyPr wrap="square" rtlCol="0">
            <a:spAutoFit/>
          </a:bodyPr>
          <a:lstStyle/>
          <a:p>
            <a:pPr algn="ctr"/>
            <a:r>
              <a:rPr lang="en-US" altLang="zh-CN" sz="1200" b="1" dirty="0">
                <a:latin typeface="Consolas" pitchFamily="49" charset="0"/>
                <a:cs typeface="Consolas" pitchFamily="49" charset="0"/>
              </a:rPr>
              <a:t>Double Chooz Far</a:t>
            </a:r>
          </a:p>
          <a:p>
            <a:pPr algn="ctr"/>
            <a:r>
              <a:rPr lang="en-US" altLang="zh-CN" sz="1200" b="1" dirty="0">
                <a:latin typeface="Consolas" pitchFamily="49" charset="0"/>
                <a:cs typeface="Consolas" pitchFamily="49" charset="0"/>
              </a:rPr>
              <a:t>~1.05km</a:t>
            </a:r>
            <a:endParaRPr lang="zh-CN" altLang="en-US" sz="1200" b="1" dirty="0">
              <a:latin typeface="Consolas" pitchFamily="49" charset="0"/>
              <a:cs typeface="Consolas" pitchFamily="49" charset="0"/>
            </a:endParaRPr>
          </a:p>
        </p:txBody>
      </p:sp>
      <p:cxnSp>
        <p:nvCxnSpPr>
          <p:cNvPr id="9" name="直接连接符 8"/>
          <p:cNvCxnSpPr/>
          <p:nvPr/>
        </p:nvCxnSpPr>
        <p:spPr>
          <a:xfrm>
            <a:off x="3988557" y="4001891"/>
            <a:ext cx="0" cy="410646"/>
          </a:xfrm>
          <a:prstGeom prst="line">
            <a:avLst/>
          </a:prstGeom>
        </p:spPr>
        <p:style>
          <a:lnRef idx="1">
            <a:schemeClr val="accent6"/>
          </a:lnRef>
          <a:fillRef idx="0">
            <a:schemeClr val="accent6"/>
          </a:fillRef>
          <a:effectRef idx="0">
            <a:schemeClr val="accent6"/>
          </a:effectRef>
          <a:fontRef idx="minor">
            <a:schemeClr val="tx1"/>
          </a:fontRef>
        </p:style>
      </p:cxnSp>
      <p:cxnSp>
        <p:nvCxnSpPr>
          <p:cNvPr id="10" name="直接箭头连接符 9"/>
          <p:cNvCxnSpPr/>
          <p:nvPr/>
        </p:nvCxnSpPr>
        <p:spPr>
          <a:xfrm>
            <a:off x="3905916" y="3976572"/>
            <a:ext cx="0" cy="126000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1" name="直接箭头连接符 10"/>
          <p:cNvCxnSpPr/>
          <p:nvPr/>
        </p:nvCxnSpPr>
        <p:spPr>
          <a:xfrm>
            <a:off x="3751267" y="3901321"/>
            <a:ext cx="0" cy="18000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2" name="直接箭头连接符 11"/>
          <p:cNvCxnSpPr/>
          <p:nvPr/>
        </p:nvCxnSpPr>
        <p:spPr>
          <a:xfrm>
            <a:off x="3988557" y="4412537"/>
            <a:ext cx="338774"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13" name="TextBox 12"/>
          <p:cNvSpPr txBox="1"/>
          <p:nvPr/>
        </p:nvSpPr>
        <p:spPr>
          <a:xfrm>
            <a:off x="2959179" y="5895129"/>
            <a:ext cx="1151168" cy="461665"/>
          </a:xfrm>
          <a:prstGeom prst="rect">
            <a:avLst/>
          </a:prstGeom>
          <a:noFill/>
        </p:spPr>
        <p:txBody>
          <a:bodyPr wrap="square" rtlCol="0">
            <a:spAutoFit/>
          </a:bodyPr>
          <a:lstStyle/>
          <a:p>
            <a:pPr algn="ctr"/>
            <a:r>
              <a:rPr lang="en-US" altLang="zh-CN" sz="1200" b="1" dirty="0">
                <a:latin typeface="Consolas" pitchFamily="49" charset="0"/>
                <a:cs typeface="Consolas" pitchFamily="49" charset="0"/>
              </a:rPr>
              <a:t>RENO Far</a:t>
            </a:r>
          </a:p>
          <a:p>
            <a:pPr algn="ctr"/>
            <a:r>
              <a:rPr lang="en-US" altLang="zh-CN" sz="1200" b="1" dirty="0">
                <a:latin typeface="Consolas" pitchFamily="49" charset="0"/>
                <a:cs typeface="Consolas" pitchFamily="49" charset="0"/>
              </a:rPr>
              <a:t>~1.44km</a:t>
            </a:r>
            <a:endParaRPr lang="zh-CN" altLang="en-US" sz="1200" b="1" dirty="0">
              <a:latin typeface="Consolas" pitchFamily="49" charset="0"/>
              <a:cs typeface="Consolas" pitchFamily="49" charset="0"/>
            </a:endParaRPr>
          </a:p>
        </p:txBody>
      </p:sp>
      <p:sp>
        <p:nvSpPr>
          <p:cNvPr id="14" name="TextBox 13"/>
          <p:cNvSpPr txBox="1"/>
          <p:nvPr/>
        </p:nvSpPr>
        <p:spPr>
          <a:xfrm>
            <a:off x="3949440" y="5060650"/>
            <a:ext cx="1296144" cy="461665"/>
          </a:xfrm>
          <a:prstGeom prst="rect">
            <a:avLst/>
          </a:prstGeom>
          <a:noFill/>
        </p:spPr>
        <p:txBody>
          <a:bodyPr wrap="square" rtlCol="0">
            <a:spAutoFit/>
          </a:bodyPr>
          <a:lstStyle/>
          <a:p>
            <a:pPr algn="ctr"/>
            <a:r>
              <a:rPr lang="en-US" altLang="zh-CN" sz="1200" b="1" dirty="0">
                <a:latin typeface="Consolas" pitchFamily="49" charset="0"/>
                <a:cs typeface="Consolas" pitchFamily="49" charset="0"/>
              </a:rPr>
              <a:t>Daya Bay Far</a:t>
            </a:r>
          </a:p>
          <a:p>
            <a:pPr algn="ctr"/>
            <a:r>
              <a:rPr lang="en-US" altLang="zh-CN" sz="1200" b="1" dirty="0">
                <a:latin typeface="Consolas" pitchFamily="49" charset="0"/>
                <a:cs typeface="Consolas" pitchFamily="49" charset="0"/>
              </a:rPr>
              <a:t>~1.65km</a:t>
            </a:r>
            <a:endParaRPr lang="zh-CN" altLang="en-US" sz="1200" b="1" dirty="0">
              <a:latin typeface="Consolas" pitchFamily="49" charset="0"/>
              <a:cs typeface="Consolas" pitchFamily="49" charset="0"/>
            </a:endParaRP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556" y="5084017"/>
            <a:ext cx="665923" cy="840728"/>
          </a:xfrm>
          <a:prstGeom prst="rect">
            <a:avLst/>
          </a:prstGeom>
        </p:spPr>
      </p:pic>
      <p:sp>
        <p:nvSpPr>
          <p:cNvPr id="16" name="TextBox 15"/>
          <p:cNvSpPr txBox="1"/>
          <p:nvPr/>
        </p:nvSpPr>
        <p:spPr>
          <a:xfrm>
            <a:off x="5695484" y="5895129"/>
            <a:ext cx="1440159" cy="461665"/>
          </a:xfrm>
          <a:prstGeom prst="rect">
            <a:avLst/>
          </a:prstGeom>
          <a:noFill/>
        </p:spPr>
        <p:txBody>
          <a:bodyPr wrap="square" rtlCol="0">
            <a:spAutoFit/>
          </a:bodyPr>
          <a:lstStyle/>
          <a:p>
            <a:pPr algn="ctr"/>
            <a:r>
              <a:rPr lang="en-US" altLang="zh-CN" sz="1200" b="1" dirty="0">
                <a:latin typeface="Consolas" pitchFamily="49" charset="0"/>
                <a:cs typeface="Consolas" pitchFamily="49" charset="0"/>
              </a:rPr>
              <a:t>KamLAND</a:t>
            </a:r>
          </a:p>
          <a:p>
            <a:pPr algn="ctr"/>
            <a:r>
              <a:rPr lang="en-US" altLang="zh-CN" sz="1200" b="1" dirty="0">
                <a:latin typeface="Consolas" pitchFamily="49" charset="0"/>
                <a:cs typeface="Consolas" pitchFamily="49" charset="0"/>
              </a:rPr>
              <a:t>~180km, for </a:t>
            </a:r>
            <a:r>
              <a:rPr lang="en-US" altLang="zh-CN" sz="1200" b="1" i="1" dirty="0">
                <a:solidFill>
                  <a:schemeClr val="tx2">
                    <a:lumMod val="50000"/>
                  </a:schemeClr>
                </a:solidFill>
                <a:latin typeface="Times New Roman" pitchFamily="18" charset="0"/>
                <a:cs typeface="Times New Roman" pitchFamily="18" charset="0"/>
                <a:sym typeface="Symbol" pitchFamily="18" charset="2"/>
              </a:rPr>
              <a:t></a:t>
            </a:r>
            <a:r>
              <a:rPr lang="en-US" altLang="zh-CN" sz="1200" b="1" baseline="-25000" dirty="0">
                <a:solidFill>
                  <a:schemeClr val="tx2">
                    <a:lumMod val="50000"/>
                  </a:schemeClr>
                </a:solidFill>
                <a:latin typeface="Times New Roman" pitchFamily="18" charset="0"/>
                <a:cs typeface="Times New Roman" pitchFamily="18" charset="0"/>
              </a:rPr>
              <a:t>12</a:t>
            </a:r>
            <a:endParaRPr lang="zh-CN" altLang="en-US" sz="1200" b="1" dirty="0">
              <a:latin typeface="Consolas" pitchFamily="49" charset="0"/>
              <a:cs typeface="Consolas" pitchFamily="49" charset="0"/>
            </a:endParaRPr>
          </a:p>
        </p:txBody>
      </p:sp>
      <p:cxnSp>
        <p:nvCxnSpPr>
          <p:cNvPr id="17" name="直接连接符 16"/>
          <p:cNvCxnSpPr/>
          <p:nvPr/>
        </p:nvCxnSpPr>
        <p:spPr>
          <a:xfrm>
            <a:off x="6220805" y="5183439"/>
            <a:ext cx="0" cy="324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18" name="直接箭头连接符 17"/>
          <p:cNvCxnSpPr/>
          <p:nvPr/>
        </p:nvCxnSpPr>
        <p:spPr>
          <a:xfrm>
            <a:off x="6220805" y="5511681"/>
            <a:ext cx="180000"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8706" y="3687699"/>
            <a:ext cx="2845767" cy="273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124760" y="6364242"/>
            <a:ext cx="3867785" cy="369332"/>
          </a:xfrm>
          <a:prstGeom prst="rect">
            <a:avLst/>
          </a:prstGeom>
          <a:noFill/>
        </p:spPr>
        <p:txBody>
          <a:bodyPr wrap="square" rtlCol="0">
            <a:spAutoFit/>
          </a:bodyPr>
          <a:lstStyle/>
          <a:p>
            <a:r>
              <a:rPr kumimoji="1" lang="en-US" altLang="zh-CN" dirty="0">
                <a:latin typeface="Calibri" pitchFamily="34" charset="0"/>
                <a:ea typeface="ＭＳ Ｐゴシック" pitchFamily="34" charset="-128"/>
                <a:sym typeface="Symbol" pitchFamily="18" charset="2"/>
              </a:rPr>
              <a:t>m</a:t>
            </a:r>
            <a:r>
              <a:rPr kumimoji="1" lang="en-US" altLang="zh-CN" baseline="30000" dirty="0">
                <a:latin typeface="Calibri" pitchFamily="34" charset="0"/>
                <a:ea typeface="ＭＳ Ｐゴシック" pitchFamily="34" charset="-128"/>
                <a:sym typeface="Symbol" pitchFamily="18" charset="2"/>
              </a:rPr>
              <a:t>2</a:t>
            </a:r>
            <a:r>
              <a:rPr kumimoji="1" lang="en-US" altLang="zh-CN" dirty="0">
                <a:latin typeface="Calibri" pitchFamily="34" charset="0"/>
                <a:ea typeface="ＭＳ Ｐゴシック" pitchFamily="34" charset="-128"/>
                <a:sym typeface="Symbol" pitchFamily="18" charset="2"/>
              </a:rPr>
              <a:t> at </a:t>
            </a:r>
            <a:r>
              <a:rPr kumimoji="1" lang="en-US" altLang="zh-CN" dirty="0">
                <a:latin typeface="Calibri" pitchFamily="34" charset="0"/>
                <a:ea typeface="ＭＳ Ｐゴシック" pitchFamily="34" charset="-128"/>
              </a:rPr>
              <a:t>90% CL </a:t>
            </a:r>
            <a:r>
              <a:rPr lang="en-US" altLang="zh-CN" dirty="0">
                <a:latin typeface="Calibri" pitchFamily="34" charset="0"/>
                <a:sym typeface="Symbol" pitchFamily="18" charset="2"/>
              </a:rPr>
              <a:t>measured by MINOS.</a:t>
            </a:r>
            <a:endParaRPr lang="zh-CN" altLang="el-GR" dirty="0">
              <a:latin typeface="Calibri" pitchFamily="34" charset="0"/>
              <a:sym typeface="Symbol" pitchFamily="18" charset="2"/>
            </a:endParaRPr>
          </a:p>
        </p:txBody>
      </p:sp>
      <p:cxnSp>
        <p:nvCxnSpPr>
          <p:cNvPr id="22" name="直接箭头连接符 21"/>
          <p:cNvCxnSpPr/>
          <p:nvPr/>
        </p:nvCxnSpPr>
        <p:spPr>
          <a:xfrm flipH="1" flipV="1">
            <a:off x="9058652" y="5057142"/>
            <a:ext cx="1" cy="14162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2423592" y="3782214"/>
            <a:ext cx="873796" cy="276999"/>
          </a:xfrm>
          <a:prstGeom prst="rect">
            <a:avLst/>
          </a:prstGeom>
          <a:noFill/>
        </p:spPr>
        <p:txBody>
          <a:bodyPr wrap="square" rtlCol="0">
            <a:spAutoFit/>
          </a:bodyPr>
          <a:lstStyle/>
          <a:p>
            <a:pPr algn="ctr"/>
            <a:r>
              <a:rPr lang="en-US" altLang="zh-CN" sz="1200" b="1" dirty="0">
                <a:latin typeface="Consolas" pitchFamily="49" charset="0"/>
                <a:cs typeface="Consolas" pitchFamily="49" charset="0"/>
              </a:rPr>
              <a:t>Near</a:t>
            </a:r>
            <a:endParaRPr lang="zh-CN" altLang="en-US" sz="1200" b="1" dirty="0">
              <a:latin typeface="Consolas" pitchFamily="49" charset="0"/>
              <a:cs typeface="Consolas" pitchFamily="49" charset="0"/>
            </a:endParaRPr>
          </a:p>
        </p:txBody>
      </p:sp>
      <p:cxnSp>
        <p:nvCxnSpPr>
          <p:cNvPr id="25" name="直接箭头连接符 24"/>
          <p:cNvCxnSpPr/>
          <p:nvPr/>
        </p:nvCxnSpPr>
        <p:spPr>
          <a:xfrm>
            <a:off x="2855640" y="3687699"/>
            <a:ext cx="0" cy="18000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pic>
        <p:nvPicPr>
          <p:cNvPr id="3379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3639" y="2420888"/>
            <a:ext cx="73247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文本框 22"/>
          <p:cNvSpPr txBox="1"/>
          <p:nvPr/>
        </p:nvSpPr>
        <p:spPr>
          <a:xfrm>
            <a:off x="4244898" y="3202857"/>
            <a:ext cx="1619354" cy="369332"/>
          </a:xfrm>
          <a:prstGeom prst="rect">
            <a:avLst/>
          </a:prstGeom>
          <a:solidFill>
            <a:schemeClr val="accent3">
              <a:lumMod val="60000"/>
              <a:lumOff val="40000"/>
            </a:schemeClr>
          </a:solidFill>
        </p:spPr>
        <p:txBody>
          <a:bodyPr wrap="none" rtlCol="0">
            <a:spAutoFit/>
          </a:bodyPr>
          <a:lstStyle/>
          <a:p>
            <a:r>
              <a:rPr lang="en-US" altLang="zh-CN" dirty="0"/>
              <a:t>2 km </a:t>
            </a:r>
            <a:r>
              <a:rPr lang="zh-CN" altLang="en-US" dirty="0"/>
              <a:t>振荡极大</a:t>
            </a:r>
          </a:p>
        </p:txBody>
      </p:sp>
      <p:sp>
        <p:nvSpPr>
          <p:cNvPr id="27" name="文本框 26"/>
          <p:cNvSpPr txBox="1"/>
          <p:nvPr/>
        </p:nvSpPr>
        <p:spPr>
          <a:xfrm>
            <a:off x="7176155" y="3185377"/>
            <a:ext cx="1736373" cy="369332"/>
          </a:xfrm>
          <a:prstGeom prst="rect">
            <a:avLst/>
          </a:prstGeom>
          <a:solidFill>
            <a:schemeClr val="accent2">
              <a:lumMod val="20000"/>
              <a:lumOff val="80000"/>
            </a:schemeClr>
          </a:solidFill>
        </p:spPr>
        <p:txBody>
          <a:bodyPr wrap="none" rtlCol="0">
            <a:spAutoFit/>
          </a:bodyPr>
          <a:lstStyle/>
          <a:p>
            <a:r>
              <a:rPr lang="en-US" altLang="zh-CN" dirty="0"/>
              <a:t>55 km </a:t>
            </a:r>
            <a:r>
              <a:rPr lang="zh-CN" altLang="en-US" dirty="0"/>
              <a:t>振荡极大</a:t>
            </a:r>
          </a:p>
        </p:txBody>
      </p:sp>
    </p:spTree>
    <p:extLst>
      <p:ext uri="{BB962C8B-B14F-4D97-AF65-F5344CB8AC3E}">
        <p14:creationId xmlns:p14="http://schemas.microsoft.com/office/powerpoint/2010/main" val="434012773"/>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201838"/>
            <a:ext cx="7886700" cy="942751"/>
          </a:xfrm>
        </p:spPr>
        <p:txBody>
          <a:bodyPr/>
          <a:lstStyle/>
          <a:p>
            <a:r>
              <a:rPr lang="zh-CN" altLang="en-US" dirty="0"/>
              <a:t>事例挑选去除本底</a:t>
            </a:r>
          </a:p>
        </p:txBody>
      </p:sp>
      <p:sp>
        <p:nvSpPr>
          <p:cNvPr id="3" name="内容占位符 2"/>
          <p:cNvSpPr>
            <a:spLocks noGrp="1"/>
          </p:cNvSpPr>
          <p:nvPr>
            <p:ph idx="1"/>
          </p:nvPr>
        </p:nvSpPr>
        <p:spPr>
          <a:xfrm>
            <a:off x="2152650" y="1251857"/>
            <a:ext cx="7886700" cy="1288458"/>
          </a:xfrm>
        </p:spPr>
        <p:txBody>
          <a:bodyPr>
            <a:normAutofit lnSpcReduction="10000"/>
          </a:bodyPr>
          <a:lstStyle/>
          <a:p>
            <a:r>
              <a:rPr lang="zh-CN" altLang="en-US" dirty="0"/>
              <a:t>根据信号特征挑选信号，把不满足信号的事例一一去除</a:t>
            </a:r>
            <a:endParaRPr lang="en-US" altLang="zh-CN" dirty="0"/>
          </a:p>
          <a:p>
            <a:r>
              <a:rPr lang="zh-CN" altLang="en-US" dirty="0"/>
              <a:t>慢信号能量</a:t>
            </a:r>
            <a:r>
              <a:rPr lang="en-US" altLang="zh-CN" dirty="0"/>
              <a:t>cut 6MeV</a:t>
            </a:r>
            <a:r>
              <a:rPr lang="zh-CN" altLang="en-US" dirty="0"/>
              <a:t>去除了大量天然放射性事例</a:t>
            </a:r>
            <a:endParaRPr lang="en-US" altLang="zh-CN" dirty="0"/>
          </a:p>
          <a:p>
            <a:endParaRPr lang="zh-CN" altLang="en-US" dirty="0"/>
          </a:p>
        </p:txBody>
      </p:sp>
      <p:sp>
        <p:nvSpPr>
          <p:cNvPr id="6" name="日期占位符 5"/>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60</a:t>
            </a:fld>
            <a:endParaRPr lang="zh-CN" altLang="en-US"/>
          </a:p>
        </p:txBody>
      </p:sp>
      <p:pic>
        <p:nvPicPr>
          <p:cNvPr id="5" name="图片 4"/>
          <p:cNvPicPr>
            <a:picLocks noChangeAspect="1"/>
          </p:cNvPicPr>
          <p:nvPr/>
        </p:nvPicPr>
        <p:blipFill>
          <a:blip r:embed="rId2"/>
          <a:stretch>
            <a:fillRect/>
          </a:stretch>
        </p:blipFill>
        <p:spPr>
          <a:xfrm>
            <a:off x="3254828" y="2540315"/>
            <a:ext cx="5436296" cy="3998598"/>
          </a:xfrm>
          <a:prstGeom prst="rect">
            <a:avLst/>
          </a:prstGeom>
        </p:spPr>
      </p:pic>
    </p:spTree>
    <p:extLst>
      <p:ext uri="{BB962C8B-B14F-4D97-AF65-F5344CB8AC3E}">
        <p14:creationId xmlns:p14="http://schemas.microsoft.com/office/powerpoint/2010/main" val="379598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04308" y="1"/>
            <a:ext cx="7886700" cy="947057"/>
          </a:xfrm>
        </p:spPr>
        <p:txBody>
          <a:bodyPr/>
          <a:lstStyle/>
          <a:p>
            <a:r>
              <a:rPr lang="zh-CN" altLang="en-US" dirty="0"/>
              <a:t>统计分布中减除本底</a:t>
            </a:r>
          </a:p>
        </p:txBody>
      </p:sp>
      <p:sp>
        <p:nvSpPr>
          <p:cNvPr id="3" name="内容占位符 2"/>
          <p:cNvSpPr>
            <a:spLocks noGrp="1"/>
          </p:cNvSpPr>
          <p:nvPr>
            <p:ph idx="1"/>
          </p:nvPr>
        </p:nvSpPr>
        <p:spPr>
          <a:xfrm>
            <a:off x="2017939" y="879206"/>
            <a:ext cx="8156121" cy="874032"/>
          </a:xfrm>
        </p:spPr>
        <p:txBody>
          <a:bodyPr/>
          <a:lstStyle/>
          <a:p>
            <a:r>
              <a:rPr lang="zh-CN" altLang="en-US" dirty="0"/>
              <a:t>估算最终候选事例中还有多少残余本底，并在最终统计分析中减除</a:t>
            </a:r>
          </a:p>
        </p:txBody>
      </p:sp>
      <p:sp>
        <p:nvSpPr>
          <p:cNvPr id="6" name="日期占位符 5"/>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61</a:t>
            </a:fld>
            <a:endParaRPr lang="zh-CN" altLang="en-US"/>
          </a:p>
        </p:txBody>
      </p:sp>
      <p:pic>
        <p:nvPicPr>
          <p:cNvPr id="5" name="图片 4"/>
          <p:cNvPicPr>
            <a:picLocks noChangeAspect="1"/>
          </p:cNvPicPr>
          <p:nvPr/>
        </p:nvPicPr>
        <p:blipFill>
          <a:blip r:embed="rId2"/>
          <a:stretch>
            <a:fillRect/>
          </a:stretch>
        </p:blipFill>
        <p:spPr>
          <a:xfrm>
            <a:off x="2735313" y="2184611"/>
            <a:ext cx="5586436" cy="4536864"/>
          </a:xfrm>
          <a:prstGeom prst="rect">
            <a:avLst/>
          </a:prstGeom>
        </p:spPr>
      </p:pic>
    </p:spTree>
    <p:extLst>
      <p:ext uri="{BB962C8B-B14F-4D97-AF65-F5344CB8AC3E}">
        <p14:creationId xmlns:p14="http://schemas.microsoft.com/office/powerpoint/2010/main" val="1706579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a:xfrm>
            <a:off x="1981200" y="274639"/>
            <a:ext cx="8229600" cy="725487"/>
          </a:xfrm>
        </p:spPr>
        <p:txBody>
          <a:bodyPr/>
          <a:lstStyle/>
          <a:p>
            <a:r>
              <a:rPr lang="zh-CN" altLang="en-US" dirty="0"/>
              <a:t>本底事例</a:t>
            </a:r>
          </a:p>
        </p:txBody>
      </p:sp>
      <p:sp>
        <p:nvSpPr>
          <p:cNvPr id="12291" name="内容占位符 2"/>
          <p:cNvSpPr>
            <a:spLocks noGrp="1"/>
          </p:cNvSpPr>
          <p:nvPr>
            <p:ph idx="1"/>
          </p:nvPr>
        </p:nvSpPr>
        <p:spPr>
          <a:xfrm>
            <a:off x="1670856" y="1693411"/>
            <a:ext cx="5688013" cy="3836533"/>
          </a:xfrm>
        </p:spPr>
        <p:txBody>
          <a:bodyPr>
            <a:normAutofit fontScale="92500" lnSpcReduction="20000"/>
          </a:bodyPr>
          <a:lstStyle/>
          <a:p>
            <a:r>
              <a:rPr lang="zh-CN" altLang="en-US" sz="2400" dirty="0"/>
              <a:t>非关联本底：</a:t>
            </a:r>
            <a:r>
              <a:rPr lang="el-GR" altLang="zh-CN" sz="2400" dirty="0"/>
              <a:t>γγ</a:t>
            </a:r>
            <a:r>
              <a:rPr lang="en-US" altLang="zh-CN" sz="2400" dirty="0"/>
              <a:t>, </a:t>
            </a:r>
            <a:r>
              <a:rPr lang="el-GR" altLang="zh-CN" sz="2400" dirty="0"/>
              <a:t>γ</a:t>
            </a:r>
            <a:r>
              <a:rPr lang="en-US" altLang="zh-CN" sz="2400" dirty="0"/>
              <a:t>n, nn</a:t>
            </a:r>
            <a:br>
              <a:rPr lang="en-US" altLang="zh-CN" sz="2400" dirty="0"/>
            </a:br>
            <a:r>
              <a:rPr lang="zh-CN" altLang="en-US" sz="2400" dirty="0"/>
              <a:t>偶然符合</a:t>
            </a:r>
            <a:endParaRPr lang="en-US" altLang="zh-CN" sz="2400" dirty="0"/>
          </a:p>
          <a:p>
            <a:pPr lvl="1"/>
            <a:r>
              <a:rPr lang="el-GR" altLang="zh-CN" sz="2000" dirty="0"/>
              <a:t>γ</a:t>
            </a:r>
            <a:r>
              <a:rPr lang="en-US" altLang="zh-CN" sz="2000" dirty="0"/>
              <a:t> </a:t>
            </a:r>
            <a:r>
              <a:rPr lang="en-US" altLang="zh-CN" sz="2000" dirty="0">
                <a:sym typeface="Wingdings" pitchFamily="2" charset="2"/>
              </a:rPr>
              <a:t> </a:t>
            </a:r>
            <a:r>
              <a:rPr lang="zh-CN" altLang="en-US" dirty="0">
                <a:sym typeface="Wingdings" pitchFamily="2" charset="2"/>
              </a:rPr>
              <a:t>液闪</a:t>
            </a:r>
            <a:r>
              <a:rPr lang="en-US" altLang="zh-CN" dirty="0">
                <a:sym typeface="Wingdings" pitchFamily="2" charset="2"/>
              </a:rPr>
              <a:t>/PMT/</a:t>
            </a:r>
            <a:r>
              <a:rPr lang="zh-CN" altLang="en-US" dirty="0">
                <a:sym typeface="Wingdings" pitchFamily="2" charset="2"/>
              </a:rPr>
              <a:t>钢罐</a:t>
            </a:r>
            <a:r>
              <a:rPr lang="en-US" altLang="zh-CN" dirty="0">
                <a:sym typeface="Wingdings" pitchFamily="2" charset="2"/>
              </a:rPr>
              <a:t>/</a:t>
            </a:r>
            <a:r>
              <a:rPr lang="zh-CN" altLang="en-US" dirty="0">
                <a:sym typeface="Wingdings" pitchFamily="2" charset="2"/>
              </a:rPr>
              <a:t>岩石</a:t>
            </a:r>
            <a:br>
              <a:rPr lang="en-US" altLang="zh-CN" dirty="0">
                <a:sym typeface="Wingdings" pitchFamily="2" charset="2"/>
              </a:rPr>
            </a:br>
            <a:r>
              <a:rPr lang="zh-CN" altLang="en-US" dirty="0">
                <a:sym typeface="Wingdings" pitchFamily="2" charset="2"/>
              </a:rPr>
              <a:t>中的天然放射性</a:t>
            </a:r>
            <a:endParaRPr lang="en-US" altLang="zh-CN" dirty="0"/>
          </a:p>
          <a:p>
            <a:pPr lvl="1"/>
            <a:r>
              <a:rPr lang="en-US" altLang="zh-CN" sz="2000" dirty="0"/>
              <a:t>n </a:t>
            </a:r>
            <a:r>
              <a:rPr lang="en-US" altLang="zh-CN" sz="2000" dirty="0">
                <a:sym typeface="Wingdings" pitchFamily="2" charset="2"/>
              </a:rPr>
              <a:t> </a:t>
            </a:r>
            <a:r>
              <a:rPr lang="zh-CN" altLang="en-US" dirty="0">
                <a:sym typeface="Wingdings" pitchFamily="2" charset="2"/>
              </a:rPr>
              <a:t>散裂中子</a:t>
            </a:r>
            <a:r>
              <a:rPr lang="en-US" altLang="zh-CN" dirty="0">
                <a:sym typeface="Wingdings" pitchFamily="2" charset="2"/>
              </a:rPr>
              <a:t>/</a:t>
            </a:r>
            <a:r>
              <a:rPr lang="zh-CN" altLang="en-US" dirty="0">
                <a:sym typeface="Wingdings" pitchFamily="2" charset="2"/>
              </a:rPr>
              <a:t>长寿命同位</a:t>
            </a:r>
            <a:br>
              <a:rPr lang="en-US" altLang="zh-CN" dirty="0">
                <a:sym typeface="Wingdings" pitchFamily="2" charset="2"/>
              </a:rPr>
            </a:br>
            <a:r>
              <a:rPr lang="zh-CN" altLang="en-US" dirty="0">
                <a:sym typeface="Wingdings" pitchFamily="2" charset="2"/>
              </a:rPr>
              <a:t>素</a:t>
            </a:r>
            <a:r>
              <a:rPr lang="en-US" altLang="zh-CN" dirty="0">
                <a:sym typeface="Wingdings" pitchFamily="2" charset="2"/>
              </a:rPr>
              <a:t>(</a:t>
            </a:r>
            <a:r>
              <a:rPr lang="en-US" altLang="zh-CN" i="1" dirty="0">
                <a:sym typeface="Wingdings" pitchFamily="2" charset="2"/>
              </a:rPr>
              <a:t>B/N/Li/C</a:t>
            </a:r>
            <a:r>
              <a:rPr lang="en-US" altLang="zh-CN" dirty="0">
                <a:sym typeface="Wingdings" pitchFamily="2" charset="2"/>
              </a:rPr>
              <a:t>…)/</a:t>
            </a:r>
            <a:r>
              <a:rPr lang="en-US" altLang="zh-CN" dirty="0">
                <a:cs typeface="Times New Roman" pitchFamily="18" charset="0"/>
              </a:rPr>
              <a:t> α-n</a:t>
            </a:r>
            <a:r>
              <a:rPr lang="zh-CN" altLang="en-US" dirty="0">
                <a:cs typeface="Times New Roman" pitchFamily="18" charset="0"/>
              </a:rPr>
              <a:t>过程</a:t>
            </a:r>
            <a:endParaRPr lang="en-US" altLang="zh-CN" dirty="0">
              <a:sym typeface="Wingdings" pitchFamily="2" charset="2"/>
            </a:endParaRPr>
          </a:p>
          <a:p>
            <a:pPr lvl="1"/>
            <a:endParaRPr lang="en-US" altLang="zh-CN" sz="2000" dirty="0"/>
          </a:p>
          <a:p>
            <a:r>
              <a:rPr lang="zh-CN" altLang="en-US" sz="2400" dirty="0"/>
              <a:t>关联本底：</a:t>
            </a:r>
            <a:endParaRPr lang="en-US" altLang="zh-CN" sz="2400" dirty="0"/>
          </a:p>
          <a:p>
            <a:pPr lvl="1"/>
            <a:r>
              <a:rPr lang="zh-CN" altLang="en-US" sz="2000" dirty="0"/>
              <a:t>快中子本底 </a:t>
            </a:r>
            <a:r>
              <a:rPr lang="en-US" altLang="zh-CN" sz="2000" dirty="0">
                <a:sym typeface="Wingdings" pitchFamily="2" charset="2"/>
              </a:rPr>
              <a:t> </a:t>
            </a:r>
            <a:r>
              <a:rPr lang="zh-CN" altLang="en-US" sz="2000" dirty="0">
                <a:sym typeface="Wingdings" pitchFamily="2" charset="2"/>
              </a:rPr>
              <a:t>宇宙线</a:t>
            </a:r>
            <a:endParaRPr lang="en-US" altLang="zh-CN" sz="1600" dirty="0"/>
          </a:p>
          <a:p>
            <a:pPr lvl="1"/>
            <a:r>
              <a:rPr lang="en-US" altLang="zh-CN" sz="2000" baseline="30000" dirty="0"/>
              <a:t>8</a:t>
            </a:r>
            <a:r>
              <a:rPr lang="en-US" altLang="zh-CN" sz="2000" dirty="0"/>
              <a:t>He/</a:t>
            </a:r>
            <a:r>
              <a:rPr lang="en-US" altLang="zh-CN" sz="2000" baseline="30000" dirty="0"/>
              <a:t>9</a:t>
            </a:r>
            <a:r>
              <a:rPr lang="en-US" altLang="zh-CN" sz="2000" dirty="0"/>
              <a:t>Li </a:t>
            </a:r>
            <a:r>
              <a:rPr lang="en-US" altLang="zh-CN" sz="2000" dirty="0">
                <a:sym typeface="Wingdings" pitchFamily="2" charset="2"/>
              </a:rPr>
              <a:t> </a:t>
            </a:r>
            <a:r>
              <a:rPr lang="zh-CN" altLang="en-US" sz="2000" dirty="0">
                <a:sym typeface="Wingdings" pitchFamily="2" charset="2"/>
              </a:rPr>
              <a:t>宇宙线</a:t>
            </a:r>
            <a:endParaRPr lang="en-US" altLang="zh-CN" sz="2000" dirty="0"/>
          </a:p>
          <a:p>
            <a:pPr lvl="1"/>
            <a:r>
              <a:rPr lang="en-US" altLang="zh-CN" sz="2000" dirty="0"/>
              <a:t>Am-C</a:t>
            </a:r>
            <a:r>
              <a:rPr lang="zh-CN" altLang="en-US" sz="2000" dirty="0"/>
              <a:t>源本底 </a:t>
            </a:r>
            <a:r>
              <a:rPr lang="en-US" altLang="zh-CN" sz="2000" dirty="0">
                <a:sym typeface="Wingdings" pitchFamily="2" charset="2"/>
              </a:rPr>
              <a:t> </a:t>
            </a:r>
          </a:p>
          <a:p>
            <a:pPr lvl="1">
              <a:buFont typeface="Arial" pitchFamily="34" charset="0"/>
              <a:buNone/>
            </a:pPr>
            <a:r>
              <a:rPr lang="en-US" altLang="zh-CN" sz="2000" dirty="0">
                <a:sym typeface="Wingdings" pitchFamily="2" charset="2"/>
              </a:rPr>
              <a:t>    </a:t>
            </a:r>
            <a:r>
              <a:rPr lang="zh-CN" altLang="en-US" sz="2000" dirty="0">
                <a:sym typeface="Wingdings" pitchFamily="2" charset="2"/>
              </a:rPr>
              <a:t>中子在</a:t>
            </a:r>
            <a:r>
              <a:rPr lang="en-US" altLang="zh-CN" sz="2000" dirty="0">
                <a:sym typeface="Wingdings" pitchFamily="2" charset="2"/>
              </a:rPr>
              <a:t>Fe</a:t>
            </a:r>
            <a:r>
              <a:rPr lang="zh-CN" altLang="en-US" sz="2000" dirty="0">
                <a:sym typeface="Wingdings" pitchFamily="2" charset="2"/>
              </a:rPr>
              <a:t>上的非弹性散射和俘获</a:t>
            </a:r>
            <a:endParaRPr lang="en-US" altLang="zh-CN" sz="2000" dirty="0"/>
          </a:p>
          <a:p>
            <a:pPr lvl="1"/>
            <a:r>
              <a:rPr lang="en-US" altLang="zh-CN" sz="2000" dirty="0"/>
              <a:t>α-n: </a:t>
            </a:r>
            <a:r>
              <a:rPr lang="en-US" altLang="zh-CN" sz="2000" baseline="30000" dirty="0"/>
              <a:t>13</a:t>
            </a:r>
            <a:r>
              <a:rPr lang="en-US" altLang="zh-CN" sz="2000" dirty="0"/>
              <a:t>C(</a:t>
            </a:r>
            <a:r>
              <a:rPr lang="el-GR" altLang="zh-CN" sz="2000" dirty="0"/>
              <a:t>α,</a:t>
            </a:r>
            <a:r>
              <a:rPr lang="en-US" altLang="zh-CN" sz="2000" dirty="0"/>
              <a:t>n)</a:t>
            </a:r>
            <a:r>
              <a:rPr lang="en-US" altLang="zh-CN" sz="2000" baseline="30000" dirty="0"/>
              <a:t>16</a:t>
            </a:r>
            <a:r>
              <a:rPr lang="en-US" altLang="zh-CN" sz="2000" dirty="0"/>
              <a:t>O</a:t>
            </a:r>
            <a:endParaRPr lang="zh-CN" altLang="en-US" sz="2000" dirty="0"/>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3" name="灯片编号占位符 2"/>
          <p:cNvSpPr>
            <a:spLocks noGrp="1"/>
          </p:cNvSpPr>
          <p:nvPr>
            <p:ph type="sldNum" sz="quarter" idx="12"/>
          </p:nvPr>
        </p:nvSpPr>
        <p:spPr/>
        <p:txBody>
          <a:bodyPr/>
          <a:lstStyle/>
          <a:p>
            <a:fld id="{9F51A28A-B052-4E80-9441-AD2D41E52002}" type="slidenum">
              <a:rPr lang="zh-CN" altLang="en-US" smtClean="0"/>
              <a:t>62</a:t>
            </a:fld>
            <a:endParaRPr lang="zh-CN" altLang="en-US"/>
          </a:p>
        </p:txBody>
      </p:sp>
      <p:graphicFrame>
        <p:nvGraphicFramePr>
          <p:cNvPr id="7" name="表格 6"/>
          <p:cNvGraphicFramePr>
            <a:graphicFrameLocks noGrp="1"/>
          </p:cNvGraphicFramePr>
          <p:nvPr/>
        </p:nvGraphicFramePr>
        <p:xfrm>
          <a:off x="5735960" y="1196752"/>
          <a:ext cx="4799857" cy="3870960"/>
        </p:xfrm>
        <a:graphic>
          <a:graphicData uri="http://schemas.openxmlformats.org/drawingml/2006/table">
            <a:tbl>
              <a:tblPr firstRow="1" bandRow="1">
                <a:tableStyleId>{3B4B98B0-60AC-42C2-AFA5-B58CD77FA1E5}</a:tableStyleId>
              </a:tblPr>
              <a:tblGrid>
                <a:gridCol w="1707414">
                  <a:extLst>
                    <a:ext uri="{9D8B030D-6E8A-4147-A177-3AD203B41FA5}">
                      <a16:colId xmlns:a16="http://schemas.microsoft.com/office/drawing/2014/main" val="20000"/>
                    </a:ext>
                  </a:extLst>
                </a:gridCol>
                <a:gridCol w="742354">
                  <a:extLst>
                    <a:ext uri="{9D8B030D-6E8A-4147-A177-3AD203B41FA5}">
                      <a16:colId xmlns:a16="http://schemas.microsoft.com/office/drawing/2014/main" val="20001"/>
                    </a:ext>
                  </a:extLst>
                </a:gridCol>
                <a:gridCol w="816589">
                  <a:extLst>
                    <a:ext uri="{9D8B030D-6E8A-4147-A177-3AD203B41FA5}">
                      <a16:colId xmlns:a16="http://schemas.microsoft.com/office/drawing/2014/main" val="20002"/>
                    </a:ext>
                  </a:extLst>
                </a:gridCol>
                <a:gridCol w="742354">
                  <a:extLst>
                    <a:ext uri="{9D8B030D-6E8A-4147-A177-3AD203B41FA5}">
                      <a16:colId xmlns:a16="http://schemas.microsoft.com/office/drawing/2014/main" val="20003"/>
                    </a:ext>
                  </a:extLst>
                </a:gridCol>
                <a:gridCol w="791146">
                  <a:extLst>
                    <a:ext uri="{9D8B030D-6E8A-4147-A177-3AD203B41FA5}">
                      <a16:colId xmlns:a16="http://schemas.microsoft.com/office/drawing/2014/main" val="20004"/>
                    </a:ext>
                  </a:extLst>
                </a:gridCol>
              </a:tblGrid>
              <a:tr h="370840">
                <a:tc>
                  <a:txBody>
                    <a:bodyPr/>
                    <a:lstStyle/>
                    <a:p>
                      <a:pPr algn="ctr"/>
                      <a:endParaRPr lang="zh-CN" altLang="en-US" sz="2000" dirty="0">
                        <a:latin typeface="Times New Roman" pitchFamily="18" charset="0"/>
                        <a:cs typeface="Times New Roman" pitchFamily="18" charset="0"/>
                      </a:endParaRPr>
                    </a:p>
                  </a:txBody>
                  <a:tcPr/>
                </a:tc>
                <a:tc gridSpan="2">
                  <a:txBody>
                    <a:bodyPr/>
                    <a:lstStyle/>
                    <a:p>
                      <a:pPr algn="ctr"/>
                      <a:r>
                        <a:rPr lang="zh-CN" altLang="en-US" sz="2000" dirty="0">
                          <a:latin typeface="Times New Roman" pitchFamily="18" charset="0"/>
                          <a:cs typeface="Times New Roman" pitchFamily="18" charset="0"/>
                        </a:rPr>
                        <a:t>近厅</a:t>
                      </a:r>
                    </a:p>
                  </a:txBody>
                  <a:tcPr/>
                </a:tc>
                <a:tc hMerge="1">
                  <a:txBody>
                    <a:bodyPr/>
                    <a:lstStyle/>
                    <a:p>
                      <a:endParaRPr lang="zh-CN" altLang="en-US" dirty="0"/>
                    </a:p>
                  </a:txBody>
                  <a:tcPr/>
                </a:tc>
                <a:tc gridSpan="2">
                  <a:txBody>
                    <a:bodyPr/>
                    <a:lstStyle/>
                    <a:p>
                      <a:pPr algn="ctr"/>
                      <a:r>
                        <a:rPr lang="zh-CN" altLang="en-US" sz="2000" dirty="0">
                          <a:latin typeface="Times New Roman" pitchFamily="18" charset="0"/>
                          <a:cs typeface="Times New Roman" pitchFamily="18" charset="0"/>
                        </a:rPr>
                        <a:t>远厅</a:t>
                      </a:r>
                    </a:p>
                  </a:txBody>
                  <a:tcPr/>
                </a:tc>
                <a:tc hMerge="1">
                  <a:txBody>
                    <a:bodyPr/>
                    <a:lstStyle/>
                    <a:p>
                      <a:endParaRPr lang="zh-CN" altLang="en-US" dirty="0"/>
                    </a:p>
                  </a:txBody>
                  <a:tcPr/>
                </a:tc>
                <a:extLst>
                  <a:ext uri="{0D108BD9-81ED-4DB2-BD59-A6C34878D82A}">
                    <a16:rowId xmlns:a16="http://schemas.microsoft.com/office/drawing/2014/main" val="10000"/>
                  </a:ext>
                </a:extLst>
              </a:tr>
              <a:tr h="370840">
                <a:tc>
                  <a:txBody>
                    <a:bodyPr/>
                    <a:lstStyle/>
                    <a:p>
                      <a:pPr algn="ctr"/>
                      <a:endParaRPr lang="zh-CN" altLang="en-US" sz="2000" b="1" dirty="0">
                        <a:latin typeface="Times New Roman" pitchFamily="18" charset="0"/>
                        <a:cs typeface="Times New Roman" pitchFamily="18" charset="0"/>
                      </a:endParaRP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B/S %</a:t>
                      </a:r>
                      <a:endParaRPr kumimoji="0" lang="zh-CN" altLang="en-US" sz="2000" b="1"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t>σ</a:t>
                      </a:r>
                      <a:r>
                        <a:rPr lang="en-US" sz="2000" baseline="-25000" dirty="0"/>
                        <a:t>B/S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aseline="0" dirty="0"/>
                        <a:t>%</a:t>
                      </a:r>
                      <a:endParaRPr lang="en-US" sz="2000" b="1" baseline="0" dirty="0">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B/S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a:t>
                      </a:r>
                      <a:endParaRPr kumimoji="0" lang="zh-CN" altLang="en-US" sz="2000" b="1" i="0" u="none" strike="noStrike" cap="none" normalizeH="0" baseline="0" dirty="0">
                        <a:ln>
                          <a:noFill/>
                        </a:ln>
                        <a:solidFill>
                          <a:srgbClr val="000000"/>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t>σ</a:t>
                      </a:r>
                      <a:r>
                        <a:rPr lang="en-US" sz="2000" baseline="-25000" dirty="0"/>
                        <a:t>B/S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aseline="0" dirty="0"/>
                        <a:t>%</a:t>
                      </a:r>
                      <a:endParaRPr lang="en-US" sz="2000" b="1" baseline="0" dirty="0">
                        <a:latin typeface="Times New Roman" pitchFamily="18" charset="0"/>
                        <a:cs typeface="Times New Roman" pitchFamily="18" charset="0"/>
                      </a:endParaRPr>
                    </a:p>
                  </a:txBody>
                  <a:tcPr horzOverflow="overflow"/>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Times New Roman" pitchFamily="18" charset="0"/>
                          <a:ea typeface="宋体" charset="-122"/>
                          <a:cs typeface="Times New Roman" pitchFamily="18" charset="0"/>
                        </a:rPr>
                        <a:t>偶然符合</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1.5</a:t>
                      </a:r>
                      <a:endParaRPr kumimoji="0" lang="zh-CN" altLang="en-US" sz="2000" b="0" i="0" u="none" strike="noStrike" cap="none" normalizeH="0" baseline="0" dirty="0">
                        <a:ln>
                          <a:noFill/>
                        </a:ln>
                        <a:solidFill>
                          <a:srgbClr val="FF0000"/>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0.02</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4.0</a:t>
                      </a:r>
                      <a:endParaRPr kumimoji="0" lang="zh-CN" altLang="en-US" sz="2000" b="0" i="0" u="none" strike="noStrike" cap="none" normalizeH="0" baseline="0" dirty="0">
                        <a:ln>
                          <a:noFill/>
                        </a:ln>
                        <a:solidFill>
                          <a:srgbClr val="FF0000"/>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0.05</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Times New Roman" pitchFamily="18" charset="0"/>
                          <a:ea typeface="宋体" charset="-122"/>
                          <a:cs typeface="Times New Roman" pitchFamily="18" charset="0"/>
                        </a:rPr>
                        <a:t>快中子</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0.12</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0.05</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0.07</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0.03</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30000" dirty="0">
                          <a:ln>
                            <a:noFill/>
                          </a:ln>
                          <a:effectLst/>
                        </a:rPr>
                        <a:t>9</a:t>
                      </a:r>
                      <a:r>
                        <a:rPr kumimoji="0" lang="en-US" altLang="zh-CN" sz="2000" u="none" strike="noStrike" cap="none" normalizeH="0" baseline="0" dirty="0">
                          <a:ln>
                            <a:noFill/>
                          </a:ln>
                          <a:effectLst/>
                        </a:rPr>
                        <a:t>Li/</a:t>
                      </a:r>
                      <a:r>
                        <a:rPr kumimoji="0" lang="en-US" altLang="zh-CN" sz="2000" u="none" strike="noStrike" cap="none" normalizeH="0" baseline="30000" dirty="0">
                          <a:ln>
                            <a:noFill/>
                          </a:ln>
                          <a:effectLst/>
                        </a:rPr>
                        <a:t>8</a:t>
                      </a:r>
                      <a:r>
                        <a:rPr kumimoji="0" lang="en-US" altLang="zh-CN" sz="2000" u="none" strike="noStrike" cap="none" normalizeH="0" baseline="0" dirty="0">
                          <a:ln>
                            <a:noFill/>
                          </a:ln>
                          <a:effectLst/>
                        </a:rPr>
                        <a:t>He</a:t>
                      </a:r>
                      <a:endParaRPr kumimoji="0" lang="zh-CN" altLang="en-US" sz="2000" b="1" i="0" u="none" strike="noStrike" cap="none" normalizeH="0" baseline="0" dirty="0">
                        <a:ln>
                          <a:noFill/>
                        </a:ln>
                        <a:solidFill>
                          <a:srgbClr val="000000"/>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0.4</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0.2</a:t>
                      </a:r>
                      <a:endParaRPr kumimoji="0" lang="zh-CN" altLang="en-US" sz="2000" b="0" i="0" u="none" strike="noStrike" cap="none" normalizeH="0" baseline="0" dirty="0">
                        <a:ln>
                          <a:noFill/>
                        </a:ln>
                        <a:solidFill>
                          <a:srgbClr val="FF0000"/>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0.3</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0.2</a:t>
                      </a:r>
                      <a:endParaRPr kumimoji="0" lang="zh-CN" altLang="en-US" sz="2000" b="0" i="0" u="none" strike="noStrike" cap="none" normalizeH="0" baseline="0" dirty="0">
                        <a:ln>
                          <a:noFill/>
                        </a:ln>
                        <a:solidFill>
                          <a:srgbClr val="FF0000"/>
                        </a:solidFill>
                        <a:effectLst/>
                        <a:latin typeface="Times New Roman" pitchFamily="18" charset="0"/>
                        <a:ea typeface="宋体" charset="-122"/>
                        <a:cs typeface="Times New Roman" pitchFamily="18" charset="0"/>
                      </a:endParaRPr>
                    </a:p>
                  </a:txBody>
                  <a:tcPr horzOverflow="overflow"/>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30000" dirty="0">
                          <a:ln>
                            <a:noFill/>
                          </a:ln>
                          <a:effectLst/>
                        </a:rPr>
                        <a:t>241</a:t>
                      </a:r>
                      <a:r>
                        <a:rPr kumimoji="0" lang="en-US" altLang="zh-CN" sz="2000" u="none" strike="noStrike" cap="none" normalizeH="0" baseline="0" dirty="0">
                          <a:ln>
                            <a:noFill/>
                          </a:ln>
                          <a:effectLst/>
                        </a:rPr>
                        <a:t>Am-</a:t>
                      </a:r>
                      <a:r>
                        <a:rPr kumimoji="0" lang="en-US" altLang="zh-CN" sz="2000" u="none" strike="noStrike" cap="none" normalizeH="0" baseline="30000" dirty="0">
                          <a:ln>
                            <a:noFill/>
                          </a:ln>
                          <a:effectLst/>
                        </a:rPr>
                        <a:t>13</a:t>
                      </a:r>
                      <a:r>
                        <a:rPr kumimoji="0" lang="en-US" altLang="zh-CN" sz="2000" u="none" strike="noStrike" cap="none" normalizeH="0" baseline="0" dirty="0">
                          <a:ln>
                            <a:noFill/>
                          </a:ln>
                          <a:effectLst/>
                        </a:rPr>
                        <a:t>C</a:t>
                      </a:r>
                      <a:endParaRPr kumimoji="0" lang="zh-CN" altLang="en-US" sz="2000" b="1" i="0" u="none" strike="noStrike" cap="none" normalizeH="0" baseline="0" dirty="0">
                        <a:ln>
                          <a:noFill/>
                        </a:ln>
                        <a:solidFill>
                          <a:srgbClr val="000000"/>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0.03</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0.03</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0.3</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0.3</a:t>
                      </a:r>
                      <a:endParaRPr kumimoji="0" lang="zh-CN" altLang="en-US" sz="2000" b="0" i="0" u="none" strike="noStrike" cap="none" normalizeH="0" baseline="0" dirty="0">
                        <a:ln>
                          <a:noFill/>
                        </a:ln>
                        <a:solidFill>
                          <a:srgbClr val="FF0000"/>
                        </a:solidFill>
                        <a:effectLst/>
                        <a:latin typeface="Times New Roman" pitchFamily="18" charset="0"/>
                        <a:ea typeface="宋体" charset="-122"/>
                        <a:cs typeface="Times New Roman" pitchFamily="18" charset="0"/>
                      </a:endParaRPr>
                    </a:p>
                  </a:txBody>
                  <a:tcPr horzOverflow="overflow"/>
                </a:tc>
                <a:extLst>
                  <a:ext uri="{0D108BD9-81ED-4DB2-BD59-A6C34878D82A}">
                    <a16:rowId xmlns:a16="http://schemas.microsoft.com/office/drawing/2014/main" val="10005"/>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30000" dirty="0">
                          <a:ln>
                            <a:noFill/>
                          </a:ln>
                          <a:effectLst/>
                        </a:rPr>
                        <a:t>13</a:t>
                      </a:r>
                      <a:r>
                        <a:rPr kumimoji="0" lang="en-US" altLang="zh-CN" sz="2000" u="none" strike="noStrike" cap="none" normalizeH="0" baseline="0" dirty="0">
                          <a:ln>
                            <a:noFill/>
                          </a:ln>
                          <a:effectLst/>
                        </a:rPr>
                        <a:t>C(</a:t>
                      </a:r>
                      <a:r>
                        <a:rPr kumimoji="0" lang="el-GR" altLang="zh-CN" sz="2000" u="none" strike="noStrike" cap="none" normalizeH="0" baseline="0" dirty="0">
                          <a:ln>
                            <a:noFill/>
                          </a:ln>
                          <a:effectLst/>
                        </a:rPr>
                        <a:t>α</a:t>
                      </a:r>
                      <a:r>
                        <a:rPr kumimoji="0" lang="en-US" altLang="zh-CN" sz="2000" u="none" strike="noStrike" cap="none" normalizeH="0" baseline="0" dirty="0">
                          <a:ln>
                            <a:noFill/>
                          </a:ln>
                          <a:effectLst/>
                        </a:rPr>
                        <a:t>, n)</a:t>
                      </a:r>
                      <a:r>
                        <a:rPr kumimoji="0" lang="en-US" altLang="zh-CN" sz="2000" u="none" strike="noStrike" cap="none" normalizeH="0" baseline="30000" dirty="0">
                          <a:ln>
                            <a:noFill/>
                          </a:ln>
                          <a:effectLst/>
                        </a:rPr>
                        <a:t>16</a:t>
                      </a:r>
                      <a:r>
                        <a:rPr kumimoji="0" lang="en-US" altLang="zh-CN" sz="2000" u="none" strike="noStrike" cap="none" normalizeH="0" baseline="0" dirty="0">
                          <a:ln>
                            <a:noFill/>
                          </a:ln>
                          <a:effectLst/>
                        </a:rPr>
                        <a:t>O</a:t>
                      </a:r>
                      <a:endParaRPr kumimoji="0" lang="zh-CN" altLang="en-US" sz="2000" b="1" i="0" u="none" strike="noStrike" cap="none" normalizeH="0" baseline="0" dirty="0">
                        <a:ln>
                          <a:noFill/>
                        </a:ln>
                        <a:solidFill>
                          <a:srgbClr val="000000"/>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0.01</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0.006</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0.05</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cap="none" normalizeH="0" baseline="0" dirty="0">
                          <a:ln>
                            <a:noFill/>
                          </a:ln>
                          <a:effectLst/>
                        </a:rPr>
                        <a:t>0.03</a:t>
                      </a:r>
                      <a:endParaRPr kumimoji="0" lang="zh-CN" altLang="en-US" sz="2000" b="0" i="0" u="none" strike="noStrike" cap="none" normalizeH="0" baseline="0" dirty="0">
                        <a:ln>
                          <a:noFill/>
                        </a:ln>
                        <a:solidFill>
                          <a:schemeClr val="tx1"/>
                        </a:solidFill>
                        <a:effectLst/>
                        <a:latin typeface="Times New Roman" pitchFamily="18" charset="0"/>
                        <a:ea typeface="宋体" charset="-122"/>
                        <a:cs typeface="Times New Roman" pitchFamily="18" charset="0"/>
                      </a:endParaRPr>
                    </a:p>
                  </a:txBody>
                  <a:tcPr horzOverflow="overflow"/>
                </a:tc>
                <a:extLst>
                  <a:ext uri="{0D108BD9-81ED-4DB2-BD59-A6C34878D82A}">
                    <a16:rowId xmlns:a16="http://schemas.microsoft.com/office/drawing/2014/main" val="10006"/>
                  </a:ext>
                </a:extLst>
              </a:tr>
              <a:tr h="370840">
                <a:tc>
                  <a:txBody>
                    <a:bodyPr/>
                    <a:lstStyle/>
                    <a:p>
                      <a:pPr algn="ctr"/>
                      <a:r>
                        <a:rPr kumimoji="0" lang="en-US" altLang="zh-CN" sz="2000" u="none" strike="noStrike" kern="1200" cap="none" normalizeH="0" baseline="0" dirty="0">
                          <a:ln>
                            <a:noFill/>
                          </a:ln>
                          <a:effectLst/>
                        </a:rPr>
                        <a:t>Total B/S</a:t>
                      </a:r>
                      <a:endParaRPr kumimoji="0" lang="zh-CN" altLang="en-US" sz="2000" b="1" i="0" u="none" strike="noStrike" kern="1200" cap="none" normalizeH="0" baseline="0" dirty="0">
                        <a:ln>
                          <a:noFill/>
                        </a:ln>
                        <a:solidFill>
                          <a:srgbClr val="000000"/>
                        </a:solidFill>
                        <a:effectLst/>
                        <a:latin typeface="Times New Roman" pitchFamily="18" charset="0"/>
                        <a:ea typeface="宋体" charset="-122"/>
                        <a:cs typeface="Times New Roman" pitchFamily="18" charset="0"/>
                      </a:endParaRPr>
                    </a:p>
                  </a:txBody>
                  <a:tcPr/>
                </a:tc>
                <a:tc gridSpan="2">
                  <a:txBody>
                    <a:bodyPr/>
                    <a:lstStyle/>
                    <a:p>
                      <a:pPr algn="ctr"/>
                      <a:r>
                        <a:rPr lang="en-US" altLang="zh-CN" sz="2000" dirty="0"/>
                        <a:t>1.9%</a:t>
                      </a:r>
                      <a:endParaRPr lang="zh-CN" altLang="en-US" sz="2000" b="1" dirty="0">
                        <a:solidFill>
                          <a:srgbClr val="C00000"/>
                        </a:solidFill>
                        <a:latin typeface="Times New Roman" pitchFamily="18" charset="0"/>
                        <a:cs typeface="Times New Roman" pitchFamily="18" charset="0"/>
                      </a:endParaRPr>
                    </a:p>
                  </a:txBody>
                  <a:tcPr/>
                </a:tc>
                <a:tc hMerge="1">
                  <a:txBody>
                    <a:bodyPr/>
                    <a:lstStyle/>
                    <a:p>
                      <a:endParaRPr lang="zh-CN" altLang="en-US" sz="2000" dirty="0"/>
                    </a:p>
                  </a:txBody>
                  <a:tcPr/>
                </a:tc>
                <a:tc gridSpan="2">
                  <a:txBody>
                    <a:bodyPr/>
                    <a:lstStyle/>
                    <a:p>
                      <a:pPr algn="ctr"/>
                      <a:r>
                        <a:rPr lang="en-US" altLang="zh-CN" sz="2000" dirty="0"/>
                        <a:t>4.7%</a:t>
                      </a:r>
                      <a:endParaRPr lang="zh-CN" altLang="en-US" sz="2000" b="1" dirty="0">
                        <a:solidFill>
                          <a:srgbClr val="C00000"/>
                        </a:solidFill>
                        <a:latin typeface="Times New Roman" pitchFamily="18" charset="0"/>
                        <a:cs typeface="Times New Roman" pitchFamily="18" charset="0"/>
                      </a:endParaRPr>
                    </a:p>
                  </a:txBody>
                  <a:tcPr/>
                </a:tc>
                <a:tc hMerge="1">
                  <a:txBody>
                    <a:bodyPr/>
                    <a:lstStyle/>
                    <a:p>
                      <a:endParaRPr lang="zh-CN" altLang="en-US" sz="2000" dirty="0"/>
                    </a:p>
                  </a:txBody>
                  <a:tcPr/>
                </a:tc>
                <a:extLst>
                  <a:ext uri="{0D108BD9-81ED-4DB2-BD59-A6C34878D82A}">
                    <a16:rowId xmlns:a16="http://schemas.microsoft.com/office/drawing/2014/main" val="10007"/>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a:t>σ </a:t>
                      </a:r>
                      <a:r>
                        <a:rPr kumimoji="0" lang="en-US" altLang="zh-CN" sz="2000" u="none" strike="noStrike" kern="1200" cap="none" normalizeH="0" baseline="0" dirty="0">
                          <a:ln>
                            <a:noFill/>
                          </a:ln>
                          <a:effectLst/>
                        </a:rPr>
                        <a:t>(B/S)</a:t>
                      </a:r>
                      <a:endParaRPr kumimoji="0" lang="zh-CN" altLang="en-US" sz="2000" b="1" i="0" u="none" strike="noStrike" kern="1200" cap="none" normalizeH="0" baseline="0" dirty="0">
                        <a:ln>
                          <a:noFill/>
                        </a:ln>
                        <a:solidFill>
                          <a:srgbClr val="000000"/>
                        </a:solidFill>
                        <a:effectLst/>
                        <a:latin typeface="Times New Roman" pitchFamily="18" charset="0"/>
                        <a:ea typeface="宋体" charset="-122"/>
                        <a:cs typeface="Times New Roman" pitchFamily="18" charset="0"/>
                      </a:endParaRPr>
                    </a:p>
                  </a:txBody>
                  <a:tcPr/>
                </a:tc>
                <a:tc gridSpan="2">
                  <a:txBody>
                    <a:bodyPr/>
                    <a:lstStyle/>
                    <a:p>
                      <a:pPr algn="ctr"/>
                      <a:r>
                        <a:rPr lang="en-US" altLang="zh-CN" sz="2000" dirty="0"/>
                        <a:t>0.2%</a:t>
                      </a:r>
                      <a:endParaRPr lang="zh-CN" altLang="en-US" sz="2000" b="1" dirty="0">
                        <a:solidFill>
                          <a:srgbClr val="C00000"/>
                        </a:solidFill>
                        <a:latin typeface="Times New Roman" pitchFamily="18" charset="0"/>
                        <a:cs typeface="Times New Roman" pitchFamily="18" charset="0"/>
                      </a:endParaRPr>
                    </a:p>
                  </a:txBody>
                  <a:tcPr/>
                </a:tc>
                <a:tc hMerge="1">
                  <a:txBody>
                    <a:bodyPr/>
                    <a:lstStyle/>
                    <a:p>
                      <a:endParaRPr lang="zh-CN" altLang="en-US" sz="2000" dirty="0"/>
                    </a:p>
                  </a:txBody>
                  <a:tcPr/>
                </a:tc>
                <a:tc gridSpan="2">
                  <a:txBody>
                    <a:bodyPr/>
                    <a:lstStyle/>
                    <a:p>
                      <a:pPr algn="ctr"/>
                      <a:r>
                        <a:rPr lang="en-US" altLang="zh-CN" sz="2000" dirty="0"/>
                        <a:t>0.35%</a:t>
                      </a:r>
                      <a:endParaRPr lang="zh-CN" altLang="en-US" sz="2000" b="1" dirty="0">
                        <a:solidFill>
                          <a:srgbClr val="C00000"/>
                        </a:solidFill>
                        <a:latin typeface="Times New Roman" pitchFamily="18" charset="0"/>
                        <a:cs typeface="Times New Roman" pitchFamily="18" charset="0"/>
                      </a:endParaRPr>
                    </a:p>
                  </a:txBody>
                  <a:tcPr/>
                </a:tc>
                <a:tc hMerge="1">
                  <a:txBody>
                    <a:bodyPr/>
                    <a:lstStyle/>
                    <a:p>
                      <a:endParaRPr lang="zh-CN" altLang="en-US" sz="200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763652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0BA6BAF8-6878-46BD-9CCF-DBD05D71C575}"/>
              </a:ext>
            </a:extLst>
          </p:cNvPr>
          <p:cNvSpPr>
            <a:spLocks noGrp="1"/>
          </p:cNvSpPr>
          <p:nvPr>
            <p:ph type="ctrTitle"/>
          </p:nvPr>
        </p:nvSpPr>
        <p:spPr/>
        <p:txBody>
          <a:bodyPr/>
          <a:lstStyle/>
          <a:p>
            <a:r>
              <a:rPr lang="zh-CN" altLang="en-US" sz="6000" dirty="0"/>
              <a:t>振荡参数拟合</a:t>
            </a:r>
            <a:endParaRPr lang="zh-CN" altLang="en-US" dirty="0"/>
          </a:p>
        </p:txBody>
      </p:sp>
      <p:sp>
        <p:nvSpPr>
          <p:cNvPr id="7" name="副标题 6">
            <a:extLst>
              <a:ext uri="{FF2B5EF4-FFF2-40B4-BE49-F238E27FC236}">
                <a16:creationId xmlns:a16="http://schemas.microsoft.com/office/drawing/2014/main" id="{D96CE8E7-F6F2-4221-B6EF-7E1A3809B6CD}"/>
              </a:ext>
            </a:extLst>
          </p:cNvPr>
          <p:cNvSpPr>
            <a:spLocks noGrp="1"/>
          </p:cNvSpPr>
          <p:nvPr>
            <p:ph type="subTitle" idx="1"/>
          </p:nvPr>
        </p:nvSpPr>
        <p:spPr/>
        <p:txBody>
          <a:bodyPr/>
          <a:lstStyle/>
          <a:p>
            <a:endParaRPr lang="zh-CN" altLang="en-US"/>
          </a:p>
        </p:txBody>
      </p:sp>
      <p:sp>
        <p:nvSpPr>
          <p:cNvPr id="4" name="日期占位符 3">
            <a:extLst>
              <a:ext uri="{FF2B5EF4-FFF2-40B4-BE49-F238E27FC236}">
                <a16:creationId xmlns:a16="http://schemas.microsoft.com/office/drawing/2014/main" id="{E9992BF6-223C-4D64-B312-5F0703BD74F1}"/>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6E7BCAC2-8622-4FAA-B0AC-02258B94CF24}"/>
              </a:ext>
            </a:extLst>
          </p:cNvPr>
          <p:cNvSpPr>
            <a:spLocks noGrp="1"/>
          </p:cNvSpPr>
          <p:nvPr>
            <p:ph type="sldNum" sz="quarter" idx="12"/>
          </p:nvPr>
        </p:nvSpPr>
        <p:spPr/>
        <p:txBody>
          <a:bodyPr/>
          <a:lstStyle/>
          <a:p>
            <a:fld id="{9F51A28A-B052-4E80-9441-AD2D41E52002}" type="slidenum">
              <a:rPr lang="zh-CN" altLang="en-US" smtClean="0"/>
              <a:t>63</a:t>
            </a:fld>
            <a:endParaRPr lang="zh-CN" altLang="en-US"/>
          </a:p>
        </p:txBody>
      </p:sp>
    </p:spTree>
    <p:extLst>
      <p:ext uri="{BB962C8B-B14F-4D97-AF65-F5344CB8AC3E}">
        <p14:creationId xmlns:p14="http://schemas.microsoft.com/office/powerpoint/2010/main" val="1242766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365127"/>
            <a:ext cx="7886700" cy="941160"/>
          </a:xfrm>
        </p:spPr>
        <p:txBody>
          <a:bodyPr/>
          <a:lstStyle/>
          <a:p>
            <a:r>
              <a:rPr lang="zh-CN" altLang="en-US" dirty="0"/>
              <a:t>中微子振荡的测量</a:t>
            </a:r>
          </a:p>
        </p:txBody>
      </p:sp>
      <p:sp>
        <p:nvSpPr>
          <p:cNvPr id="3" name="内容占位符 2"/>
          <p:cNvSpPr>
            <a:spLocks noGrp="1"/>
          </p:cNvSpPr>
          <p:nvPr>
            <p:ph idx="1"/>
          </p:nvPr>
        </p:nvSpPr>
        <p:spPr>
          <a:xfrm>
            <a:off x="2152650" y="1382487"/>
            <a:ext cx="7886700" cy="4794477"/>
          </a:xfrm>
        </p:spPr>
        <p:txBody>
          <a:bodyPr>
            <a:normAutofit fontScale="92500"/>
          </a:bodyPr>
          <a:lstStyle/>
          <a:p>
            <a:r>
              <a:rPr lang="zh-CN" altLang="en-US" dirty="0"/>
              <a:t>反应堆中微子为纯反电子中微子，即使能振荡到缪和陶中微子，但是由于能量低</a:t>
            </a:r>
            <a:r>
              <a:rPr lang="en-US" altLang="zh-CN" dirty="0"/>
              <a:t>(&lt;12MeV)</a:t>
            </a:r>
            <a:r>
              <a:rPr lang="zh-CN" altLang="en-US" dirty="0"/>
              <a:t>，在探测器中不会发生反应产生缪子和陶子。因此只能测量消失几率</a:t>
            </a:r>
            <a:endParaRPr lang="en-US" altLang="zh-CN" dirty="0"/>
          </a:p>
          <a:p>
            <a:endParaRPr lang="en-US" altLang="zh-CN" dirty="0"/>
          </a:p>
          <a:p>
            <a:endParaRPr lang="en-US" altLang="zh-CN" dirty="0"/>
          </a:p>
          <a:p>
            <a:endParaRPr lang="en-US" altLang="zh-CN" dirty="0"/>
          </a:p>
          <a:p>
            <a:r>
              <a:rPr lang="zh-CN" altLang="en-US" dirty="0"/>
              <a:t>最简单的测量振荡方法：通过比较观测到的中微子数目和预期中微子数目的比值即可确定有无振荡。</a:t>
            </a:r>
            <a:endParaRPr lang="en-US" altLang="zh-CN" dirty="0"/>
          </a:p>
          <a:p>
            <a:r>
              <a:rPr lang="zh-CN" altLang="en-US" dirty="0"/>
              <a:t>通过事例挑选和本底去除，可以得到观测到的中微子数目</a:t>
            </a:r>
            <a:r>
              <a:rPr lang="en-US" altLang="zh-CN" dirty="0"/>
              <a:t>N</a:t>
            </a:r>
            <a:r>
              <a:rPr lang="en-US" altLang="zh-CN" baseline="-25000" dirty="0"/>
              <a:t>obs</a:t>
            </a:r>
            <a:endParaRPr lang="zh-CN" altLang="en-US" baseline="-25000" dirty="0"/>
          </a:p>
        </p:txBody>
      </p:sp>
      <p:sp>
        <p:nvSpPr>
          <p:cNvPr id="6" name="日期占位符 5"/>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64</a:t>
            </a:fld>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2178627826"/>
              </p:ext>
            </p:extLst>
          </p:nvPr>
        </p:nvGraphicFramePr>
        <p:xfrm>
          <a:off x="5056226" y="2848219"/>
          <a:ext cx="1630135" cy="931506"/>
        </p:xfrm>
        <a:graphic>
          <a:graphicData uri="http://schemas.openxmlformats.org/presentationml/2006/ole">
            <mc:AlternateContent xmlns:mc="http://schemas.openxmlformats.org/markup-compatibility/2006">
              <mc:Choice xmlns:v="urn:schemas-microsoft-com:vml" Requires="v">
                <p:oleObj spid="_x0000_s11507" name="公式" r:id="rId3" imgW="799920" imgH="457200" progId="Equation.3">
                  <p:embed/>
                </p:oleObj>
              </mc:Choice>
              <mc:Fallback>
                <p:oleObj name="公式" r:id="rId3" imgW="799920" imgH="457200" progId="Equation.3">
                  <p:embed/>
                  <p:pic>
                    <p:nvPicPr>
                      <p:cNvPr id="0" name=""/>
                      <p:cNvPicPr/>
                      <p:nvPr/>
                    </p:nvPicPr>
                    <p:blipFill>
                      <a:blip r:embed="rId4"/>
                      <a:stretch>
                        <a:fillRect/>
                      </a:stretch>
                    </p:blipFill>
                    <p:spPr>
                      <a:xfrm>
                        <a:off x="5056226" y="2848219"/>
                        <a:ext cx="1630135" cy="931506"/>
                      </a:xfrm>
                      <a:prstGeom prst="rect">
                        <a:avLst/>
                      </a:prstGeom>
                    </p:spPr>
                  </p:pic>
                </p:oleObj>
              </mc:Fallback>
            </mc:AlternateContent>
          </a:graphicData>
        </a:graphic>
      </p:graphicFrame>
    </p:spTree>
    <p:extLst>
      <p:ext uri="{BB962C8B-B14F-4D97-AF65-F5344CB8AC3E}">
        <p14:creationId xmlns:p14="http://schemas.microsoft.com/office/powerpoint/2010/main" val="1606578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反应堆产生中微子</a:t>
            </a:r>
          </a:p>
        </p:txBody>
      </p:sp>
      <p:sp>
        <p:nvSpPr>
          <p:cNvPr id="3" name="内容占位符 2"/>
          <p:cNvSpPr>
            <a:spLocks noGrp="1"/>
          </p:cNvSpPr>
          <p:nvPr>
            <p:ph idx="1"/>
          </p:nvPr>
        </p:nvSpPr>
        <p:spPr/>
        <p:txBody>
          <a:bodyPr>
            <a:normAutofit fontScale="92500" lnSpcReduction="10000"/>
          </a:bodyPr>
          <a:lstStyle/>
          <a:p>
            <a:r>
              <a:rPr lang="zh-CN" altLang="en-US" dirty="0"/>
              <a:t>反应堆通过裂变产物的</a:t>
            </a:r>
            <a:r>
              <a:rPr lang="en-US" altLang="zh-CN" dirty="0"/>
              <a:t>beta</a:t>
            </a:r>
            <a:r>
              <a:rPr lang="zh-CN" altLang="en-US" dirty="0"/>
              <a:t>衰变产生中微子</a:t>
            </a:r>
            <a:endParaRPr lang="en-US" altLang="zh-CN" dirty="0"/>
          </a:p>
          <a:p>
            <a:endParaRPr lang="en-US" altLang="zh-CN" dirty="0"/>
          </a:p>
          <a:p>
            <a:endParaRPr lang="en-US" altLang="zh-CN" dirty="0"/>
          </a:p>
          <a:p>
            <a:endParaRPr lang="en-US" altLang="zh-CN" dirty="0"/>
          </a:p>
          <a:p>
            <a:r>
              <a:rPr lang="en-US" altLang="zh-CN" dirty="0"/>
              <a:t>X</a:t>
            </a:r>
            <a:r>
              <a:rPr lang="en-US" altLang="zh-CN" baseline="-25000" dirty="0"/>
              <a:t>1</a:t>
            </a:r>
            <a:r>
              <a:rPr lang="zh-CN" altLang="en-US" dirty="0"/>
              <a:t>和</a:t>
            </a:r>
            <a:r>
              <a:rPr lang="en-US" altLang="zh-CN" dirty="0"/>
              <a:t>X</a:t>
            </a:r>
            <a:r>
              <a:rPr lang="en-US" altLang="zh-CN" baseline="-25000" dirty="0"/>
              <a:t>2</a:t>
            </a:r>
            <a:r>
              <a:rPr lang="zh-CN" altLang="en-US" dirty="0"/>
              <a:t>通常是不稳定核素，且含中子数偏多，容易发生</a:t>
            </a:r>
            <a:r>
              <a:rPr lang="en-US" altLang="zh-CN" dirty="0"/>
              <a:t>beta</a:t>
            </a:r>
            <a:r>
              <a:rPr lang="zh-CN" altLang="en-US" dirty="0"/>
              <a:t>衰变，中子转化成质子</a:t>
            </a:r>
            <a:endParaRPr lang="en-US" altLang="zh-CN" dirty="0"/>
          </a:p>
          <a:p>
            <a:endParaRPr lang="en-US" altLang="zh-CN" dirty="0"/>
          </a:p>
          <a:p>
            <a:endParaRPr lang="en-US" altLang="zh-CN" dirty="0"/>
          </a:p>
          <a:p>
            <a:r>
              <a:rPr lang="zh-CN" altLang="en-US" dirty="0"/>
              <a:t>可裂变核素有</a:t>
            </a:r>
            <a:r>
              <a:rPr lang="en-US" altLang="zh-CN" baseline="30000" dirty="0"/>
              <a:t>235</a:t>
            </a:r>
            <a:r>
              <a:rPr lang="en-US" altLang="zh-CN" dirty="0"/>
              <a:t>U, </a:t>
            </a:r>
            <a:r>
              <a:rPr lang="en-US" altLang="zh-CN" baseline="30000" dirty="0"/>
              <a:t>238</a:t>
            </a:r>
            <a:r>
              <a:rPr lang="en-US" altLang="zh-CN" dirty="0"/>
              <a:t>U, </a:t>
            </a:r>
            <a:r>
              <a:rPr lang="en-US" altLang="zh-CN" baseline="30000" dirty="0"/>
              <a:t>239</a:t>
            </a:r>
            <a:r>
              <a:rPr lang="en-US" altLang="zh-CN" dirty="0"/>
              <a:t>Pu, </a:t>
            </a:r>
            <a:r>
              <a:rPr lang="en-US" altLang="zh-CN" baseline="30000" dirty="0"/>
              <a:t>241</a:t>
            </a:r>
            <a:r>
              <a:rPr lang="en-US" altLang="zh-CN" dirty="0"/>
              <a:t>Pu</a:t>
            </a:r>
            <a:r>
              <a:rPr lang="zh-CN" altLang="en-US" dirty="0"/>
              <a:t>，裂变产物的</a:t>
            </a:r>
            <a:r>
              <a:rPr lang="en-US" altLang="zh-CN" dirty="0"/>
              <a:t>beta</a:t>
            </a:r>
            <a:r>
              <a:rPr lang="zh-CN" altLang="en-US" dirty="0"/>
              <a:t>衰变分支大约有一千种，有些衰变分支在核数据库中没有测量数据。</a:t>
            </a:r>
            <a:endParaRPr lang="en-US" altLang="zh-CN" dirty="0"/>
          </a:p>
          <a:p>
            <a:endParaRPr lang="en-US" altLang="zh-CN" dirty="0"/>
          </a:p>
        </p:txBody>
      </p:sp>
      <p:sp>
        <p:nvSpPr>
          <p:cNvPr id="7" name="日期占位符 6"/>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65</a:t>
            </a:fld>
            <a:endParaRPr lang="zh-CN" alt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964" y="2371248"/>
            <a:ext cx="4460372" cy="80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对象 5"/>
          <p:cNvGraphicFramePr>
            <a:graphicFrameLocks noChangeAspect="1"/>
          </p:cNvGraphicFramePr>
          <p:nvPr>
            <p:extLst>
              <p:ext uri="{D42A27DB-BD31-4B8C-83A1-F6EECF244321}">
                <p14:modId xmlns:p14="http://schemas.microsoft.com/office/powerpoint/2010/main" val="4222973607"/>
              </p:ext>
            </p:extLst>
          </p:nvPr>
        </p:nvGraphicFramePr>
        <p:xfrm>
          <a:off x="4186704" y="3920241"/>
          <a:ext cx="3818592" cy="755763"/>
        </p:xfrm>
        <a:graphic>
          <a:graphicData uri="http://schemas.openxmlformats.org/presentationml/2006/ole">
            <mc:AlternateContent xmlns:mc="http://schemas.openxmlformats.org/markup-compatibility/2006">
              <mc:Choice xmlns:v="urn:schemas-microsoft-com:vml" Requires="v">
                <p:oleObj spid="_x0000_s13543" name="公式" r:id="rId4" imgW="1218960" imgH="241200" progId="Equation.3">
                  <p:embed/>
                </p:oleObj>
              </mc:Choice>
              <mc:Fallback>
                <p:oleObj name="公式" r:id="rId4" imgW="1218960" imgH="241200" progId="Equation.3">
                  <p:embed/>
                  <p:pic>
                    <p:nvPicPr>
                      <p:cNvPr id="0" name=""/>
                      <p:cNvPicPr/>
                      <p:nvPr/>
                    </p:nvPicPr>
                    <p:blipFill>
                      <a:blip r:embed="rId5"/>
                      <a:stretch>
                        <a:fillRect/>
                      </a:stretch>
                    </p:blipFill>
                    <p:spPr>
                      <a:xfrm>
                        <a:off x="4186704" y="3920241"/>
                        <a:ext cx="3818592" cy="755763"/>
                      </a:xfrm>
                      <a:prstGeom prst="rect">
                        <a:avLst/>
                      </a:prstGeom>
                    </p:spPr>
                  </p:pic>
                </p:oleObj>
              </mc:Fallback>
            </mc:AlternateContent>
          </a:graphicData>
        </a:graphic>
      </p:graphicFrame>
    </p:spTree>
    <p:extLst>
      <p:ext uri="{BB962C8B-B14F-4D97-AF65-F5344CB8AC3E}">
        <p14:creationId xmlns:p14="http://schemas.microsoft.com/office/powerpoint/2010/main" val="25121586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365127"/>
            <a:ext cx="7886700" cy="832303"/>
          </a:xfrm>
        </p:spPr>
        <p:txBody>
          <a:bodyPr/>
          <a:lstStyle/>
          <a:p>
            <a:r>
              <a:rPr lang="zh-CN" altLang="en-US" dirty="0"/>
              <a:t>观测到的中微子能谱</a:t>
            </a:r>
          </a:p>
        </p:txBody>
      </p:sp>
      <p:sp>
        <p:nvSpPr>
          <p:cNvPr id="3" name="内容占位符 2"/>
          <p:cNvSpPr>
            <a:spLocks noGrp="1"/>
          </p:cNvSpPr>
          <p:nvPr>
            <p:ph idx="1"/>
          </p:nvPr>
        </p:nvSpPr>
        <p:spPr>
          <a:xfrm>
            <a:off x="1741714" y="2231571"/>
            <a:ext cx="2307772" cy="3945392"/>
          </a:xfrm>
        </p:spPr>
        <p:txBody>
          <a:bodyPr/>
          <a:lstStyle/>
          <a:p>
            <a:r>
              <a:rPr lang="zh-CN" altLang="en-US" dirty="0"/>
              <a:t>中微子流强</a:t>
            </a:r>
            <a:endParaRPr lang="en-US" altLang="zh-CN" dirty="0"/>
          </a:p>
          <a:p>
            <a:r>
              <a:rPr lang="zh-CN" altLang="en-US" dirty="0"/>
              <a:t>靶核质子数</a:t>
            </a:r>
            <a:endParaRPr lang="en-US" altLang="zh-CN" dirty="0"/>
          </a:p>
          <a:p>
            <a:r>
              <a:rPr lang="zh-CN" altLang="en-US" dirty="0"/>
              <a:t>反应截面</a:t>
            </a:r>
            <a:endParaRPr lang="en-US" altLang="zh-CN" dirty="0"/>
          </a:p>
          <a:p>
            <a:r>
              <a:rPr lang="zh-CN" altLang="en-US" dirty="0"/>
              <a:t>基线长度</a:t>
            </a:r>
            <a:endParaRPr lang="en-US" altLang="zh-CN" dirty="0"/>
          </a:p>
          <a:p>
            <a:r>
              <a:rPr lang="zh-CN" altLang="en-US" dirty="0"/>
              <a:t>探测效率</a:t>
            </a:r>
          </a:p>
        </p:txBody>
      </p:sp>
      <p:sp>
        <p:nvSpPr>
          <p:cNvPr id="5" name="日期占位符 4"/>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66</a:t>
            </a:fld>
            <a:endParaRPr lang="zh-CN" altLang="en-US"/>
          </a:p>
        </p:txBody>
      </p:sp>
      <p:pic>
        <p:nvPicPr>
          <p:cNvPr id="6" name="图片 5"/>
          <p:cNvPicPr>
            <a:picLocks noChangeAspect="1"/>
          </p:cNvPicPr>
          <p:nvPr/>
        </p:nvPicPr>
        <p:blipFill>
          <a:blip r:embed="rId2"/>
          <a:stretch>
            <a:fillRect/>
          </a:stretch>
        </p:blipFill>
        <p:spPr>
          <a:xfrm>
            <a:off x="4203456" y="1144588"/>
            <a:ext cx="3778494" cy="875244"/>
          </a:xfrm>
          <a:prstGeom prst="rect">
            <a:avLst/>
          </a:prstGeom>
        </p:spPr>
      </p:pic>
      <p:pic>
        <p:nvPicPr>
          <p:cNvPr id="7" name="图片 6"/>
          <p:cNvPicPr>
            <a:picLocks noChangeAspect="1"/>
          </p:cNvPicPr>
          <p:nvPr/>
        </p:nvPicPr>
        <p:blipFill>
          <a:blip r:embed="rId3"/>
          <a:stretch>
            <a:fillRect/>
          </a:stretch>
        </p:blipFill>
        <p:spPr>
          <a:xfrm>
            <a:off x="4073979" y="2114986"/>
            <a:ext cx="6169478" cy="4101233"/>
          </a:xfrm>
          <a:prstGeom prst="rect">
            <a:avLst/>
          </a:prstGeom>
        </p:spPr>
      </p:pic>
    </p:spTree>
    <p:extLst>
      <p:ext uri="{BB962C8B-B14F-4D97-AF65-F5344CB8AC3E}">
        <p14:creationId xmlns:p14="http://schemas.microsoft.com/office/powerpoint/2010/main" val="1422949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365127"/>
            <a:ext cx="7886700" cy="850939"/>
          </a:xfrm>
        </p:spPr>
        <p:txBody>
          <a:bodyPr/>
          <a:lstStyle/>
          <a:p>
            <a:r>
              <a:rPr lang="zh-CN" altLang="en-US" dirty="0"/>
              <a:t>预期中微子数目</a:t>
            </a:r>
          </a:p>
        </p:txBody>
      </p:sp>
      <p:sp>
        <p:nvSpPr>
          <p:cNvPr id="3" name="内容占位符 2"/>
          <p:cNvSpPr>
            <a:spLocks noGrp="1"/>
          </p:cNvSpPr>
          <p:nvPr>
            <p:ph idx="1"/>
          </p:nvPr>
        </p:nvSpPr>
        <p:spPr/>
        <p:txBody>
          <a:bodyPr/>
          <a:lstStyle/>
          <a:p>
            <a:endParaRPr lang="zh-CN" altLang="en-US"/>
          </a:p>
        </p:txBody>
      </p:sp>
      <p:sp>
        <p:nvSpPr>
          <p:cNvPr id="6" name="日期占位符 5"/>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67</a:t>
            </a:fld>
            <a:endParaRPr lang="zh-CN" altLang="en-US"/>
          </a:p>
        </p:txBody>
      </p:sp>
      <p:pic>
        <p:nvPicPr>
          <p:cNvPr id="5" name="图片 4"/>
          <p:cNvPicPr>
            <a:picLocks noChangeAspect="1"/>
          </p:cNvPicPr>
          <p:nvPr/>
        </p:nvPicPr>
        <p:blipFill>
          <a:blip r:embed="rId2"/>
          <a:stretch>
            <a:fillRect/>
          </a:stretch>
        </p:blipFill>
        <p:spPr>
          <a:xfrm>
            <a:off x="1964872" y="1027595"/>
            <a:ext cx="8262257" cy="5239062"/>
          </a:xfrm>
          <a:prstGeom prst="rect">
            <a:avLst/>
          </a:prstGeom>
        </p:spPr>
      </p:pic>
      <p:sp>
        <p:nvSpPr>
          <p:cNvPr id="7" name="文本框 6"/>
          <p:cNvSpPr txBox="1"/>
          <p:nvPr/>
        </p:nvSpPr>
        <p:spPr>
          <a:xfrm>
            <a:off x="3181351" y="6265751"/>
            <a:ext cx="4108817" cy="369332"/>
          </a:xfrm>
          <a:prstGeom prst="rect">
            <a:avLst/>
          </a:prstGeom>
          <a:solidFill>
            <a:schemeClr val="bg2"/>
          </a:solidFill>
        </p:spPr>
        <p:txBody>
          <a:bodyPr wrap="none" rtlCol="0">
            <a:spAutoFit/>
          </a:bodyPr>
          <a:lstStyle/>
          <a:p>
            <a:r>
              <a:rPr lang="zh-CN" altLang="en-US" dirty="0"/>
              <a:t>反应堆开关和功率变化影响中微子流强</a:t>
            </a:r>
          </a:p>
        </p:txBody>
      </p:sp>
    </p:spTree>
    <p:extLst>
      <p:ext uri="{BB962C8B-B14F-4D97-AF65-F5344CB8AC3E}">
        <p14:creationId xmlns:p14="http://schemas.microsoft.com/office/powerpoint/2010/main" val="3997892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31704" y="44625"/>
            <a:ext cx="6840761" cy="1106085"/>
          </a:xfrm>
        </p:spPr>
        <p:txBody>
          <a:bodyPr>
            <a:normAutofit/>
          </a:bodyPr>
          <a:lstStyle/>
          <a:p>
            <a:r>
              <a:rPr lang="zh-CN" altLang="en-US" b="1" dirty="0"/>
              <a:t>预测中微子数误差</a:t>
            </a:r>
            <a:endParaRPr lang="zh-CN" altLang="en-US" sz="2200" dirty="0">
              <a:latin typeface="+mj-ea"/>
            </a:endParaRPr>
          </a:p>
        </p:txBody>
      </p:sp>
      <p:sp>
        <p:nvSpPr>
          <p:cNvPr id="3" name="内容占位符 2"/>
          <p:cNvSpPr>
            <a:spLocks noGrp="1"/>
          </p:cNvSpPr>
          <p:nvPr>
            <p:ph idx="1"/>
          </p:nvPr>
        </p:nvSpPr>
        <p:spPr>
          <a:xfrm>
            <a:off x="1919536" y="1196752"/>
            <a:ext cx="8352928" cy="5018991"/>
          </a:xfrm>
        </p:spPr>
        <p:txBody>
          <a:bodyPr>
            <a:normAutofit fontScale="77500" lnSpcReduction="20000"/>
          </a:bodyPr>
          <a:lstStyle/>
          <a:p>
            <a:r>
              <a:rPr lang="zh-CN" altLang="en-US" sz="2400" dirty="0"/>
              <a:t>探测效率和误差</a:t>
            </a:r>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pPr marL="0" indent="0">
              <a:buNone/>
            </a:pPr>
            <a:endParaRPr lang="en-US" altLang="zh-CN" sz="2400" dirty="0"/>
          </a:p>
          <a:p>
            <a:r>
              <a:rPr lang="zh-CN" altLang="en-US" sz="2400" dirty="0"/>
              <a:t>中微子流强的误差</a:t>
            </a:r>
            <a:r>
              <a:rPr lang="en-US" altLang="zh-CN" sz="2400" dirty="0"/>
              <a:t>~2.7%</a:t>
            </a:r>
          </a:p>
          <a:p>
            <a:r>
              <a:rPr lang="zh-CN" altLang="en-US" sz="2400" dirty="0"/>
              <a:t>反应截面和基线误差忽略不计</a:t>
            </a:r>
            <a:endParaRPr lang="en-US" altLang="zh-CN" sz="2400" dirty="0"/>
          </a:p>
          <a:p>
            <a:r>
              <a:rPr lang="zh-CN" altLang="en-US" sz="2400" dirty="0"/>
              <a:t>那么，总的预期中微子数目的误差约为</a:t>
            </a:r>
            <a:r>
              <a:rPr lang="en-US" altLang="zh-CN" sz="2400" dirty="0"/>
              <a:t>3%-4%</a:t>
            </a:r>
          </a:p>
          <a:p>
            <a:r>
              <a:rPr lang="zh-CN" altLang="en-US" sz="2400" dirty="0"/>
              <a:t>因此，通过观测数目和预期数目比值法测量振荡的系统误差不小于</a:t>
            </a:r>
            <a:r>
              <a:rPr lang="en-US" altLang="zh-CN" sz="2400" dirty="0"/>
              <a:t>3%-4%</a:t>
            </a:r>
            <a:r>
              <a:rPr lang="zh-CN" altLang="en-US" sz="2400" dirty="0"/>
              <a:t>。</a:t>
            </a:r>
            <a:endParaRPr lang="en-US" altLang="zh-CN" sz="2400" dirty="0"/>
          </a:p>
          <a:p>
            <a:pPr lvl="1"/>
            <a:endParaRPr lang="zh-CN" altLang="en-US" sz="2000" dirty="0"/>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6" name="灯片编号占位符 5"/>
          <p:cNvSpPr>
            <a:spLocks noGrp="1"/>
          </p:cNvSpPr>
          <p:nvPr>
            <p:ph type="sldNum" sz="quarter" idx="12"/>
          </p:nvPr>
        </p:nvSpPr>
        <p:spPr/>
        <p:txBody>
          <a:bodyPr/>
          <a:lstStyle/>
          <a:p>
            <a:fld id="{9F51A28A-B052-4E80-9441-AD2D41E52002}" type="slidenum">
              <a:rPr lang="zh-CN" altLang="en-US" smtClean="0"/>
              <a:t>68</a:t>
            </a:fld>
            <a:endParaRPr lang="zh-CN" altLang="en-US"/>
          </a:p>
        </p:txBody>
      </p:sp>
      <p:pic>
        <p:nvPicPr>
          <p:cNvPr id="5" name="图片 4"/>
          <p:cNvPicPr>
            <a:picLocks noChangeAspect="1"/>
          </p:cNvPicPr>
          <p:nvPr/>
        </p:nvPicPr>
        <p:blipFill>
          <a:blip r:embed="rId2"/>
          <a:stretch>
            <a:fillRect/>
          </a:stretch>
        </p:blipFill>
        <p:spPr>
          <a:xfrm>
            <a:off x="2561794" y="1590323"/>
            <a:ext cx="4274436" cy="2865491"/>
          </a:xfrm>
          <a:prstGeom prst="rect">
            <a:avLst/>
          </a:prstGeom>
        </p:spPr>
      </p:pic>
    </p:spTree>
    <p:extLst>
      <p:ext uri="{BB962C8B-B14F-4D97-AF65-F5344CB8AC3E}">
        <p14:creationId xmlns:p14="http://schemas.microsoft.com/office/powerpoint/2010/main" val="6030466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11135" y="120243"/>
            <a:ext cx="7886700" cy="837701"/>
          </a:xfrm>
        </p:spPr>
        <p:txBody>
          <a:bodyPr>
            <a:normAutofit fontScale="90000"/>
          </a:bodyPr>
          <a:lstStyle/>
          <a:p>
            <a:r>
              <a:rPr lang="zh-CN" altLang="en-US" dirty="0"/>
              <a:t>用远近相对方法测量中微子振荡</a:t>
            </a:r>
          </a:p>
        </p:txBody>
      </p:sp>
      <p:sp>
        <p:nvSpPr>
          <p:cNvPr id="3" name="内容占位符 2"/>
          <p:cNvSpPr>
            <a:spLocks noGrp="1"/>
          </p:cNvSpPr>
          <p:nvPr>
            <p:ph idx="1"/>
          </p:nvPr>
        </p:nvSpPr>
        <p:spPr>
          <a:xfrm>
            <a:off x="2152650" y="1916976"/>
            <a:ext cx="7886700" cy="740953"/>
          </a:xfrm>
        </p:spPr>
        <p:txBody>
          <a:bodyPr>
            <a:normAutofit fontScale="77500" lnSpcReduction="20000"/>
          </a:bodyPr>
          <a:lstStyle/>
          <a:p>
            <a:r>
              <a:rPr lang="zh-CN" altLang="en-US" dirty="0"/>
              <a:t>反应堆流强的误差抵消</a:t>
            </a:r>
            <a:endParaRPr lang="en-US" altLang="zh-CN" dirty="0"/>
          </a:p>
          <a:p>
            <a:r>
              <a:rPr lang="zh-CN" altLang="en-US" dirty="0"/>
              <a:t>探测效率的误差抵消</a:t>
            </a:r>
          </a:p>
        </p:txBody>
      </p:sp>
      <p:sp>
        <p:nvSpPr>
          <p:cNvPr id="10" name="日期占位符 9"/>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69</a:t>
            </a:fld>
            <a:endParaRPr lang="zh-CN" altLang="en-US"/>
          </a:p>
        </p:txBody>
      </p:sp>
      <p:pic>
        <p:nvPicPr>
          <p:cNvPr id="5" name="图片 4"/>
          <p:cNvPicPr>
            <a:picLocks noChangeAspect="1"/>
          </p:cNvPicPr>
          <p:nvPr/>
        </p:nvPicPr>
        <p:blipFill>
          <a:blip r:embed="rId2"/>
          <a:stretch>
            <a:fillRect/>
          </a:stretch>
        </p:blipFill>
        <p:spPr>
          <a:xfrm>
            <a:off x="1524000" y="2778837"/>
            <a:ext cx="4787666" cy="3577514"/>
          </a:xfrm>
          <a:prstGeom prst="rect">
            <a:avLst/>
          </a:prstGeom>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1351" y="996624"/>
            <a:ext cx="5102629" cy="72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4"/>
          <a:stretch>
            <a:fillRect/>
          </a:stretch>
        </p:blipFill>
        <p:spPr>
          <a:xfrm>
            <a:off x="6311666" y="4717687"/>
            <a:ext cx="4240194" cy="502752"/>
          </a:xfrm>
          <a:prstGeom prst="rect">
            <a:avLst/>
          </a:prstGeom>
        </p:spPr>
      </p:pic>
      <p:sp>
        <p:nvSpPr>
          <p:cNvPr id="8" name="文本框 7"/>
          <p:cNvSpPr txBox="1"/>
          <p:nvPr/>
        </p:nvSpPr>
        <p:spPr>
          <a:xfrm>
            <a:off x="6420524" y="4258661"/>
            <a:ext cx="2954655" cy="369332"/>
          </a:xfrm>
          <a:prstGeom prst="rect">
            <a:avLst/>
          </a:prstGeom>
          <a:solidFill>
            <a:schemeClr val="bg2"/>
          </a:solidFill>
        </p:spPr>
        <p:txBody>
          <a:bodyPr wrap="none" rtlCol="0">
            <a:spAutoFit/>
          </a:bodyPr>
          <a:lstStyle/>
          <a:p>
            <a:r>
              <a:rPr lang="zh-CN" altLang="en-US" dirty="0"/>
              <a:t>远近，中微子数目的比值：</a:t>
            </a: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20524" y="3201390"/>
            <a:ext cx="2816707" cy="8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10"/>
          <p:cNvSpPr txBox="1"/>
          <p:nvPr/>
        </p:nvSpPr>
        <p:spPr>
          <a:xfrm>
            <a:off x="6420523" y="2778837"/>
            <a:ext cx="3416320" cy="369332"/>
          </a:xfrm>
          <a:prstGeom prst="rect">
            <a:avLst/>
          </a:prstGeom>
          <a:solidFill>
            <a:schemeClr val="bg2"/>
          </a:solidFill>
        </p:spPr>
        <p:txBody>
          <a:bodyPr wrap="none" rtlCol="0">
            <a:spAutoFit/>
          </a:bodyPr>
          <a:lstStyle/>
          <a:p>
            <a:r>
              <a:rPr lang="zh-CN" altLang="en-US" dirty="0"/>
              <a:t>用近点的测量预期远点的事例数</a:t>
            </a:r>
          </a:p>
        </p:txBody>
      </p:sp>
      <p:sp>
        <p:nvSpPr>
          <p:cNvPr id="12" name="文本框 11"/>
          <p:cNvSpPr txBox="1"/>
          <p:nvPr/>
        </p:nvSpPr>
        <p:spPr>
          <a:xfrm>
            <a:off x="6307511" y="5480903"/>
            <a:ext cx="3180679" cy="369332"/>
          </a:xfrm>
          <a:prstGeom prst="rect">
            <a:avLst/>
          </a:prstGeom>
          <a:solidFill>
            <a:schemeClr val="bg2"/>
          </a:solidFill>
        </p:spPr>
        <p:txBody>
          <a:bodyPr wrap="none" rtlCol="0">
            <a:spAutoFit/>
          </a:bodyPr>
          <a:lstStyle/>
          <a:p>
            <a:r>
              <a:rPr lang="zh-CN" altLang="en-US" dirty="0"/>
              <a:t>振荡测量的系统误差小于</a:t>
            </a:r>
            <a:r>
              <a:rPr lang="en-US" altLang="zh-CN" dirty="0"/>
              <a:t>0.5%</a:t>
            </a:r>
            <a:endParaRPr lang="zh-CN" altLang="en-US" dirty="0"/>
          </a:p>
        </p:txBody>
      </p:sp>
    </p:spTree>
    <p:extLst>
      <p:ext uri="{BB962C8B-B14F-4D97-AF65-F5344CB8AC3E}">
        <p14:creationId xmlns:p14="http://schemas.microsoft.com/office/powerpoint/2010/main" val="1749162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6934" y="620688"/>
            <a:ext cx="9141067" cy="606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标题 2"/>
          <p:cNvSpPr>
            <a:spLocks noGrp="1"/>
          </p:cNvSpPr>
          <p:nvPr>
            <p:ph type="title"/>
          </p:nvPr>
        </p:nvSpPr>
        <p:spPr>
          <a:xfrm>
            <a:off x="2154116" y="1"/>
            <a:ext cx="7886700" cy="652876"/>
          </a:xfrm>
        </p:spPr>
        <p:txBody>
          <a:bodyPr>
            <a:normAutofit fontScale="90000"/>
          </a:bodyPr>
          <a:lstStyle/>
          <a:p>
            <a:r>
              <a:rPr lang="zh-CN" altLang="en-US" dirty="0"/>
              <a:t>法国</a:t>
            </a:r>
            <a:r>
              <a:rPr lang="en-US" altLang="zh-CN" dirty="0"/>
              <a:t>Double Chooz </a:t>
            </a:r>
            <a:r>
              <a:rPr lang="zh-CN" altLang="en-US" dirty="0"/>
              <a:t>实验</a:t>
            </a:r>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6" name="灯片编号占位符 5"/>
          <p:cNvSpPr>
            <a:spLocks noGrp="1"/>
          </p:cNvSpPr>
          <p:nvPr>
            <p:ph type="sldNum" sz="quarter" idx="12"/>
          </p:nvPr>
        </p:nvSpPr>
        <p:spPr/>
        <p:txBody>
          <a:bodyPr/>
          <a:lstStyle/>
          <a:p>
            <a:fld id="{9F51A28A-B052-4E80-9441-AD2D41E52002}" type="slidenum">
              <a:rPr lang="zh-CN" altLang="en-US" smtClean="0"/>
              <a:t>7</a:t>
            </a:fld>
            <a:endParaRPr lang="zh-CN" altLang="en-US"/>
          </a:p>
        </p:txBody>
      </p:sp>
      <p:grpSp>
        <p:nvGrpSpPr>
          <p:cNvPr id="14" name="组合 13"/>
          <p:cNvGrpSpPr/>
          <p:nvPr/>
        </p:nvGrpSpPr>
        <p:grpSpPr>
          <a:xfrm>
            <a:off x="1631505" y="545718"/>
            <a:ext cx="3989243" cy="1378800"/>
            <a:chOff x="107504" y="620688"/>
            <a:chExt cx="3989243" cy="1378800"/>
          </a:xfrm>
        </p:grpSpPr>
        <p:pic>
          <p:nvPicPr>
            <p:cNvPr id="5" name="Picture 2" descr="D:\DayaWane\Conference\2012 07 澳大利亚\mytalk\oscillationcurv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620688"/>
              <a:ext cx="3989243" cy="137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83072" y="747606"/>
              <a:ext cx="1369659" cy="338554"/>
            </a:xfrm>
            <a:prstGeom prst="rect">
              <a:avLst/>
            </a:prstGeom>
            <a:noFill/>
          </p:spPr>
          <p:txBody>
            <a:bodyPr wrap="square" rtlCol="0">
              <a:spAutoFit/>
            </a:bodyPr>
            <a:lstStyle/>
            <a:p>
              <a:r>
                <a:rPr lang="en-US" altLang="zh-CN" sz="1600" b="1" dirty="0">
                  <a:solidFill>
                    <a:schemeClr val="accent1">
                      <a:lumMod val="40000"/>
                      <a:lumOff val="60000"/>
                    </a:schemeClr>
                  </a:solidFill>
                </a:rPr>
                <a:t>Daya Bay</a:t>
              </a:r>
              <a:endParaRPr lang="zh-CN" altLang="en-US" sz="1600" b="1" dirty="0">
                <a:solidFill>
                  <a:schemeClr val="accent1">
                    <a:lumMod val="40000"/>
                    <a:lumOff val="60000"/>
                  </a:schemeClr>
                </a:solidFill>
              </a:endParaRPr>
            </a:p>
          </p:txBody>
        </p:sp>
        <p:sp>
          <p:nvSpPr>
            <p:cNvPr id="10" name="矩形 9"/>
            <p:cNvSpPr/>
            <p:nvPr/>
          </p:nvSpPr>
          <p:spPr bwMode="auto">
            <a:xfrm>
              <a:off x="1763688" y="693464"/>
              <a:ext cx="36000" cy="11340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Arial" charset="0"/>
                <a:ea typeface="宋体" charset="-122"/>
              </a:endParaRPr>
            </a:p>
          </p:txBody>
        </p:sp>
        <p:sp>
          <p:nvSpPr>
            <p:cNvPr id="11" name="矩形 10"/>
            <p:cNvSpPr/>
            <p:nvPr/>
          </p:nvSpPr>
          <p:spPr bwMode="auto">
            <a:xfrm>
              <a:off x="1057256" y="689696"/>
              <a:ext cx="36000" cy="11340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Arial" charset="0"/>
                <a:ea typeface="宋体" charset="-122"/>
              </a:endParaRPr>
            </a:p>
          </p:txBody>
        </p:sp>
        <p:sp>
          <p:nvSpPr>
            <p:cNvPr id="12" name="TextBox 11"/>
            <p:cNvSpPr txBox="1"/>
            <p:nvPr/>
          </p:nvSpPr>
          <p:spPr>
            <a:xfrm>
              <a:off x="1720818" y="1508670"/>
              <a:ext cx="1548926" cy="338554"/>
            </a:xfrm>
            <a:prstGeom prst="rect">
              <a:avLst/>
            </a:prstGeom>
            <a:noFill/>
          </p:spPr>
          <p:txBody>
            <a:bodyPr wrap="square" rtlCol="0">
              <a:spAutoFit/>
            </a:bodyPr>
            <a:lstStyle/>
            <a:p>
              <a:r>
                <a:rPr lang="en-US" altLang="zh-CN" sz="1600" b="1" dirty="0">
                  <a:solidFill>
                    <a:srgbClr val="FF0000"/>
                  </a:solidFill>
                </a:rPr>
                <a:t>Double Chooz</a:t>
              </a:r>
              <a:endParaRPr lang="zh-CN" altLang="en-US" sz="1600" b="1" dirty="0">
                <a:solidFill>
                  <a:srgbClr val="FF0000"/>
                </a:solidFill>
              </a:endParaRPr>
            </a:p>
          </p:txBody>
        </p:sp>
      </p:grpSp>
      <p:pic>
        <p:nvPicPr>
          <p:cNvPr id="2" name="图片 1"/>
          <p:cNvPicPr>
            <a:picLocks noChangeAspect="1"/>
          </p:cNvPicPr>
          <p:nvPr/>
        </p:nvPicPr>
        <p:blipFill>
          <a:blip r:embed="rId4"/>
          <a:stretch>
            <a:fillRect/>
          </a:stretch>
        </p:blipFill>
        <p:spPr>
          <a:xfrm>
            <a:off x="6075164" y="6175801"/>
            <a:ext cx="756817" cy="270292"/>
          </a:xfrm>
          <a:prstGeom prst="rect">
            <a:avLst/>
          </a:prstGeom>
        </p:spPr>
      </p:pic>
    </p:spTree>
    <p:extLst>
      <p:ext uri="{BB962C8B-B14F-4D97-AF65-F5344CB8AC3E}">
        <p14:creationId xmlns:p14="http://schemas.microsoft.com/office/powerpoint/2010/main" val="486717338"/>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365127"/>
            <a:ext cx="7886700" cy="824254"/>
          </a:xfrm>
        </p:spPr>
        <p:txBody>
          <a:bodyPr/>
          <a:lstStyle/>
          <a:p>
            <a:r>
              <a:rPr lang="zh-CN" altLang="en-US" dirty="0"/>
              <a:t>振荡参数拟合</a:t>
            </a:r>
          </a:p>
        </p:txBody>
      </p:sp>
      <p:sp>
        <p:nvSpPr>
          <p:cNvPr id="3" name="内容占位符 2"/>
          <p:cNvSpPr>
            <a:spLocks noGrp="1"/>
          </p:cNvSpPr>
          <p:nvPr>
            <p:ph idx="1"/>
          </p:nvPr>
        </p:nvSpPr>
        <p:spPr>
          <a:xfrm>
            <a:off x="1872344" y="4786652"/>
            <a:ext cx="3701143" cy="1259682"/>
          </a:xfrm>
        </p:spPr>
        <p:txBody>
          <a:bodyPr>
            <a:normAutofit fontScale="77500" lnSpcReduction="20000"/>
          </a:bodyPr>
          <a:lstStyle/>
          <a:p>
            <a:r>
              <a:rPr lang="zh-CN" altLang="en-US" dirty="0"/>
              <a:t>以</a:t>
            </a:r>
            <a:r>
              <a:rPr lang="en-US" altLang="zh-CN" dirty="0"/>
              <a:t>5.2</a:t>
            </a:r>
            <a:r>
              <a:rPr lang="el-GR" altLang="zh-CN" dirty="0"/>
              <a:t>σ</a:t>
            </a:r>
            <a:r>
              <a:rPr lang="zh-CN" altLang="en-US" dirty="0"/>
              <a:t>的置信度，确定发现中微子振荡</a:t>
            </a:r>
            <a:endParaRPr lang="en-US" altLang="zh-CN" dirty="0"/>
          </a:p>
          <a:p>
            <a:r>
              <a:rPr lang="zh-CN" altLang="en-US" dirty="0"/>
              <a:t>谱形变形与中微子振荡预期一致</a:t>
            </a:r>
          </a:p>
        </p:txBody>
      </p:sp>
      <p:sp>
        <p:nvSpPr>
          <p:cNvPr id="10" name="日期占位符 9"/>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70</a:t>
            </a:fld>
            <a:endParaRPr lang="zh-CN" altLang="en-US"/>
          </a:p>
        </p:txBody>
      </p:sp>
      <p:pic>
        <p:nvPicPr>
          <p:cNvPr id="5" name="Picture 1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12326" y="1784351"/>
            <a:ext cx="458150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对象 5"/>
          <p:cNvGraphicFramePr>
            <a:graphicFrameLocks noChangeAspect="1"/>
          </p:cNvGraphicFramePr>
          <p:nvPr>
            <p:extLst>
              <p:ext uri="{D42A27DB-BD31-4B8C-83A1-F6EECF244321}">
                <p14:modId xmlns:p14="http://schemas.microsoft.com/office/powerpoint/2010/main" val="3318977662"/>
              </p:ext>
            </p:extLst>
          </p:nvPr>
        </p:nvGraphicFramePr>
        <p:xfrm>
          <a:off x="1768476" y="2378417"/>
          <a:ext cx="4327525" cy="1584325"/>
        </p:xfrm>
        <a:graphic>
          <a:graphicData uri="http://schemas.openxmlformats.org/presentationml/2006/ole">
            <mc:AlternateContent xmlns:mc="http://schemas.openxmlformats.org/markup-compatibility/2006">
              <mc:Choice xmlns:v="urn:schemas-microsoft-com:vml" Requires="v">
                <p:oleObj spid="_x0000_s14692" name="Equation" r:id="rId4" imgW="2920680" imgH="1066680" progId="">
                  <p:embed/>
                </p:oleObj>
              </mc:Choice>
              <mc:Fallback>
                <p:oleObj name="Equation" r:id="rId4" imgW="2920680" imgH="1066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476" y="2378417"/>
                        <a:ext cx="4327525" cy="158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1148113107"/>
              </p:ext>
            </p:extLst>
          </p:nvPr>
        </p:nvGraphicFramePr>
        <p:xfrm>
          <a:off x="1768475" y="4107544"/>
          <a:ext cx="2868612" cy="449262"/>
        </p:xfrm>
        <a:graphic>
          <a:graphicData uri="http://schemas.openxmlformats.org/presentationml/2006/ole">
            <mc:AlternateContent xmlns:mc="http://schemas.openxmlformats.org/markup-compatibility/2006">
              <mc:Choice xmlns:v="urn:schemas-microsoft-com:vml" Requires="v">
                <p:oleObj spid="_x0000_s14693" name="Equation" r:id="rId6" imgW="1523880" imgH="241200" progId="">
                  <p:embed/>
                </p:oleObj>
              </mc:Choice>
              <mc:Fallback>
                <p:oleObj name="Equation" r:id="rId6" imgW="1523880" imgH="24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8475" y="4107544"/>
                        <a:ext cx="2868612" cy="4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内容占位符 2"/>
          <p:cNvSpPr txBox="1">
            <a:spLocks/>
          </p:cNvSpPr>
          <p:nvPr/>
        </p:nvSpPr>
        <p:spPr>
          <a:xfrm>
            <a:off x="1768476" y="1554505"/>
            <a:ext cx="3701143" cy="67910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t>只用中微子数目来测量振荡幅度</a:t>
            </a:r>
          </a:p>
        </p:txBody>
      </p:sp>
      <p:sp>
        <p:nvSpPr>
          <p:cNvPr id="9" name="文本框 8"/>
          <p:cNvSpPr txBox="1"/>
          <p:nvPr/>
        </p:nvSpPr>
        <p:spPr>
          <a:xfrm>
            <a:off x="6501190" y="777254"/>
            <a:ext cx="4852610" cy="523220"/>
          </a:xfrm>
          <a:prstGeom prst="rect">
            <a:avLst/>
          </a:prstGeom>
          <a:solidFill>
            <a:schemeClr val="bg2"/>
          </a:solidFill>
        </p:spPr>
        <p:txBody>
          <a:bodyPr wrap="none" rtlCol="0">
            <a:spAutoFit/>
          </a:bodyPr>
          <a:lstStyle/>
          <a:p>
            <a:r>
              <a:rPr lang="zh-CN" altLang="en-US" sz="2800" dirty="0"/>
              <a:t>大亚湾实验的第一个物理结果</a:t>
            </a:r>
          </a:p>
        </p:txBody>
      </p:sp>
    </p:spTree>
    <p:extLst>
      <p:ext uri="{BB962C8B-B14F-4D97-AF65-F5344CB8AC3E}">
        <p14:creationId xmlns:p14="http://schemas.microsoft.com/office/powerpoint/2010/main" val="4292323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探测器全同性的检验</a:t>
            </a:r>
          </a:p>
        </p:txBody>
      </p:sp>
      <p:sp>
        <p:nvSpPr>
          <p:cNvPr id="3" name="内容占位符 2"/>
          <p:cNvSpPr>
            <a:spLocks noGrp="1"/>
          </p:cNvSpPr>
          <p:nvPr>
            <p:ph idx="1"/>
          </p:nvPr>
        </p:nvSpPr>
        <p:spPr/>
        <p:txBody>
          <a:bodyPr/>
          <a:lstStyle/>
          <a:p>
            <a:r>
              <a:rPr lang="zh-CN" altLang="en-US" dirty="0"/>
              <a:t>比较同一个实验大厅里面的探测器观测到的中微子事例数</a:t>
            </a:r>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9F51A28A-B052-4E80-9441-AD2D41E52002}" type="slidenum">
              <a:rPr lang="zh-CN" altLang="en-US" smtClean="0"/>
              <a:t>71</a:t>
            </a:fld>
            <a:endParaRPr lang="zh-CN" altLang="en-US"/>
          </a:p>
        </p:txBody>
      </p:sp>
      <p:pic>
        <p:nvPicPr>
          <p:cNvPr id="6" name="图片 5"/>
          <p:cNvPicPr>
            <a:picLocks noChangeAspect="1"/>
          </p:cNvPicPr>
          <p:nvPr/>
        </p:nvPicPr>
        <p:blipFill>
          <a:blip r:embed="rId2"/>
          <a:stretch>
            <a:fillRect/>
          </a:stretch>
        </p:blipFill>
        <p:spPr>
          <a:xfrm>
            <a:off x="2029037" y="2358425"/>
            <a:ext cx="8133927" cy="3679633"/>
          </a:xfrm>
          <a:prstGeom prst="rect">
            <a:avLst/>
          </a:prstGeom>
        </p:spPr>
      </p:pic>
    </p:spTree>
    <p:extLst>
      <p:ext uri="{BB962C8B-B14F-4D97-AF65-F5344CB8AC3E}">
        <p14:creationId xmlns:p14="http://schemas.microsoft.com/office/powerpoint/2010/main" val="4234768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116632"/>
            <a:ext cx="8229600" cy="1143000"/>
          </a:xfrm>
        </p:spPr>
        <p:txBody>
          <a:bodyPr/>
          <a:lstStyle/>
          <a:p>
            <a:r>
              <a:rPr lang="zh-CN" altLang="en-US" b="1" dirty="0"/>
              <a:t>中微子能谱分析</a:t>
            </a:r>
          </a:p>
        </p:txBody>
      </p:sp>
      <p:sp>
        <p:nvSpPr>
          <p:cNvPr id="12" name="内容占位符 11"/>
          <p:cNvSpPr>
            <a:spLocks noGrp="1"/>
          </p:cNvSpPr>
          <p:nvPr>
            <p:ph idx="1"/>
          </p:nvPr>
        </p:nvSpPr>
        <p:spPr>
          <a:xfrm>
            <a:off x="1981201" y="1464645"/>
            <a:ext cx="3722914" cy="1768412"/>
          </a:xfrm>
        </p:spPr>
        <p:txBody>
          <a:bodyPr>
            <a:noAutofit/>
          </a:bodyPr>
          <a:lstStyle/>
          <a:p>
            <a:r>
              <a:rPr lang="zh-CN" altLang="en-US" sz="2400" kern="0" dirty="0"/>
              <a:t>不同能量振荡几率不一样，提供了额外的信息，增加了测量</a:t>
            </a:r>
            <a:r>
              <a:rPr lang="el-GR" altLang="zh-CN" sz="2400" dirty="0">
                <a:latin typeface="Arial" pitchFamily="34" charset="0"/>
                <a:cs typeface="Arial" pitchFamily="34" charset="0"/>
              </a:rPr>
              <a:t>θ</a:t>
            </a:r>
            <a:r>
              <a:rPr lang="en-US" altLang="zh-CN" sz="2400" baseline="-25000" dirty="0">
                <a:latin typeface="Arial" pitchFamily="34" charset="0"/>
                <a:cs typeface="Arial" pitchFamily="34" charset="0"/>
              </a:rPr>
              <a:t>13</a:t>
            </a:r>
            <a:r>
              <a:rPr lang="zh-CN" altLang="en-US" sz="2400" kern="0" dirty="0"/>
              <a:t>的灵敏度</a:t>
            </a:r>
            <a:endParaRPr lang="en-US" altLang="zh-CN" sz="2400" kern="0" dirty="0"/>
          </a:p>
          <a:p>
            <a:r>
              <a:rPr lang="zh-CN" altLang="en-US" sz="2400" kern="0" dirty="0"/>
              <a:t>同时测量振荡的幅度和振荡频率</a:t>
            </a:r>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72</a:t>
            </a:fld>
            <a:endParaRPr lang="zh-CN" altLang="en-US"/>
          </a:p>
        </p:txBody>
      </p:sp>
      <p:pic>
        <p:nvPicPr>
          <p:cNvPr id="16" name="图片 15"/>
          <p:cNvPicPr>
            <a:picLocks noChangeAspect="1"/>
          </p:cNvPicPr>
          <p:nvPr/>
        </p:nvPicPr>
        <p:blipFill>
          <a:blip r:embed="rId3"/>
          <a:stretch>
            <a:fillRect/>
          </a:stretch>
        </p:blipFill>
        <p:spPr>
          <a:xfrm>
            <a:off x="5127174" y="3143285"/>
            <a:ext cx="4855029" cy="3708854"/>
          </a:xfrm>
          <a:prstGeom prst="rect">
            <a:avLst/>
          </a:prstGeom>
        </p:spPr>
      </p:pic>
      <p:pic>
        <p:nvPicPr>
          <p:cNvPr id="3" name="图片 2"/>
          <p:cNvPicPr>
            <a:picLocks noChangeAspect="1"/>
          </p:cNvPicPr>
          <p:nvPr/>
        </p:nvPicPr>
        <p:blipFill>
          <a:blip r:embed="rId4"/>
          <a:stretch>
            <a:fillRect/>
          </a:stretch>
        </p:blipFill>
        <p:spPr>
          <a:xfrm>
            <a:off x="5935436" y="1091709"/>
            <a:ext cx="4552381" cy="1257143"/>
          </a:xfrm>
          <a:prstGeom prst="rect">
            <a:avLst/>
          </a:prstGeom>
        </p:spPr>
      </p:pic>
      <p:sp>
        <p:nvSpPr>
          <p:cNvPr id="17" name="TextBox 10"/>
          <p:cNvSpPr txBox="1"/>
          <p:nvPr/>
        </p:nvSpPr>
        <p:spPr>
          <a:xfrm>
            <a:off x="4910565" y="6368883"/>
            <a:ext cx="2509664" cy="369332"/>
          </a:xfrm>
          <a:prstGeom prst="rect">
            <a:avLst/>
          </a:prstGeom>
          <a:noFill/>
        </p:spPr>
        <p:txBody>
          <a:bodyPr wrap="square" rtlCol="0">
            <a:spAutoFit/>
          </a:bodyPr>
          <a:lstStyle/>
          <a:p>
            <a:r>
              <a:rPr lang="zh-CN" altLang="en-US" b="1" dirty="0">
                <a:solidFill>
                  <a:srgbClr val="FF0000"/>
                </a:solidFill>
              </a:rPr>
              <a:t>振荡频率：</a:t>
            </a:r>
            <a:r>
              <a:rPr lang="el-GR" altLang="zh-CN" b="1" dirty="0">
                <a:solidFill>
                  <a:srgbClr val="FF0000"/>
                </a:solidFill>
                <a:latin typeface="Times New Roman" pitchFamily="18" charset="0"/>
                <a:cs typeface="Times New Roman" pitchFamily="18" charset="0"/>
              </a:rPr>
              <a:t>Δ</a:t>
            </a:r>
            <a:r>
              <a:rPr lang="en-US" altLang="zh-CN" b="1" dirty="0">
                <a:solidFill>
                  <a:srgbClr val="FF0000"/>
                </a:solidFill>
                <a:latin typeface="Times New Roman" pitchFamily="18" charset="0"/>
                <a:cs typeface="Times New Roman" pitchFamily="18" charset="0"/>
              </a:rPr>
              <a:t>m</a:t>
            </a:r>
            <a:r>
              <a:rPr lang="en-US" altLang="zh-CN" b="1" baseline="30000" dirty="0">
                <a:solidFill>
                  <a:srgbClr val="FF0000"/>
                </a:solidFill>
                <a:latin typeface="Times New Roman" pitchFamily="18" charset="0"/>
                <a:cs typeface="Times New Roman" pitchFamily="18" charset="0"/>
              </a:rPr>
              <a:t>2</a:t>
            </a:r>
            <a:endParaRPr lang="zh-CN" altLang="en-US" b="1" baseline="30000" dirty="0">
              <a:solidFill>
                <a:srgbClr val="FF0000"/>
              </a:solidFill>
              <a:latin typeface="Times New Roman" pitchFamily="18" charset="0"/>
              <a:cs typeface="Times New Roman" pitchFamily="18" charset="0"/>
            </a:endParaRPr>
          </a:p>
        </p:txBody>
      </p:sp>
      <p:sp>
        <p:nvSpPr>
          <p:cNvPr id="18" name="TextBox 9"/>
          <p:cNvSpPr txBox="1"/>
          <p:nvPr/>
        </p:nvSpPr>
        <p:spPr>
          <a:xfrm>
            <a:off x="6888538" y="5736877"/>
            <a:ext cx="2509664" cy="369332"/>
          </a:xfrm>
          <a:prstGeom prst="rect">
            <a:avLst/>
          </a:prstGeom>
          <a:noFill/>
        </p:spPr>
        <p:txBody>
          <a:bodyPr wrap="square" rtlCol="0">
            <a:spAutoFit/>
          </a:bodyPr>
          <a:lstStyle/>
          <a:p>
            <a:r>
              <a:rPr lang="zh-CN" altLang="en-US" b="1" dirty="0">
                <a:solidFill>
                  <a:srgbClr val="FF0000"/>
                </a:solidFill>
              </a:rPr>
              <a:t>振荡幅度：</a:t>
            </a:r>
            <a:r>
              <a:rPr lang="en-US" altLang="zh-CN" b="1" dirty="0">
                <a:solidFill>
                  <a:srgbClr val="FF0000"/>
                </a:solidFill>
                <a:latin typeface="Times New Roman" pitchFamily="18" charset="0"/>
                <a:cs typeface="Times New Roman" pitchFamily="18" charset="0"/>
              </a:rPr>
              <a:t>sin</a:t>
            </a:r>
            <a:r>
              <a:rPr lang="en-US" altLang="zh-CN" b="1" baseline="30000" dirty="0">
                <a:solidFill>
                  <a:srgbClr val="FF0000"/>
                </a:solidFill>
                <a:latin typeface="Times New Roman" pitchFamily="18" charset="0"/>
                <a:cs typeface="Times New Roman" pitchFamily="18" charset="0"/>
              </a:rPr>
              <a:t>2</a:t>
            </a:r>
            <a:r>
              <a:rPr lang="en-US" altLang="zh-CN" b="1" dirty="0">
                <a:solidFill>
                  <a:srgbClr val="FF0000"/>
                </a:solidFill>
                <a:latin typeface="Times New Roman" pitchFamily="18" charset="0"/>
                <a:cs typeface="Times New Roman" pitchFamily="18" charset="0"/>
              </a:rPr>
              <a:t>2</a:t>
            </a:r>
            <a:r>
              <a:rPr lang="el-GR" altLang="zh-CN" b="1" dirty="0">
                <a:solidFill>
                  <a:srgbClr val="FF0000"/>
                </a:solidFill>
                <a:latin typeface="Times New Roman" pitchFamily="18" charset="0"/>
                <a:cs typeface="Times New Roman" pitchFamily="18" charset="0"/>
              </a:rPr>
              <a:t>θ</a:t>
            </a:r>
            <a:r>
              <a:rPr lang="en-US" altLang="zh-CN" b="1" baseline="-25000" dirty="0">
                <a:solidFill>
                  <a:srgbClr val="FF0000"/>
                </a:solidFill>
                <a:latin typeface="Times New Roman" pitchFamily="18" charset="0"/>
                <a:cs typeface="Times New Roman" pitchFamily="18" charset="0"/>
              </a:rPr>
              <a:t>13</a:t>
            </a:r>
            <a:endParaRPr lang="zh-CN" altLang="en-US" b="1" baseline="-25000" dirty="0">
              <a:solidFill>
                <a:srgbClr val="FF0000"/>
              </a:solidFill>
              <a:latin typeface="Times New Roman" pitchFamily="18" charset="0"/>
              <a:cs typeface="Times New Roman" pitchFamily="18" charset="0"/>
            </a:endParaRPr>
          </a:p>
        </p:txBody>
      </p:sp>
      <p:cxnSp>
        <p:nvCxnSpPr>
          <p:cNvPr id="8" name="直接箭头连接符 7"/>
          <p:cNvCxnSpPr/>
          <p:nvPr/>
        </p:nvCxnSpPr>
        <p:spPr>
          <a:xfrm>
            <a:off x="6574972" y="5736877"/>
            <a:ext cx="0" cy="63200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5976258" y="6368883"/>
            <a:ext cx="598714" cy="0"/>
          </a:xfrm>
          <a:prstGeom prst="straightConnector1">
            <a:avLst/>
          </a:prstGeom>
          <a:ln w="2857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87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116632"/>
            <a:ext cx="8229600" cy="1143000"/>
          </a:xfrm>
        </p:spPr>
        <p:txBody>
          <a:bodyPr/>
          <a:lstStyle/>
          <a:p>
            <a:r>
              <a:rPr lang="zh-CN" altLang="en-US" b="1" dirty="0"/>
              <a:t>中微子能谱分析</a:t>
            </a:r>
          </a:p>
        </p:txBody>
      </p:sp>
      <p:sp>
        <p:nvSpPr>
          <p:cNvPr id="4" name="日期占位符 3"/>
          <p:cNvSpPr>
            <a:spLocks noGrp="1"/>
          </p:cNvSpPr>
          <p:nvPr>
            <p:ph type="dt" sz="half" idx="10"/>
          </p:nvPr>
        </p:nvSpPr>
        <p:spPr/>
        <p:txBody>
          <a:bodyPr/>
          <a:lstStyle/>
          <a:p>
            <a:r>
              <a:rPr lang="en-US" altLang="zh-CN"/>
              <a:t>2024/8/30</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73</a:t>
            </a:fld>
            <a:endParaRPr lang="zh-CN" altLang="en-US"/>
          </a:p>
        </p:txBody>
      </p:sp>
      <p:pic>
        <p:nvPicPr>
          <p:cNvPr id="10" name="图片 9"/>
          <p:cNvPicPr>
            <a:picLocks noChangeAspect="1"/>
          </p:cNvPicPr>
          <p:nvPr/>
        </p:nvPicPr>
        <p:blipFill>
          <a:blip r:embed="rId2"/>
          <a:stretch>
            <a:fillRect/>
          </a:stretch>
        </p:blipFill>
        <p:spPr>
          <a:xfrm>
            <a:off x="5897470" y="2627973"/>
            <a:ext cx="4770530" cy="3638407"/>
          </a:xfrm>
          <a:prstGeom prst="rect">
            <a:avLst/>
          </a:prstGeom>
        </p:spPr>
      </p:pic>
      <p:pic>
        <p:nvPicPr>
          <p:cNvPr id="11" name="图片 10"/>
          <p:cNvPicPr>
            <a:picLocks noChangeAspect="1"/>
          </p:cNvPicPr>
          <p:nvPr/>
        </p:nvPicPr>
        <p:blipFill>
          <a:blip r:embed="rId3"/>
          <a:stretch>
            <a:fillRect/>
          </a:stretch>
        </p:blipFill>
        <p:spPr>
          <a:xfrm>
            <a:off x="3048000" y="1344902"/>
            <a:ext cx="6792416" cy="1126322"/>
          </a:xfrm>
          <a:prstGeom prst="rect">
            <a:avLst/>
          </a:prstGeom>
        </p:spPr>
      </p:pic>
      <p:pic>
        <p:nvPicPr>
          <p:cNvPr id="13" name="图片 12"/>
          <p:cNvPicPr>
            <a:picLocks noChangeAspect="1"/>
          </p:cNvPicPr>
          <p:nvPr/>
        </p:nvPicPr>
        <p:blipFill>
          <a:blip r:embed="rId4"/>
          <a:stretch>
            <a:fillRect/>
          </a:stretch>
        </p:blipFill>
        <p:spPr>
          <a:xfrm>
            <a:off x="1524001" y="2788828"/>
            <a:ext cx="4273016" cy="2501630"/>
          </a:xfrm>
          <a:prstGeom prst="rect">
            <a:avLst/>
          </a:prstGeom>
        </p:spPr>
      </p:pic>
      <p:sp>
        <p:nvSpPr>
          <p:cNvPr id="3" name="文本框 2"/>
          <p:cNvSpPr txBox="1"/>
          <p:nvPr/>
        </p:nvSpPr>
        <p:spPr>
          <a:xfrm>
            <a:off x="1959429" y="5431969"/>
            <a:ext cx="4234543" cy="923330"/>
          </a:xfrm>
          <a:prstGeom prst="rect">
            <a:avLst/>
          </a:prstGeom>
          <a:solidFill>
            <a:schemeClr val="bg2"/>
          </a:solidFill>
        </p:spPr>
        <p:txBody>
          <a:bodyPr wrap="square" rtlCol="0">
            <a:spAutoFit/>
          </a:bodyPr>
          <a:lstStyle/>
          <a:p>
            <a:r>
              <a:rPr lang="zh-CN" altLang="en-US" dirty="0"/>
              <a:t>振荡减少的电子中微子转变成了缪子和陶子中微子，但是通过一定距离又会变回来（周期振荡）。</a:t>
            </a:r>
          </a:p>
        </p:txBody>
      </p:sp>
    </p:spTree>
    <p:extLst>
      <p:ext uri="{BB962C8B-B14F-4D97-AF65-F5344CB8AC3E}">
        <p14:creationId xmlns:p14="http://schemas.microsoft.com/office/powerpoint/2010/main" val="5449310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03031" y="93100"/>
            <a:ext cx="7886700" cy="645527"/>
          </a:xfrm>
        </p:spPr>
        <p:txBody>
          <a:bodyPr>
            <a:normAutofit fontScale="90000"/>
          </a:bodyPr>
          <a:lstStyle/>
          <a:p>
            <a:r>
              <a:rPr lang="zh-CN" altLang="en-US" dirty="0"/>
              <a:t>利用</a:t>
            </a:r>
            <a:r>
              <a:rPr lang="en-US" altLang="zh-CN" dirty="0"/>
              <a:t>n-H</a:t>
            </a:r>
            <a:r>
              <a:rPr lang="zh-CN" altLang="en-US" dirty="0"/>
              <a:t>中微子事例独立测量</a:t>
            </a:r>
            <a:r>
              <a:rPr lang="en-US" altLang="zh-CN" dirty="0"/>
              <a:t>θ</a:t>
            </a:r>
            <a:r>
              <a:rPr lang="en-US" altLang="zh-CN" baseline="-25000" dirty="0"/>
              <a:t>13</a:t>
            </a:r>
            <a:r>
              <a:rPr lang="en-US" altLang="zh-CN" dirty="0"/>
              <a:t> </a:t>
            </a:r>
          </a:p>
        </p:txBody>
      </p:sp>
      <p:graphicFrame>
        <p:nvGraphicFramePr>
          <p:cNvPr id="24" name="表格 23"/>
          <p:cNvGraphicFramePr>
            <a:graphicFrameLocks noGrp="1"/>
          </p:cNvGraphicFramePr>
          <p:nvPr/>
        </p:nvGraphicFramePr>
        <p:xfrm>
          <a:off x="2010811" y="4568433"/>
          <a:ext cx="4285561" cy="1259840"/>
        </p:xfrm>
        <a:graphic>
          <a:graphicData uri="http://schemas.openxmlformats.org/drawingml/2006/table">
            <a:tbl>
              <a:tblPr firstRow="1" bandRow="1">
                <a:tableStyleId>{5C22544A-7EE6-4342-B048-85BDC9FD1C3A}</a:tableStyleId>
              </a:tblPr>
              <a:tblGrid>
                <a:gridCol w="1062404">
                  <a:extLst>
                    <a:ext uri="{9D8B030D-6E8A-4147-A177-3AD203B41FA5}">
                      <a16:colId xmlns:a16="http://schemas.microsoft.com/office/drawing/2014/main" val="20000"/>
                    </a:ext>
                  </a:extLst>
                </a:gridCol>
                <a:gridCol w="1255771">
                  <a:extLst>
                    <a:ext uri="{9D8B030D-6E8A-4147-A177-3AD203B41FA5}">
                      <a16:colId xmlns:a16="http://schemas.microsoft.com/office/drawing/2014/main" val="20001"/>
                    </a:ext>
                  </a:extLst>
                </a:gridCol>
                <a:gridCol w="1967386">
                  <a:extLst>
                    <a:ext uri="{9D8B030D-6E8A-4147-A177-3AD203B41FA5}">
                      <a16:colId xmlns:a16="http://schemas.microsoft.com/office/drawing/2014/main" val="20002"/>
                    </a:ext>
                  </a:extLst>
                </a:gridCol>
              </a:tblGrid>
              <a:tr h="370840">
                <a:tc>
                  <a:txBody>
                    <a:bodyPr/>
                    <a:lstStyle/>
                    <a:p>
                      <a:r>
                        <a:rPr lang="zh-CN" altLang="en-US" sz="1400" dirty="0"/>
                        <a:t>数据（天）</a:t>
                      </a:r>
                    </a:p>
                  </a:txBody>
                  <a:tcPr/>
                </a:tc>
                <a:tc>
                  <a:txBody>
                    <a:bodyPr/>
                    <a:lstStyle/>
                    <a:p>
                      <a:r>
                        <a:rPr lang="en-US" altLang="zh-CN" sz="1400" dirty="0"/>
                        <a:t>sin</a:t>
                      </a:r>
                      <a:r>
                        <a:rPr lang="en-US" altLang="zh-CN" sz="1400" baseline="30000" dirty="0"/>
                        <a:t>2</a:t>
                      </a:r>
                      <a:r>
                        <a:rPr lang="en-US" altLang="zh-CN" sz="1400" dirty="0"/>
                        <a:t>2</a:t>
                      </a:r>
                      <a:r>
                        <a:rPr lang="el-GR" altLang="zh-CN" sz="1400" dirty="0"/>
                        <a:t>θ</a:t>
                      </a:r>
                      <a:r>
                        <a:rPr lang="en-US" altLang="zh-CN" sz="1400" baseline="-25000" dirty="0"/>
                        <a:t>13</a:t>
                      </a:r>
                      <a:r>
                        <a:rPr lang="en-US" altLang="zh-CN" sz="1400" dirty="0"/>
                        <a:t> </a:t>
                      </a:r>
                      <a:endParaRPr lang="zh-CN" altLang="en-US" sz="1400" dirty="0"/>
                    </a:p>
                  </a:txBody>
                  <a:tcPr/>
                </a:tc>
                <a:tc>
                  <a:txBody>
                    <a:bodyPr/>
                    <a:lstStyle/>
                    <a:p>
                      <a:r>
                        <a:rPr lang="zh-CN" altLang="en-US" sz="1400" i="1" dirty="0"/>
                        <a:t>参考文献</a:t>
                      </a:r>
                    </a:p>
                  </a:txBody>
                  <a:tcPr/>
                </a:tc>
                <a:extLst>
                  <a:ext uri="{0D108BD9-81ED-4DB2-BD59-A6C34878D82A}">
                    <a16:rowId xmlns:a16="http://schemas.microsoft.com/office/drawing/2014/main" val="10000"/>
                  </a:ext>
                </a:extLst>
              </a:tr>
              <a:tr h="370840">
                <a:tc>
                  <a:txBody>
                    <a:bodyPr/>
                    <a:lstStyle/>
                    <a:p>
                      <a:r>
                        <a:rPr lang="en-US" altLang="zh-CN" sz="1400" dirty="0"/>
                        <a:t>217 </a:t>
                      </a:r>
                      <a:endParaRPr lang="zh-CN"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0.083±0.018</a:t>
                      </a:r>
                      <a:endParaRPr lang="zh-CN"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a:t>PRD 90, 071101(R) (2014)</a:t>
                      </a:r>
                      <a:endParaRPr lang="zh-CN" altLang="en-US" sz="1400" b="1" dirty="0"/>
                    </a:p>
                  </a:txBody>
                  <a:tcPr/>
                </a:tc>
                <a:extLst>
                  <a:ext uri="{0D108BD9-81ED-4DB2-BD59-A6C34878D82A}">
                    <a16:rowId xmlns:a16="http://schemas.microsoft.com/office/drawing/2014/main" val="10001"/>
                  </a:ext>
                </a:extLst>
              </a:tr>
              <a:tr h="370840">
                <a:tc>
                  <a:txBody>
                    <a:bodyPr/>
                    <a:lstStyle/>
                    <a:p>
                      <a:r>
                        <a:rPr lang="en-US" altLang="zh-CN" sz="1400" dirty="0"/>
                        <a:t>621 </a:t>
                      </a:r>
                      <a:endParaRPr lang="zh-CN" altLang="en-US" sz="1400" dirty="0"/>
                    </a:p>
                  </a:txBody>
                  <a:tcPr/>
                </a:tc>
                <a:tc>
                  <a:txBody>
                    <a:bodyPr/>
                    <a:lstStyle/>
                    <a:p>
                      <a:r>
                        <a:rPr lang="en-US" altLang="zh-CN" sz="1400" dirty="0"/>
                        <a:t>0.071±0.011</a:t>
                      </a:r>
                      <a:endParaRPr lang="zh-CN"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i="0" u="none" strike="noStrike" kern="1200" baseline="0" dirty="0">
                          <a:solidFill>
                            <a:schemeClr val="dk1"/>
                          </a:solidFill>
                          <a:latin typeface="+mn-lt"/>
                          <a:ea typeface="+mn-ea"/>
                          <a:cs typeface="+mn-cs"/>
                        </a:rPr>
                        <a:t>PRD 93, 072011 (2016)</a:t>
                      </a:r>
                      <a:endParaRPr lang="zh-CN" altLang="en-US" sz="1400" b="1" dirty="0"/>
                    </a:p>
                  </a:txBody>
                  <a:tcPr/>
                </a:tc>
                <a:extLst>
                  <a:ext uri="{0D108BD9-81ED-4DB2-BD59-A6C34878D82A}">
                    <a16:rowId xmlns:a16="http://schemas.microsoft.com/office/drawing/2014/main" val="10002"/>
                  </a:ext>
                </a:extLst>
              </a:tr>
            </a:tbl>
          </a:graphicData>
        </a:graphic>
      </p:graphicFrame>
      <p:pic>
        <p:nvPicPr>
          <p:cNvPr id="25" name="图片 24"/>
          <p:cNvPicPr>
            <a:picLocks noChangeAspect="1"/>
          </p:cNvPicPr>
          <p:nvPr/>
        </p:nvPicPr>
        <p:blipFill>
          <a:blip r:embed="rId2"/>
          <a:stretch>
            <a:fillRect/>
          </a:stretch>
        </p:blipFill>
        <p:spPr>
          <a:xfrm>
            <a:off x="6416701" y="818962"/>
            <a:ext cx="3684206" cy="3363133"/>
          </a:xfrm>
          <a:prstGeom prst="rect">
            <a:avLst/>
          </a:prstGeom>
        </p:spPr>
      </p:pic>
      <p:sp>
        <p:nvSpPr>
          <p:cNvPr id="27" name="内容占位符 2"/>
          <p:cNvSpPr txBox="1">
            <a:spLocks/>
          </p:cNvSpPr>
          <p:nvPr/>
        </p:nvSpPr>
        <p:spPr bwMode="auto">
          <a:xfrm>
            <a:off x="1696995" y="866273"/>
            <a:ext cx="4741740" cy="58552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9900"/>
              </a:buClr>
              <a:buSzPct val="75000"/>
              <a:buFont typeface="Wingdings" panose="05000000000000000000" pitchFamily="2" charset="2"/>
              <a:buChar char="u"/>
              <a:defRPr sz="2800" baseline="0">
                <a:solidFill>
                  <a:schemeClr val="accent1">
                    <a:lumMod val="75000"/>
                  </a:schemeClr>
                </a:solidFill>
                <a:latin typeface="Times New Roman" panose="02020603050405020304" pitchFamily="18" charset="0"/>
                <a:ea typeface="微软雅黑" pitchFamily="34" charset="-122"/>
                <a:cs typeface="+mn-cs"/>
              </a:defRPr>
            </a:lvl1pPr>
            <a:lvl2pPr marL="742950" indent="-285750" algn="l" rtl="0" eaLnBrk="1" fontAlgn="base" hangingPunct="1">
              <a:spcBef>
                <a:spcPct val="20000"/>
              </a:spcBef>
              <a:spcAft>
                <a:spcPct val="0"/>
              </a:spcAft>
              <a:buClr>
                <a:srgbClr val="CC0099"/>
              </a:buClr>
              <a:buSzPct val="100000"/>
              <a:buFont typeface="Wingdings" panose="05000000000000000000" pitchFamily="2" charset="2"/>
              <a:buChar char="ð"/>
              <a:defRPr sz="2400" baseline="0">
                <a:solidFill>
                  <a:schemeClr val="accent3">
                    <a:lumMod val="50000"/>
                  </a:schemeClr>
                </a:solidFill>
                <a:latin typeface="Times New Roman" panose="02020603050405020304" pitchFamily="18" charset="0"/>
                <a:ea typeface="微软雅黑" pitchFamily="34" charset="-122"/>
              </a:defRPr>
            </a:lvl2pPr>
            <a:lvl3pPr marL="1143000" indent="-228600" algn="l" rtl="0" eaLnBrk="1" fontAlgn="base" hangingPunct="1">
              <a:spcBef>
                <a:spcPct val="20000"/>
              </a:spcBef>
              <a:spcAft>
                <a:spcPct val="0"/>
              </a:spcAft>
              <a:buChar char="•"/>
              <a:defRPr sz="2400" baseline="0">
                <a:solidFill>
                  <a:srgbClr val="003399"/>
                </a:solidFill>
                <a:latin typeface="Times New Roman" panose="02020603050405020304" pitchFamily="18" charset="0"/>
                <a:ea typeface="+mn-ea"/>
              </a:defRPr>
            </a:lvl3pPr>
            <a:lvl4pPr marL="1600200" indent="-228600" algn="l" rtl="0" eaLnBrk="1" fontAlgn="base" hangingPunct="1">
              <a:spcBef>
                <a:spcPct val="20000"/>
              </a:spcBef>
              <a:spcAft>
                <a:spcPct val="0"/>
              </a:spcAft>
              <a:buChar char="–"/>
              <a:defRPr sz="2800" baseline="0">
                <a:solidFill>
                  <a:srgbClr val="003399"/>
                </a:solidFill>
                <a:latin typeface="Times New Roman" panose="02020603050405020304" pitchFamily="18" charset="0"/>
                <a:ea typeface="+mn-ea"/>
              </a:defRPr>
            </a:lvl4pPr>
            <a:lvl5pPr marL="2057400" indent="-228600" algn="l" rtl="0" eaLnBrk="1" fontAlgn="base" hangingPunct="1">
              <a:spcBef>
                <a:spcPct val="20000"/>
              </a:spcBef>
              <a:spcAft>
                <a:spcPct val="0"/>
              </a:spcAft>
              <a:buChar char="»"/>
              <a:defRPr sz="2800">
                <a:solidFill>
                  <a:srgbClr val="003399"/>
                </a:solidFill>
                <a:latin typeface="+mn-lt"/>
                <a:ea typeface="+mn-ea"/>
              </a:defRPr>
            </a:lvl5pPr>
            <a:lvl6pPr marL="2514600" indent="-228600" algn="l" rtl="0" eaLnBrk="1" fontAlgn="base" hangingPunct="1">
              <a:spcBef>
                <a:spcPct val="20000"/>
              </a:spcBef>
              <a:spcAft>
                <a:spcPct val="0"/>
              </a:spcAft>
              <a:buChar char="»"/>
              <a:defRPr sz="2800">
                <a:solidFill>
                  <a:srgbClr val="003399"/>
                </a:solidFill>
                <a:latin typeface="+mn-lt"/>
                <a:ea typeface="+mn-ea"/>
              </a:defRPr>
            </a:lvl6pPr>
            <a:lvl7pPr marL="2971800" indent="-228600" algn="l" rtl="0" eaLnBrk="1" fontAlgn="base" hangingPunct="1">
              <a:spcBef>
                <a:spcPct val="20000"/>
              </a:spcBef>
              <a:spcAft>
                <a:spcPct val="0"/>
              </a:spcAft>
              <a:buChar char="»"/>
              <a:defRPr sz="2800">
                <a:solidFill>
                  <a:srgbClr val="003399"/>
                </a:solidFill>
                <a:latin typeface="+mn-lt"/>
                <a:ea typeface="+mn-ea"/>
              </a:defRPr>
            </a:lvl7pPr>
            <a:lvl8pPr marL="3429000" indent="-228600" algn="l" rtl="0" eaLnBrk="1" fontAlgn="base" hangingPunct="1">
              <a:spcBef>
                <a:spcPct val="20000"/>
              </a:spcBef>
              <a:spcAft>
                <a:spcPct val="0"/>
              </a:spcAft>
              <a:buChar char="»"/>
              <a:defRPr sz="2800">
                <a:solidFill>
                  <a:srgbClr val="003399"/>
                </a:solidFill>
                <a:latin typeface="+mn-lt"/>
                <a:ea typeface="+mn-ea"/>
              </a:defRPr>
            </a:lvl8pPr>
            <a:lvl9pPr marL="3886200" indent="-228600" algn="l" rtl="0" eaLnBrk="1" fontAlgn="base" hangingPunct="1">
              <a:spcBef>
                <a:spcPct val="20000"/>
              </a:spcBef>
              <a:spcAft>
                <a:spcPct val="0"/>
              </a:spcAft>
              <a:buChar char="»"/>
              <a:defRPr sz="2800">
                <a:solidFill>
                  <a:srgbClr val="003399"/>
                </a:solidFill>
                <a:latin typeface="+mn-lt"/>
                <a:ea typeface="+mn-ea"/>
              </a:defRPr>
            </a:lvl9pPr>
          </a:lstStyle>
          <a:p>
            <a:pPr>
              <a:lnSpc>
                <a:spcPts val="3120"/>
              </a:lnSpc>
              <a:spcBef>
                <a:spcPts val="0"/>
              </a:spcBef>
              <a:defRPr/>
            </a:pPr>
            <a:r>
              <a:rPr lang="zh-CN" altLang="en-US" sz="2000" b="1" kern="0" dirty="0">
                <a:solidFill>
                  <a:srgbClr val="C00000"/>
                </a:solidFill>
              </a:rPr>
              <a:t>主要特点：</a:t>
            </a:r>
            <a:r>
              <a:rPr lang="zh-CN" altLang="en-US" sz="2000" kern="0" dirty="0">
                <a:solidFill>
                  <a:srgbClr val="0000FF">
                    <a:lumMod val="75000"/>
                  </a:srgbClr>
                </a:solidFill>
              </a:rPr>
              <a:t>独立的数据量，不同的系统误差</a:t>
            </a:r>
            <a:endParaRPr lang="en-US" altLang="zh-CN" sz="2000" kern="0" dirty="0">
              <a:solidFill>
                <a:srgbClr val="0000FF">
                  <a:lumMod val="75000"/>
                </a:srgbClr>
              </a:solidFill>
            </a:endParaRPr>
          </a:p>
          <a:p>
            <a:pPr>
              <a:lnSpc>
                <a:spcPts val="3120"/>
              </a:lnSpc>
              <a:spcBef>
                <a:spcPts val="0"/>
              </a:spcBef>
              <a:defRPr/>
            </a:pPr>
            <a:r>
              <a:rPr lang="zh-CN" altLang="en-US" sz="2000" b="1" kern="0" dirty="0">
                <a:solidFill>
                  <a:srgbClr val="C00000"/>
                </a:solidFill>
              </a:rPr>
              <a:t>挑战：</a:t>
            </a:r>
            <a:r>
              <a:rPr lang="zh-CN" altLang="en-US" sz="2000" kern="0" dirty="0">
                <a:solidFill>
                  <a:srgbClr val="0000FF">
                    <a:lumMod val="75000"/>
                  </a:srgbClr>
                </a:solidFill>
              </a:rPr>
              <a:t>较高的偶然符合本底（远厅</a:t>
            </a:r>
            <a:r>
              <a:rPr lang="en-US" altLang="zh-CN" sz="2000" kern="0" dirty="0">
                <a:solidFill>
                  <a:srgbClr val="0000FF">
                    <a:lumMod val="75000"/>
                  </a:srgbClr>
                </a:solidFill>
              </a:rPr>
              <a:t>12%</a:t>
            </a:r>
            <a:r>
              <a:rPr lang="zh-CN" altLang="en-US" sz="2000" kern="0" dirty="0">
                <a:solidFill>
                  <a:srgbClr val="0000FF">
                    <a:lumMod val="75000"/>
                  </a:srgbClr>
                </a:solidFill>
              </a:rPr>
              <a:t>，近厅</a:t>
            </a:r>
            <a:r>
              <a:rPr lang="en-US" altLang="zh-CN" sz="2000" kern="0" dirty="0">
                <a:solidFill>
                  <a:srgbClr val="0000FF">
                    <a:lumMod val="75000"/>
                  </a:srgbClr>
                </a:solidFill>
              </a:rPr>
              <a:t>54%</a:t>
            </a:r>
            <a:r>
              <a:rPr lang="zh-CN" altLang="en-US" sz="2000" kern="0" dirty="0">
                <a:solidFill>
                  <a:srgbClr val="0000FF">
                    <a:lumMod val="75000"/>
                  </a:srgbClr>
                </a:solidFill>
              </a:rPr>
              <a:t>）</a:t>
            </a:r>
            <a:endParaRPr lang="en-US" altLang="zh-CN" sz="2000" kern="0" dirty="0">
              <a:solidFill>
                <a:srgbClr val="0000FF">
                  <a:lumMod val="75000"/>
                </a:srgbClr>
              </a:solidFill>
            </a:endParaRPr>
          </a:p>
          <a:p>
            <a:pPr>
              <a:lnSpc>
                <a:spcPts val="3120"/>
              </a:lnSpc>
              <a:spcBef>
                <a:spcPts val="0"/>
              </a:spcBef>
              <a:defRPr/>
            </a:pPr>
            <a:r>
              <a:rPr lang="zh-CN" altLang="en-US" sz="2000" b="1" kern="0" dirty="0">
                <a:solidFill>
                  <a:srgbClr val="C00000"/>
                </a:solidFill>
              </a:rPr>
              <a:t>策略：</a:t>
            </a:r>
            <a:r>
              <a:rPr lang="zh-CN" altLang="en-US" sz="2000" kern="0" dirty="0">
                <a:solidFill>
                  <a:srgbClr val="0000FF">
                    <a:lumMod val="75000"/>
                  </a:srgbClr>
                </a:solidFill>
              </a:rPr>
              <a:t>提高快信号能量阈值（</a:t>
            </a:r>
            <a:r>
              <a:rPr lang="en-US" altLang="zh-CN" sz="2000" kern="0" dirty="0">
                <a:solidFill>
                  <a:srgbClr val="0000FF">
                    <a:lumMod val="75000"/>
                  </a:srgbClr>
                </a:solidFill>
              </a:rPr>
              <a:t>&gt;1.5MeV</a:t>
            </a:r>
            <a:r>
              <a:rPr lang="zh-CN" altLang="en-US" sz="2000" kern="0" dirty="0">
                <a:solidFill>
                  <a:srgbClr val="0000FF">
                    <a:lumMod val="75000"/>
                  </a:srgbClr>
                </a:solidFill>
              </a:rPr>
              <a:t>）和要求快慢信号距离（</a:t>
            </a:r>
            <a:r>
              <a:rPr lang="en-US" altLang="zh-CN" sz="2000" kern="0" dirty="0">
                <a:solidFill>
                  <a:srgbClr val="0000FF">
                    <a:lumMod val="75000"/>
                  </a:srgbClr>
                </a:solidFill>
              </a:rPr>
              <a:t>&lt;0.5m</a:t>
            </a:r>
            <a:r>
              <a:rPr lang="zh-CN" altLang="en-US" sz="2000" kern="0" dirty="0">
                <a:solidFill>
                  <a:srgbClr val="0000FF">
                    <a:lumMod val="75000"/>
                  </a:srgbClr>
                </a:solidFill>
              </a:rPr>
              <a:t>）</a:t>
            </a:r>
            <a:endParaRPr lang="en-US" altLang="zh-CN" sz="2000" kern="0" dirty="0">
              <a:solidFill>
                <a:srgbClr val="0000FF">
                  <a:lumMod val="75000"/>
                </a:srgbClr>
              </a:solidFill>
            </a:endParaRPr>
          </a:p>
          <a:p>
            <a:pPr>
              <a:lnSpc>
                <a:spcPts val="3120"/>
              </a:lnSpc>
              <a:spcBef>
                <a:spcPts val="0"/>
              </a:spcBef>
              <a:defRPr/>
            </a:pPr>
            <a:r>
              <a:rPr lang="zh-CN" altLang="en-US" sz="2000" kern="0" dirty="0">
                <a:solidFill>
                  <a:srgbClr val="0000FF">
                    <a:lumMod val="75000"/>
                  </a:srgbClr>
                </a:solidFill>
              </a:rPr>
              <a:t>利用</a:t>
            </a:r>
            <a:r>
              <a:rPr lang="zh-CN" altLang="en-US" sz="2000" b="1" kern="0" dirty="0">
                <a:solidFill>
                  <a:srgbClr val="C00000"/>
                </a:solidFill>
              </a:rPr>
              <a:t>事例率亏损</a:t>
            </a:r>
            <a:r>
              <a:rPr lang="zh-CN" altLang="en-US" sz="2000" kern="0" dirty="0">
                <a:solidFill>
                  <a:srgbClr val="0000FF">
                    <a:lumMod val="75000"/>
                  </a:srgbClr>
                </a:solidFill>
              </a:rPr>
              <a:t>做振荡分析：与</a:t>
            </a:r>
            <a:r>
              <a:rPr lang="en-US" altLang="zh-CN" sz="2000" kern="0" dirty="0">
                <a:solidFill>
                  <a:srgbClr val="0000FF">
                    <a:lumMod val="75000"/>
                  </a:srgbClr>
                </a:solidFill>
              </a:rPr>
              <a:t>n-</a:t>
            </a:r>
            <a:r>
              <a:rPr lang="en-US" altLang="zh-CN" sz="2000" kern="0" dirty="0" err="1">
                <a:solidFill>
                  <a:srgbClr val="0000FF">
                    <a:lumMod val="75000"/>
                  </a:srgbClr>
                </a:solidFill>
              </a:rPr>
              <a:t>Gd</a:t>
            </a:r>
            <a:r>
              <a:rPr lang="zh-CN" altLang="en-US" sz="2000" kern="0" dirty="0">
                <a:solidFill>
                  <a:srgbClr val="0000FF">
                    <a:lumMod val="75000"/>
                  </a:srgbClr>
                </a:solidFill>
              </a:rPr>
              <a:t>分析结果一致</a:t>
            </a:r>
            <a:endParaRPr lang="en-US" altLang="zh-CN" sz="2000" kern="0" dirty="0">
              <a:solidFill>
                <a:srgbClr val="0000FF">
                  <a:lumMod val="75000"/>
                </a:srgbClr>
              </a:solidFill>
            </a:endParaRPr>
          </a:p>
          <a:p>
            <a:pPr>
              <a:lnSpc>
                <a:spcPts val="3120"/>
              </a:lnSpc>
              <a:spcBef>
                <a:spcPts val="0"/>
              </a:spcBef>
              <a:defRPr/>
            </a:pPr>
            <a:endParaRPr lang="en-US" altLang="zh-CN" sz="2000" kern="0" dirty="0">
              <a:solidFill>
                <a:srgbClr val="0000FF">
                  <a:lumMod val="75000"/>
                </a:srgbClr>
              </a:solidFill>
            </a:endParaRPr>
          </a:p>
          <a:p>
            <a:pPr>
              <a:lnSpc>
                <a:spcPts val="3120"/>
              </a:lnSpc>
              <a:spcBef>
                <a:spcPts val="0"/>
              </a:spcBef>
              <a:defRPr/>
            </a:pPr>
            <a:endParaRPr lang="en-US" altLang="zh-CN" sz="2000" kern="0" dirty="0">
              <a:solidFill>
                <a:srgbClr val="0000FF">
                  <a:lumMod val="75000"/>
                </a:srgbClr>
              </a:solidFill>
            </a:endParaRPr>
          </a:p>
          <a:p>
            <a:pPr>
              <a:lnSpc>
                <a:spcPts val="3120"/>
              </a:lnSpc>
              <a:spcBef>
                <a:spcPts val="0"/>
              </a:spcBef>
              <a:defRPr/>
            </a:pPr>
            <a:endParaRPr lang="en-US" altLang="zh-CN" sz="2000" kern="0" dirty="0">
              <a:solidFill>
                <a:srgbClr val="0000FF">
                  <a:lumMod val="75000"/>
                </a:srgbClr>
              </a:solidFill>
            </a:endParaRPr>
          </a:p>
          <a:p>
            <a:pPr>
              <a:lnSpc>
                <a:spcPts val="3120"/>
              </a:lnSpc>
              <a:spcBef>
                <a:spcPts val="0"/>
              </a:spcBef>
              <a:defRPr/>
            </a:pPr>
            <a:endParaRPr lang="en-US" altLang="zh-CN" sz="2000" kern="0" dirty="0">
              <a:solidFill>
                <a:srgbClr val="0000FF">
                  <a:lumMod val="75000"/>
                </a:srgbClr>
              </a:solidFill>
            </a:endParaRPr>
          </a:p>
          <a:p>
            <a:pPr>
              <a:lnSpc>
                <a:spcPts val="3120"/>
              </a:lnSpc>
              <a:spcBef>
                <a:spcPts val="0"/>
              </a:spcBef>
              <a:defRPr/>
            </a:pPr>
            <a:r>
              <a:rPr lang="zh-CN" altLang="en-US" sz="2000" kern="0" dirty="0">
                <a:solidFill>
                  <a:srgbClr val="0000FF">
                    <a:lumMod val="75000"/>
                  </a:srgbClr>
                </a:solidFill>
              </a:rPr>
              <a:t>能谱分析正在进行中</a:t>
            </a:r>
            <a:endParaRPr lang="en-US" altLang="zh-CN" sz="1600" kern="0" dirty="0">
              <a:solidFill>
                <a:srgbClr val="006600"/>
              </a:solidFill>
            </a:endParaRPr>
          </a:p>
        </p:txBody>
      </p:sp>
      <p:pic>
        <p:nvPicPr>
          <p:cNvPr id="28" name="Picture 4"/>
          <p:cNvPicPr>
            <a:picLocks noChangeAspect="1" noChangeArrowheads="1"/>
          </p:cNvPicPr>
          <p:nvPr/>
        </p:nvPicPr>
        <p:blipFill>
          <a:blip r:embed="rId3" cstate="print"/>
          <a:srcRect/>
          <a:stretch>
            <a:fillRect/>
          </a:stretch>
        </p:blipFill>
        <p:spPr bwMode="auto">
          <a:xfrm>
            <a:off x="9782780" y="1"/>
            <a:ext cx="885220" cy="691315"/>
          </a:xfrm>
          <a:prstGeom prst="rect">
            <a:avLst/>
          </a:prstGeom>
          <a:noFill/>
          <a:ln w="9525">
            <a:noFill/>
            <a:miter lim="800000"/>
            <a:headEnd/>
            <a:tailEnd/>
          </a:ln>
        </p:spPr>
      </p:pic>
      <p:pic>
        <p:nvPicPr>
          <p:cNvPr id="8" name="图片 7">
            <a:extLst>
              <a:ext uri="{FF2B5EF4-FFF2-40B4-BE49-F238E27FC236}">
                <a16:creationId xmlns:a16="http://schemas.microsoft.com/office/drawing/2014/main" id="{F2EB04E5-05B8-4F0B-9746-43B7BAC8C99C}"/>
              </a:ext>
            </a:extLst>
          </p:cNvPr>
          <p:cNvPicPr>
            <a:picLocks noChangeAspect="1"/>
          </p:cNvPicPr>
          <p:nvPr/>
        </p:nvPicPr>
        <p:blipFill>
          <a:blip r:embed="rId4"/>
          <a:stretch>
            <a:fillRect/>
          </a:stretch>
        </p:blipFill>
        <p:spPr>
          <a:xfrm>
            <a:off x="6959728" y="4262430"/>
            <a:ext cx="3221461" cy="2369504"/>
          </a:xfrm>
          <a:prstGeom prst="rect">
            <a:avLst/>
          </a:prstGeom>
        </p:spPr>
      </p:pic>
    </p:spTree>
    <p:extLst>
      <p:ext uri="{BB962C8B-B14F-4D97-AF65-F5344CB8AC3E}">
        <p14:creationId xmlns:p14="http://schemas.microsoft.com/office/powerpoint/2010/main" val="891876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D0D6795E-D47B-46F7-826B-2FF1BD0EC350}"/>
              </a:ext>
            </a:extLst>
          </p:cNvPr>
          <p:cNvSpPr>
            <a:spLocks noGrp="1"/>
          </p:cNvSpPr>
          <p:nvPr>
            <p:ph type="ctrTitle"/>
          </p:nvPr>
        </p:nvSpPr>
        <p:spPr/>
        <p:txBody>
          <a:bodyPr/>
          <a:lstStyle/>
          <a:p>
            <a:r>
              <a:rPr lang="zh-CN" altLang="en-US" dirty="0"/>
              <a:t>统计方法</a:t>
            </a:r>
          </a:p>
        </p:txBody>
      </p:sp>
      <p:sp>
        <p:nvSpPr>
          <p:cNvPr id="7" name="副标题 6">
            <a:extLst>
              <a:ext uri="{FF2B5EF4-FFF2-40B4-BE49-F238E27FC236}">
                <a16:creationId xmlns:a16="http://schemas.microsoft.com/office/drawing/2014/main" id="{0CB2B53E-5E89-40EE-8D73-DBEC7FADAD42}"/>
              </a:ext>
            </a:extLst>
          </p:cNvPr>
          <p:cNvSpPr>
            <a:spLocks noGrp="1"/>
          </p:cNvSpPr>
          <p:nvPr>
            <p:ph type="subTitle" idx="1"/>
          </p:nvPr>
        </p:nvSpPr>
        <p:spPr/>
        <p:txBody>
          <a:bodyPr/>
          <a:lstStyle/>
          <a:p>
            <a:endParaRPr lang="zh-CN" altLang="en-US"/>
          </a:p>
        </p:txBody>
      </p:sp>
      <p:sp>
        <p:nvSpPr>
          <p:cNvPr id="4" name="日期占位符 3">
            <a:extLst>
              <a:ext uri="{FF2B5EF4-FFF2-40B4-BE49-F238E27FC236}">
                <a16:creationId xmlns:a16="http://schemas.microsoft.com/office/drawing/2014/main" id="{3EC2F944-CC37-4876-8275-0C49F8E4B019}"/>
              </a:ext>
            </a:extLst>
          </p:cNvPr>
          <p:cNvSpPr>
            <a:spLocks noGrp="1"/>
          </p:cNvSpPr>
          <p:nvPr>
            <p:ph type="dt" sz="half" idx="10"/>
          </p:nvPr>
        </p:nvSpPr>
        <p:spPr/>
        <p:txBody>
          <a:bodyPr/>
          <a:lstStyle/>
          <a:p>
            <a:r>
              <a:rPr lang="en-US" altLang="zh-CN"/>
              <a:t>2024/8/30</a:t>
            </a:r>
            <a:endParaRPr lang="zh-CN" altLang="en-US"/>
          </a:p>
        </p:txBody>
      </p:sp>
      <p:sp>
        <p:nvSpPr>
          <p:cNvPr id="5" name="灯片编号占位符 4">
            <a:extLst>
              <a:ext uri="{FF2B5EF4-FFF2-40B4-BE49-F238E27FC236}">
                <a16:creationId xmlns:a16="http://schemas.microsoft.com/office/drawing/2014/main" id="{40346071-7A43-40FA-A3DB-529656C06DB0}"/>
              </a:ext>
            </a:extLst>
          </p:cNvPr>
          <p:cNvSpPr>
            <a:spLocks noGrp="1"/>
          </p:cNvSpPr>
          <p:nvPr>
            <p:ph type="sldNum" sz="quarter" idx="12"/>
          </p:nvPr>
        </p:nvSpPr>
        <p:spPr/>
        <p:txBody>
          <a:bodyPr/>
          <a:lstStyle/>
          <a:p>
            <a:fld id="{9F51A28A-B052-4E80-9441-AD2D41E52002}" type="slidenum">
              <a:rPr lang="zh-CN" altLang="en-US" smtClean="0"/>
              <a:t>75</a:t>
            </a:fld>
            <a:endParaRPr lang="zh-CN" altLang="en-US"/>
          </a:p>
        </p:txBody>
      </p:sp>
    </p:spTree>
    <p:extLst>
      <p:ext uri="{BB962C8B-B14F-4D97-AF65-F5344CB8AC3E}">
        <p14:creationId xmlns:p14="http://schemas.microsoft.com/office/powerpoint/2010/main" val="29085363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Statistics </a:t>
            </a:r>
            <a:endParaRPr lang="zh-CN" altLang="en-US" dirty="0"/>
          </a:p>
        </p:txBody>
      </p:sp>
      <p:sp>
        <p:nvSpPr>
          <p:cNvPr id="3" name="内容占位符 2"/>
          <p:cNvSpPr>
            <a:spLocks noGrp="1"/>
          </p:cNvSpPr>
          <p:nvPr>
            <p:ph idx="1"/>
          </p:nvPr>
        </p:nvSpPr>
        <p:spPr/>
        <p:txBody>
          <a:bodyPr/>
          <a:lstStyle/>
          <a:p>
            <a:r>
              <a:rPr lang="en-US" altLang="zh-CN" dirty="0" err="1"/>
              <a:t>Frequentist</a:t>
            </a:r>
            <a:r>
              <a:rPr lang="en-US" altLang="zh-CN" dirty="0"/>
              <a:t> probability</a:t>
            </a:r>
          </a:p>
          <a:p>
            <a:endParaRPr lang="en-US" altLang="zh-CN" dirty="0"/>
          </a:p>
          <a:p>
            <a:endParaRPr lang="en-US" altLang="zh-CN" dirty="0"/>
          </a:p>
          <a:p>
            <a:endParaRPr lang="en-US" altLang="zh-CN" dirty="0"/>
          </a:p>
          <a:p>
            <a:r>
              <a:rPr lang="en-US" altLang="zh-CN" dirty="0"/>
              <a:t>Bayesian posterior probability</a:t>
            </a:r>
            <a:endParaRPr lang="zh-CN" altLang="en-US" dirty="0"/>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5" name="图片 4"/>
          <p:cNvPicPr>
            <a:picLocks noChangeAspect="1"/>
          </p:cNvPicPr>
          <p:nvPr/>
        </p:nvPicPr>
        <p:blipFill>
          <a:blip r:embed="rId2"/>
          <a:stretch>
            <a:fillRect/>
          </a:stretch>
        </p:blipFill>
        <p:spPr>
          <a:xfrm>
            <a:off x="4101942" y="2620086"/>
            <a:ext cx="2124687" cy="926145"/>
          </a:xfrm>
          <a:prstGeom prst="rect">
            <a:avLst/>
          </a:prstGeom>
        </p:spPr>
      </p:pic>
      <p:pic>
        <p:nvPicPr>
          <p:cNvPr id="6" name="图片 5"/>
          <p:cNvPicPr>
            <a:picLocks noChangeAspect="1"/>
          </p:cNvPicPr>
          <p:nvPr/>
        </p:nvPicPr>
        <p:blipFill>
          <a:blip r:embed="rId3"/>
          <a:stretch>
            <a:fillRect/>
          </a:stretch>
        </p:blipFill>
        <p:spPr>
          <a:xfrm>
            <a:off x="4101942" y="4747562"/>
            <a:ext cx="3146049" cy="815038"/>
          </a:xfrm>
          <a:prstGeom prst="rect">
            <a:avLst/>
          </a:prstGeom>
        </p:spPr>
      </p:pic>
      <p:sp>
        <p:nvSpPr>
          <p:cNvPr id="7" name="文本框 6"/>
          <p:cNvSpPr txBox="1"/>
          <p:nvPr/>
        </p:nvSpPr>
        <p:spPr>
          <a:xfrm>
            <a:off x="7019392" y="243077"/>
            <a:ext cx="3504229" cy="1569660"/>
          </a:xfrm>
          <a:prstGeom prst="rect">
            <a:avLst/>
          </a:prstGeom>
          <a:solidFill>
            <a:schemeClr val="bg2"/>
          </a:solidFill>
        </p:spPr>
        <p:txBody>
          <a:bodyPr wrap="none" rtlCol="0">
            <a:spAutoFit/>
          </a:bodyPr>
          <a:lstStyle/>
          <a:p>
            <a:pPr marL="342900" indent="-342900">
              <a:buFont typeface="Arial" panose="020B0604020202020204" pitchFamily="34" charset="0"/>
              <a:buChar char="•"/>
            </a:pPr>
            <a:r>
              <a:rPr lang="en-US" altLang="zh-CN" sz="2400" dirty="0"/>
              <a:t>Parameter estimation</a:t>
            </a:r>
          </a:p>
          <a:p>
            <a:pPr marL="342900" indent="-342900">
              <a:buFont typeface="Arial" panose="020B0604020202020204" pitchFamily="34" charset="0"/>
              <a:buChar char="•"/>
            </a:pPr>
            <a:r>
              <a:rPr lang="en-US" altLang="zh-CN" sz="2400" dirty="0">
                <a:solidFill>
                  <a:schemeClr val="accent1"/>
                </a:solidFill>
              </a:rPr>
              <a:t>Statistical tests</a:t>
            </a:r>
          </a:p>
          <a:p>
            <a:pPr marL="342900" indent="-342900">
              <a:buFont typeface="Arial" panose="020B0604020202020204" pitchFamily="34" charset="0"/>
              <a:buChar char="•"/>
            </a:pPr>
            <a:r>
              <a:rPr lang="en-US" altLang="zh-CN" sz="2400" dirty="0">
                <a:solidFill>
                  <a:schemeClr val="accent1"/>
                </a:solidFill>
              </a:rPr>
              <a:t>Intervals and limits</a:t>
            </a:r>
          </a:p>
          <a:p>
            <a:pPr marL="342900" indent="-342900">
              <a:buFont typeface="Arial" panose="020B0604020202020204" pitchFamily="34" charset="0"/>
              <a:buChar char="•"/>
            </a:pPr>
            <a:r>
              <a:rPr lang="en-US" altLang="zh-CN" sz="2400" dirty="0">
                <a:solidFill>
                  <a:schemeClr val="accent1"/>
                </a:solidFill>
              </a:rPr>
              <a:t>Experimental sensitivity</a:t>
            </a:r>
            <a:endParaRPr lang="zh-CN" altLang="en-US" sz="2400" dirty="0">
              <a:solidFill>
                <a:schemeClr val="accent1"/>
              </a:solidFill>
            </a:endParaRPr>
          </a:p>
        </p:txBody>
      </p:sp>
    </p:spTree>
    <p:extLst>
      <p:ext uri="{BB962C8B-B14F-4D97-AF65-F5344CB8AC3E}">
        <p14:creationId xmlns:p14="http://schemas.microsoft.com/office/powerpoint/2010/main" val="40624891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365127"/>
            <a:ext cx="7886700" cy="870629"/>
          </a:xfrm>
        </p:spPr>
        <p:txBody>
          <a:bodyPr/>
          <a:lstStyle/>
          <a:p>
            <a:r>
              <a:rPr lang="en-US" altLang="zh-CN" dirty="0"/>
              <a:t>Parameter estimation</a:t>
            </a:r>
            <a:endParaRPr lang="zh-CN" altLang="en-US" dirty="0"/>
          </a:p>
        </p:txBody>
      </p:sp>
      <p:sp>
        <p:nvSpPr>
          <p:cNvPr id="3" name="内容占位符 2"/>
          <p:cNvSpPr>
            <a:spLocks noGrp="1"/>
          </p:cNvSpPr>
          <p:nvPr>
            <p:ph idx="1"/>
          </p:nvPr>
        </p:nvSpPr>
        <p:spPr>
          <a:xfrm>
            <a:off x="2152650" y="1415143"/>
            <a:ext cx="7886700" cy="4761820"/>
          </a:xfrm>
        </p:spPr>
        <p:txBody>
          <a:bodyPr/>
          <a:lstStyle/>
          <a:p>
            <a:r>
              <a:rPr lang="en-US" altLang="zh-CN" dirty="0"/>
              <a:t>Methods</a:t>
            </a:r>
          </a:p>
          <a:p>
            <a:pPr lvl="1">
              <a:buFont typeface="Calibri" panose="020F0502020204030204" pitchFamily="34" charset="0"/>
              <a:buChar char="‐"/>
            </a:pPr>
            <a:r>
              <a:rPr lang="en-US" altLang="zh-CN" dirty="0"/>
              <a:t>Maximum likelihood (</a:t>
            </a:r>
            <a:r>
              <a:rPr lang="en-US" altLang="zh-CN" dirty="0" err="1"/>
              <a:t>frequentist</a:t>
            </a:r>
            <a:r>
              <a:rPr lang="en-US" altLang="zh-CN" dirty="0"/>
              <a:t> approach)</a:t>
            </a:r>
          </a:p>
          <a:p>
            <a:pPr lvl="1">
              <a:buFont typeface="Calibri" panose="020F0502020204030204" pitchFamily="34" charset="0"/>
              <a:buChar char="‐"/>
            </a:pPr>
            <a:r>
              <a:rPr lang="en-US" altLang="zh-CN" dirty="0"/>
              <a:t>Least squares (</a:t>
            </a:r>
            <a:r>
              <a:rPr lang="en-US" altLang="zh-CN" dirty="0" err="1"/>
              <a:t>frequentist</a:t>
            </a:r>
            <a:r>
              <a:rPr lang="en-US" altLang="zh-CN" dirty="0"/>
              <a:t> approach)</a:t>
            </a:r>
          </a:p>
          <a:p>
            <a:pPr lvl="1">
              <a:buFont typeface="Calibri" panose="020F0502020204030204" pitchFamily="34" charset="0"/>
              <a:buChar char="‐"/>
            </a:pPr>
            <a:r>
              <a:rPr lang="en-US" altLang="zh-CN" dirty="0"/>
              <a:t>Bayesian approach</a:t>
            </a:r>
          </a:p>
          <a:p>
            <a:pPr lvl="1">
              <a:buFont typeface="Calibri" panose="020F0502020204030204" pitchFamily="34" charset="0"/>
              <a:buChar char="‐"/>
            </a:pPr>
            <a:endParaRPr lang="en-US" altLang="zh-CN" dirty="0"/>
          </a:p>
          <a:p>
            <a:r>
              <a:rPr lang="en-US" altLang="zh-CN" dirty="0"/>
              <a:t>Likelihood function</a:t>
            </a:r>
            <a:endParaRPr lang="zh-CN" altLang="en-US" dirty="0"/>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5" name="图片 4"/>
          <p:cNvPicPr>
            <a:picLocks noChangeAspect="1"/>
          </p:cNvPicPr>
          <p:nvPr/>
        </p:nvPicPr>
        <p:blipFill>
          <a:blip r:embed="rId2"/>
          <a:stretch>
            <a:fillRect/>
          </a:stretch>
        </p:blipFill>
        <p:spPr>
          <a:xfrm>
            <a:off x="4210051" y="4219254"/>
            <a:ext cx="1935267" cy="439833"/>
          </a:xfrm>
          <a:prstGeom prst="rect">
            <a:avLst/>
          </a:prstGeom>
        </p:spPr>
      </p:pic>
      <p:sp>
        <p:nvSpPr>
          <p:cNvPr id="6" name="文本框 5"/>
          <p:cNvSpPr txBox="1"/>
          <p:nvPr/>
        </p:nvSpPr>
        <p:spPr>
          <a:xfrm>
            <a:off x="6281057" y="4116004"/>
            <a:ext cx="3049168" cy="646331"/>
          </a:xfrm>
          <a:prstGeom prst="rect">
            <a:avLst/>
          </a:prstGeom>
          <a:noFill/>
        </p:spPr>
        <p:txBody>
          <a:bodyPr wrap="none" rtlCol="0">
            <a:spAutoFit/>
          </a:bodyPr>
          <a:lstStyle/>
          <a:p>
            <a:r>
              <a:rPr lang="el-GR" altLang="zh-CN" b="1" dirty="0"/>
              <a:t>θ</a:t>
            </a:r>
            <a:r>
              <a:rPr lang="en-US" altLang="zh-CN" dirty="0"/>
              <a:t>: parameters in theory model</a:t>
            </a:r>
          </a:p>
          <a:p>
            <a:r>
              <a:rPr lang="en-US" altLang="zh-CN" b="1" dirty="0"/>
              <a:t>x</a:t>
            </a:r>
            <a:r>
              <a:rPr lang="en-US" altLang="zh-CN" dirty="0"/>
              <a:t>: measured quantities</a:t>
            </a:r>
            <a:endParaRPr lang="zh-CN" altLang="en-US" dirty="0"/>
          </a:p>
        </p:txBody>
      </p:sp>
      <p:pic>
        <p:nvPicPr>
          <p:cNvPr id="7" name="图片 6"/>
          <p:cNvPicPr>
            <a:picLocks noChangeAspect="1"/>
          </p:cNvPicPr>
          <p:nvPr/>
        </p:nvPicPr>
        <p:blipFill>
          <a:blip r:embed="rId3"/>
          <a:stretch>
            <a:fillRect/>
          </a:stretch>
        </p:blipFill>
        <p:spPr>
          <a:xfrm>
            <a:off x="4047515" y="4838474"/>
            <a:ext cx="3322522" cy="720090"/>
          </a:xfrm>
          <a:prstGeom prst="rect">
            <a:avLst/>
          </a:prstGeom>
        </p:spPr>
      </p:pic>
      <p:pic>
        <p:nvPicPr>
          <p:cNvPr id="8" name="图片 7"/>
          <p:cNvPicPr>
            <a:picLocks noChangeAspect="1"/>
          </p:cNvPicPr>
          <p:nvPr/>
        </p:nvPicPr>
        <p:blipFill>
          <a:blip r:embed="rId4"/>
          <a:stretch>
            <a:fillRect/>
          </a:stretch>
        </p:blipFill>
        <p:spPr>
          <a:xfrm>
            <a:off x="4210050" y="5774590"/>
            <a:ext cx="2604407" cy="539652"/>
          </a:xfrm>
          <a:prstGeom prst="rect">
            <a:avLst/>
          </a:prstGeom>
        </p:spPr>
      </p:pic>
    </p:spTree>
    <p:extLst>
      <p:ext uri="{BB962C8B-B14F-4D97-AF65-F5344CB8AC3E}">
        <p14:creationId xmlns:p14="http://schemas.microsoft.com/office/powerpoint/2010/main" val="1623153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An example: DYB rate-only fit</a:t>
            </a:r>
            <a:endParaRPr lang="zh-CN" altLang="en-US" dirty="0"/>
          </a:p>
        </p:txBody>
      </p:sp>
      <p:sp>
        <p:nvSpPr>
          <p:cNvPr id="3" name="内容占位符 2"/>
          <p:cNvSpPr>
            <a:spLocks noGrp="1"/>
          </p:cNvSpPr>
          <p:nvPr>
            <p:ph idx="1"/>
          </p:nvPr>
        </p:nvSpPr>
        <p:spPr>
          <a:xfrm>
            <a:off x="2152650" y="2090057"/>
            <a:ext cx="7886700" cy="4086906"/>
          </a:xfrm>
        </p:spPr>
        <p:txBody>
          <a:bodyPr/>
          <a:lstStyle/>
          <a:p>
            <a:r>
              <a:rPr lang="el-GR" altLang="zh-CN" b="1" dirty="0"/>
              <a:t>θ</a:t>
            </a:r>
            <a:r>
              <a:rPr lang="en-US" altLang="zh-CN" dirty="0"/>
              <a:t>: </a:t>
            </a:r>
            <a:r>
              <a:rPr lang="el-GR" altLang="zh-CN" dirty="0"/>
              <a:t>θ</a:t>
            </a:r>
            <a:r>
              <a:rPr lang="en-US" altLang="zh-CN" baseline="-25000" dirty="0"/>
              <a:t>13</a:t>
            </a:r>
            <a:r>
              <a:rPr lang="en-US" altLang="zh-CN" dirty="0"/>
              <a:t>, </a:t>
            </a:r>
            <a:r>
              <a:rPr lang="el-GR" altLang="zh-CN" dirty="0"/>
              <a:t>ε</a:t>
            </a:r>
            <a:r>
              <a:rPr lang="en-US" altLang="zh-CN" dirty="0"/>
              <a:t> (normalization)</a:t>
            </a:r>
            <a:endParaRPr lang="en-US" altLang="zh-CN" baseline="-25000" dirty="0"/>
          </a:p>
          <a:p>
            <a:r>
              <a:rPr lang="en-US" altLang="zh-CN" b="1" dirty="0"/>
              <a:t>x</a:t>
            </a:r>
            <a:r>
              <a:rPr lang="en-US" altLang="zh-CN" dirty="0"/>
              <a:t>: N</a:t>
            </a:r>
            <a:r>
              <a:rPr lang="en-US" altLang="zh-CN" baseline="-25000" dirty="0"/>
              <a:t>i</a:t>
            </a:r>
            <a:r>
              <a:rPr lang="en-US" altLang="zh-CN" dirty="0"/>
              <a:t>, </a:t>
            </a:r>
            <a:r>
              <a:rPr lang="en-US" altLang="zh-CN" dirty="0" err="1"/>
              <a:t>i</a:t>
            </a:r>
            <a:r>
              <a:rPr lang="en-US" altLang="zh-CN" dirty="0"/>
              <a:t>=1,…,6 </a:t>
            </a:r>
            <a:endParaRPr lang="zh-CN" altLang="en-US" baseline="-25000" dirty="0"/>
          </a:p>
          <a:p>
            <a:pPr marL="0" indent="0">
              <a:buNone/>
            </a:pPr>
            <a:endParaRPr lang="zh-CN" altLang="en-US" dirty="0"/>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6" name="图片 5"/>
          <p:cNvPicPr>
            <a:picLocks noChangeAspect="1"/>
          </p:cNvPicPr>
          <p:nvPr/>
        </p:nvPicPr>
        <p:blipFill>
          <a:blip r:embed="rId3"/>
          <a:stretch>
            <a:fillRect/>
          </a:stretch>
        </p:blipFill>
        <p:spPr>
          <a:xfrm>
            <a:off x="6954270" y="1690690"/>
            <a:ext cx="3539558" cy="1501069"/>
          </a:xfrm>
          <a:prstGeom prst="rect">
            <a:avLst/>
          </a:prstGeom>
        </p:spPr>
      </p:pic>
      <p:pic>
        <p:nvPicPr>
          <p:cNvPr id="7" name="图片 6"/>
          <p:cNvPicPr>
            <a:picLocks noChangeAspect="1"/>
          </p:cNvPicPr>
          <p:nvPr/>
        </p:nvPicPr>
        <p:blipFill>
          <a:blip r:embed="rId4"/>
          <a:stretch>
            <a:fillRect/>
          </a:stretch>
        </p:blipFill>
        <p:spPr>
          <a:xfrm>
            <a:off x="4160734" y="1560531"/>
            <a:ext cx="1935267" cy="439833"/>
          </a:xfrm>
          <a:prstGeom prst="rect">
            <a:avLst/>
          </a:prstGeom>
        </p:spPr>
      </p:pic>
      <p:graphicFrame>
        <p:nvGraphicFramePr>
          <p:cNvPr id="8" name="对象 7"/>
          <p:cNvGraphicFramePr>
            <a:graphicFrameLocks noChangeAspect="1"/>
          </p:cNvGraphicFramePr>
          <p:nvPr/>
        </p:nvGraphicFramePr>
        <p:xfrm>
          <a:off x="3008688" y="3281453"/>
          <a:ext cx="3784878" cy="708499"/>
        </p:xfrm>
        <a:graphic>
          <a:graphicData uri="http://schemas.openxmlformats.org/presentationml/2006/ole">
            <mc:AlternateContent xmlns:mc="http://schemas.openxmlformats.org/markup-compatibility/2006">
              <mc:Choice xmlns:v="urn:schemas-microsoft-com:vml" Requires="v">
                <p:oleObj spid="_x0000_s16392" name="公式" r:id="rId5" imgW="2577960" imgH="482400" progId="Equation.3">
                  <p:embed/>
                </p:oleObj>
              </mc:Choice>
              <mc:Fallback>
                <p:oleObj name="公式" r:id="rId5" imgW="2577960" imgH="482400" progId="Equation.3">
                  <p:embed/>
                  <p:pic>
                    <p:nvPicPr>
                      <p:cNvPr id="8" name="对象 7"/>
                      <p:cNvPicPr/>
                      <p:nvPr/>
                    </p:nvPicPr>
                    <p:blipFill>
                      <a:blip r:embed="rId6"/>
                      <a:stretch>
                        <a:fillRect/>
                      </a:stretch>
                    </p:blipFill>
                    <p:spPr>
                      <a:xfrm>
                        <a:off x="3008688" y="3281453"/>
                        <a:ext cx="3784878" cy="708499"/>
                      </a:xfrm>
                      <a:prstGeom prst="rect">
                        <a:avLst/>
                      </a:prstGeom>
                    </p:spPr>
                  </p:pic>
                </p:oleObj>
              </mc:Fallback>
            </mc:AlternateContent>
          </a:graphicData>
        </a:graphic>
      </p:graphicFrame>
      <p:sp>
        <p:nvSpPr>
          <p:cNvPr id="9" name="文本框 8"/>
          <p:cNvSpPr txBox="1"/>
          <p:nvPr/>
        </p:nvSpPr>
        <p:spPr>
          <a:xfrm>
            <a:off x="7307036" y="3553494"/>
            <a:ext cx="3360964" cy="646331"/>
          </a:xfrm>
          <a:prstGeom prst="rect">
            <a:avLst/>
          </a:prstGeom>
          <a:noFill/>
        </p:spPr>
        <p:txBody>
          <a:bodyPr wrap="square" rtlCol="0">
            <a:spAutoFit/>
          </a:bodyPr>
          <a:lstStyle/>
          <a:p>
            <a:r>
              <a:rPr lang="en-US" altLang="zh-CN" dirty="0"/>
              <a:t>Assume no correlated uncertainty and Gaussian distribution</a:t>
            </a:r>
            <a:endParaRPr lang="zh-CN" altLang="en-US" dirty="0"/>
          </a:p>
        </p:txBody>
      </p:sp>
      <p:sp>
        <p:nvSpPr>
          <p:cNvPr id="10" name="左箭头 9"/>
          <p:cNvSpPr/>
          <p:nvPr/>
        </p:nvSpPr>
        <p:spPr>
          <a:xfrm>
            <a:off x="6793566" y="3701343"/>
            <a:ext cx="513470" cy="2214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对象 10"/>
          <p:cNvGraphicFramePr>
            <a:graphicFrameLocks noChangeAspect="1"/>
          </p:cNvGraphicFramePr>
          <p:nvPr/>
        </p:nvGraphicFramePr>
        <p:xfrm>
          <a:off x="3008689" y="4211452"/>
          <a:ext cx="6386739" cy="579944"/>
        </p:xfrm>
        <a:graphic>
          <a:graphicData uri="http://schemas.openxmlformats.org/presentationml/2006/ole">
            <mc:AlternateContent xmlns:mc="http://schemas.openxmlformats.org/markup-compatibility/2006">
              <mc:Choice xmlns:v="urn:schemas-microsoft-com:vml" Requires="v">
                <p:oleObj spid="_x0000_s16393" name="公式" r:id="rId7" imgW="5029200" imgH="457200" progId="Equation.3">
                  <p:embed/>
                </p:oleObj>
              </mc:Choice>
              <mc:Fallback>
                <p:oleObj name="公式" r:id="rId7" imgW="5029200" imgH="457200" progId="Equation.3">
                  <p:embed/>
                  <p:pic>
                    <p:nvPicPr>
                      <p:cNvPr id="11" name="对象 10"/>
                      <p:cNvPicPr/>
                      <p:nvPr/>
                    </p:nvPicPr>
                    <p:blipFill>
                      <a:blip r:embed="rId8"/>
                      <a:stretch>
                        <a:fillRect/>
                      </a:stretch>
                    </p:blipFill>
                    <p:spPr>
                      <a:xfrm>
                        <a:off x="3008689" y="4211452"/>
                        <a:ext cx="6386739" cy="579944"/>
                      </a:xfrm>
                      <a:prstGeom prst="rect">
                        <a:avLst/>
                      </a:prstGeom>
                    </p:spPr>
                  </p:pic>
                </p:oleObj>
              </mc:Fallback>
            </mc:AlternateContent>
          </a:graphicData>
        </a:graphic>
      </p:graphicFrame>
      <p:graphicFrame>
        <p:nvGraphicFramePr>
          <p:cNvPr id="12" name="对象 11"/>
          <p:cNvGraphicFramePr>
            <a:graphicFrameLocks noChangeAspect="1"/>
          </p:cNvGraphicFramePr>
          <p:nvPr/>
        </p:nvGraphicFramePr>
        <p:xfrm>
          <a:off x="3008689" y="4970784"/>
          <a:ext cx="3522663" cy="654050"/>
        </p:xfrm>
        <a:graphic>
          <a:graphicData uri="http://schemas.openxmlformats.org/presentationml/2006/ole">
            <mc:AlternateContent xmlns:mc="http://schemas.openxmlformats.org/markup-compatibility/2006">
              <mc:Choice xmlns:v="urn:schemas-microsoft-com:vml" Requires="v">
                <p:oleObj spid="_x0000_s16394" name="公式" r:id="rId9" imgW="2463480" imgH="457200" progId="Equation.3">
                  <p:embed/>
                </p:oleObj>
              </mc:Choice>
              <mc:Fallback>
                <p:oleObj name="公式" r:id="rId9" imgW="2463480" imgH="457200" progId="Equation.3">
                  <p:embed/>
                  <p:pic>
                    <p:nvPicPr>
                      <p:cNvPr id="12" name="对象 11"/>
                      <p:cNvPicPr/>
                      <p:nvPr/>
                    </p:nvPicPr>
                    <p:blipFill>
                      <a:blip r:embed="rId10"/>
                      <a:stretch>
                        <a:fillRect/>
                      </a:stretch>
                    </p:blipFill>
                    <p:spPr>
                      <a:xfrm>
                        <a:off x="3008689" y="4970784"/>
                        <a:ext cx="3522663" cy="654050"/>
                      </a:xfrm>
                      <a:prstGeom prst="rect">
                        <a:avLst/>
                      </a:prstGeom>
                    </p:spPr>
                  </p:pic>
                </p:oleObj>
              </mc:Fallback>
            </mc:AlternateContent>
          </a:graphicData>
        </a:graphic>
      </p:graphicFrame>
      <p:pic>
        <p:nvPicPr>
          <p:cNvPr id="14" name="图片 13"/>
          <p:cNvPicPr>
            <a:picLocks noChangeAspect="1"/>
          </p:cNvPicPr>
          <p:nvPr/>
        </p:nvPicPr>
        <p:blipFill>
          <a:blip r:embed="rId11"/>
          <a:stretch>
            <a:fillRect/>
          </a:stretch>
        </p:blipFill>
        <p:spPr>
          <a:xfrm>
            <a:off x="7280020" y="5559234"/>
            <a:ext cx="3141060" cy="1037621"/>
          </a:xfrm>
          <a:prstGeom prst="rect">
            <a:avLst/>
          </a:prstGeom>
        </p:spPr>
      </p:pic>
    </p:spTree>
    <p:extLst>
      <p:ext uri="{BB962C8B-B14F-4D97-AF65-F5344CB8AC3E}">
        <p14:creationId xmlns:p14="http://schemas.microsoft.com/office/powerpoint/2010/main" val="41906489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365127"/>
            <a:ext cx="7886700" cy="941160"/>
          </a:xfrm>
        </p:spPr>
        <p:txBody>
          <a:bodyPr/>
          <a:lstStyle/>
          <a:p>
            <a:r>
              <a:rPr lang="en-US" altLang="zh-CN" dirty="0"/>
              <a:t>An example: shape fit</a:t>
            </a:r>
            <a:endParaRPr lang="zh-CN" altLang="en-US" dirty="0"/>
          </a:p>
        </p:txBody>
      </p:sp>
      <p:sp>
        <p:nvSpPr>
          <p:cNvPr id="3" name="内容占位符 2"/>
          <p:cNvSpPr>
            <a:spLocks noGrp="1"/>
          </p:cNvSpPr>
          <p:nvPr>
            <p:ph idx="1"/>
          </p:nvPr>
        </p:nvSpPr>
        <p:spPr>
          <a:xfrm>
            <a:off x="2152650" y="1491343"/>
            <a:ext cx="7886700" cy="4685620"/>
          </a:xfrm>
        </p:spPr>
        <p:txBody>
          <a:bodyPr/>
          <a:lstStyle/>
          <a:p>
            <a:r>
              <a:rPr lang="el-GR" altLang="zh-CN" b="1" dirty="0"/>
              <a:t>θ</a:t>
            </a:r>
            <a:r>
              <a:rPr lang="en-US" altLang="zh-CN" dirty="0"/>
              <a:t>: parameters in spectrum</a:t>
            </a:r>
            <a:endParaRPr lang="en-US" altLang="zh-CN" baseline="-25000" dirty="0"/>
          </a:p>
          <a:p>
            <a:r>
              <a:rPr lang="en-US" altLang="zh-CN" b="1" dirty="0"/>
              <a:t>x</a:t>
            </a:r>
            <a:r>
              <a:rPr lang="en-US" altLang="zh-CN" dirty="0"/>
              <a:t>: </a:t>
            </a:r>
            <a:r>
              <a:rPr lang="en-US" altLang="zh-CN" dirty="0" err="1"/>
              <a:t>E</a:t>
            </a:r>
            <a:r>
              <a:rPr lang="en-US" altLang="zh-CN" baseline="-25000" dirty="0" err="1"/>
              <a:t>i</a:t>
            </a:r>
            <a:r>
              <a:rPr lang="en-US" altLang="zh-CN" dirty="0"/>
              <a:t> (</a:t>
            </a:r>
            <a:r>
              <a:rPr lang="en-US" altLang="zh-CN" dirty="0" err="1"/>
              <a:t>i</a:t>
            </a:r>
            <a:r>
              <a:rPr lang="en-US" altLang="zh-CN" dirty="0"/>
              <a:t>=1,…,N, N is number of events)</a:t>
            </a:r>
          </a:p>
          <a:p>
            <a:endParaRPr lang="en-US" altLang="zh-CN" dirty="0"/>
          </a:p>
          <a:p>
            <a:r>
              <a:rPr lang="en-US" altLang="zh-CN" dirty="0"/>
              <a:t>In the case of N is very large</a:t>
            </a:r>
            <a:endParaRPr lang="zh-CN" altLang="en-US" baseline="-25000" dirty="0"/>
          </a:p>
          <a:p>
            <a:endParaRPr lang="zh-CN" altLang="en-US" dirty="0"/>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5" name="图片 4"/>
          <p:cNvPicPr>
            <a:picLocks noChangeAspect="1"/>
          </p:cNvPicPr>
          <p:nvPr/>
        </p:nvPicPr>
        <p:blipFill>
          <a:blip r:embed="rId3"/>
          <a:stretch>
            <a:fillRect/>
          </a:stretch>
        </p:blipFill>
        <p:spPr>
          <a:xfrm>
            <a:off x="7794238" y="563531"/>
            <a:ext cx="2873763" cy="2097250"/>
          </a:xfrm>
          <a:prstGeom prst="rect">
            <a:avLst/>
          </a:prstGeom>
        </p:spPr>
      </p:pic>
      <p:graphicFrame>
        <p:nvGraphicFramePr>
          <p:cNvPr id="6" name="对象 5"/>
          <p:cNvGraphicFramePr>
            <a:graphicFrameLocks noChangeAspect="1"/>
          </p:cNvGraphicFramePr>
          <p:nvPr/>
        </p:nvGraphicFramePr>
        <p:xfrm>
          <a:off x="2651353" y="2606351"/>
          <a:ext cx="5702300" cy="503238"/>
        </p:xfrm>
        <a:graphic>
          <a:graphicData uri="http://schemas.openxmlformats.org/presentationml/2006/ole">
            <mc:AlternateContent xmlns:mc="http://schemas.openxmlformats.org/markup-compatibility/2006">
              <mc:Choice xmlns:v="urn:schemas-microsoft-com:vml" Requires="v">
                <p:oleObj spid="_x0000_s17420" name="公式" r:id="rId4" imgW="3886200" imgH="342720" progId="Equation.3">
                  <p:embed/>
                </p:oleObj>
              </mc:Choice>
              <mc:Fallback>
                <p:oleObj name="公式" r:id="rId4" imgW="3886200" imgH="342720" progId="Equation.3">
                  <p:embed/>
                  <p:pic>
                    <p:nvPicPr>
                      <p:cNvPr id="6" name="对象 5"/>
                      <p:cNvPicPr/>
                      <p:nvPr/>
                    </p:nvPicPr>
                    <p:blipFill>
                      <a:blip r:embed="rId5"/>
                      <a:stretch>
                        <a:fillRect/>
                      </a:stretch>
                    </p:blipFill>
                    <p:spPr>
                      <a:xfrm>
                        <a:off x="2651353" y="2606351"/>
                        <a:ext cx="5702300" cy="503238"/>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2643188" y="3656013"/>
          <a:ext cx="4862512" cy="334962"/>
        </p:xfrm>
        <a:graphic>
          <a:graphicData uri="http://schemas.openxmlformats.org/presentationml/2006/ole">
            <mc:AlternateContent xmlns:mc="http://schemas.openxmlformats.org/markup-compatibility/2006">
              <mc:Choice xmlns:v="urn:schemas-microsoft-com:vml" Requires="v">
                <p:oleObj spid="_x0000_s17421" name="公式" r:id="rId6" imgW="3314520" imgH="228600" progId="Equation.3">
                  <p:embed/>
                </p:oleObj>
              </mc:Choice>
              <mc:Fallback>
                <p:oleObj name="公式" r:id="rId6" imgW="3314520" imgH="228600" progId="Equation.3">
                  <p:embed/>
                  <p:pic>
                    <p:nvPicPr>
                      <p:cNvPr id="7" name="对象 6"/>
                      <p:cNvPicPr/>
                      <p:nvPr/>
                    </p:nvPicPr>
                    <p:blipFill>
                      <a:blip r:embed="rId7"/>
                      <a:stretch>
                        <a:fillRect/>
                      </a:stretch>
                    </p:blipFill>
                    <p:spPr>
                      <a:xfrm>
                        <a:off x="2643188" y="3656013"/>
                        <a:ext cx="4862512" cy="334962"/>
                      </a:xfrm>
                      <a:prstGeom prst="rect">
                        <a:avLst/>
                      </a:prstGeom>
                    </p:spPr>
                  </p:pic>
                </p:oleObj>
              </mc:Fallback>
            </mc:AlternateContent>
          </a:graphicData>
        </a:graphic>
      </p:graphicFrame>
      <p:sp>
        <p:nvSpPr>
          <p:cNvPr id="8" name="文本框 7"/>
          <p:cNvSpPr txBox="1"/>
          <p:nvPr/>
        </p:nvSpPr>
        <p:spPr>
          <a:xfrm>
            <a:off x="7505701" y="3638828"/>
            <a:ext cx="1909497" cy="369332"/>
          </a:xfrm>
          <a:prstGeom prst="rect">
            <a:avLst/>
          </a:prstGeom>
          <a:noFill/>
        </p:spPr>
        <p:txBody>
          <a:bodyPr wrap="none" rtlCol="0">
            <a:spAutoFit/>
          </a:bodyPr>
          <a:lstStyle/>
          <a:p>
            <a:r>
              <a:rPr lang="en-US" altLang="zh-CN" dirty="0"/>
              <a:t>(n</a:t>
            </a:r>
            <a:r>
              <a:rPr lang="en-US" altLang="zh-CN" baseline="-25000" dirty="0"/>
              <a:t>1</a:t>
            </a:r>
            <a:r>
              <a:rPr lang="en-US" altLang="zh-CN" dirty="0"/>
              <a:t>+n</a:t>
            </a:r>
            <a:r>
              <a:rPr lang="en-US" altLang="zh-CN" baseline="-25000" dirty="0"/>
              <a:t>2</a:t>
            </a:r>
            <a:r>
              <a:rPr lang="en-US" altLang="zh-CN" dirty="0"/>
              <a:t>+,…,+</a:t>
            </a:r>
            <a:r>
              <a:rPr lang="en-US" altLang="zh-CN" dirty="0" err="1"/>
              <a:t>n</a:t>
            </a:r>
            <a:r>
              <a:rPr lang="en-US" altLang="zh-CN" baseline="-25000" dirty="0" err="1"/>
              <a:t>k</a:t>
            </a:r>
            <a:r>
              <a:rPr lang="en-US" altLang="zh-CN" dirty="0"/>
              <a:t> = N)</a:t>
            </a:r>
            <a:endParaRPr lang="zh-CN" altLang="en-US" dirty="0"/>
          </a:p>
        </p:txBody>
      </p:sp>
      <p:graphicFrame>
        <p:nvGraphicFramePr>
          <p:cNvPr id="9" name="对象 8"/>
          <p:cNvGraphicFramePr>
            <a:graphicFrameLocks noChangeAspect="1"/>
          </p:cNvGraphicFramePr>
          <p:nvPr/>
        </p:nvGraphicFramePr>
        <p:xfrm>
          <a:off x="2901950" y="4102101"/>
          <a:ext cx="5200650" cy="688975"/>
        </p:xfrm>
        <a:graphic>
          <a:graphicData uri="http://schemas.openxmlformats.org/presentationml/2006/ole">
            <mc:AlternateContent xmlns:mc="http://schemas.openxmlformats.org/markup-compatibility/2006">
              <mc:Choice xmlns:v="urn:schemas-microsoft-com:vml" Requires="v">
                <p:oleObj spid="_x0000_s17422" name="公式" r:id="rId8" imgW="3543120" imgH="469800" progId="Equation.3">
                  <p:embed/>
                </p:oleObj>
              </mc:Choice>
              <mc:Fallback>
                <p:oleObj name="公式" r:id="rId8" imgW="3543120" imgH="469800" progId="Equation.3">
                  <p:embed/>
                  <p:pic>
                    <p:nvPicPr>
                      <p:cNvPr id="9" name="对象 8"/>
                      <p:cNvPicPr/>
                      <p:nvPr/>
                    </p:nvPicPr>
                    <p:blipFill>
                      <a:blip r:embed="rId9"/>
                      <a:stretch>
                        <a:fillRect/>
                      </a:stretch>
                    </p:blipFill>
                    <p:spPr>
                      <a:xfrm>
                        <a:off x="2901950" y="4102101"/>
                        <a:ext cx="5200650" cy="688975"/>
                      </a:xfrm>
                      <a:prstGeom prst="rect">
                        <a:avLst/>
                      </a:prstGeom>
                    </p:spPr>
                  </p:pic>
                </p:oleObj>
              </mc:Fallback>
            </mc:AlternateContent>
          </a:graphicData>
        </a:graphic>
      </p:graphicFrame>
      <p:graphicFrame>
        <p:nvGraphicFramePr>
          <p:cNvPr id="12" name="对象 11"/>
          <p:cNvGraphicFramePr>
            <a:graphicFrameLocks noChangeAspect="1"/>
          </p:cNvGraphicFramePr>
          <p:nvPr/>
        </p:nvGraphicFramePr>
        <p:xfrm>
          <a:off x="3946525" y="4791076"/>
          <a:ext cx="3111500" cy="650875"/>
        </p:xfrm>
        <a:graphic>
          <a:graphicData uri="http://schemas.openxmlformats.org/presentationml/2006/ole">
            <mc:AlternateContent xmlns:mc="http://schemas.openxmlformats.org/markup-compatibility/2006">
              <mc:Choice xmlns:v="urn:schemas-microsoft-com:vml" Requires="v">
                <p:oleObj spid="_x0000_s17423" name="公式" r:id="rId10" imgW="2120760" imgH="444240" progId="Equation.3">
                  <p:embed/>
                </p:oleObj>
              </mc:Choice>
              <mc:Fallback>
                <p:oleObj name="公式" r:id="rId10" imgW="2120760" imgH="444240" progId="Equation.3">
                  <p:embed/>
                  <p:pic>
                    <p:nvPicPr>
                      <p:cNvPr id="12" name="对象 11"/>
                      <p:cNvPicPr/>
                      <p:nvPr/>
                    </p:nvPicPr>
                    <p:blipFill>
                      <a:blip r:embed="rId11"/>
                      <a:stretch>
                        <a:fillRect/>
                      </a:stretch>
                    </p:blipFill>
                    <p:spPr>
                      <a:xfrm>
                        <a:off x="3946525" y="4791076"/>
                        <a:ext cx="3111500" cy="650875"/>
                      </a:xfrm>
                      <a:prstGeom prst="rect">
                        <a:avLst/>
                      </a:prstGeom>
                    </p:spPr>
                  </p:pic>
                </p:oleObj>
              </mc:Fallback>
            </mc:AlternateContent>
          </a:graphicData>
        </a:graphic>
      </p:graphicFrame>
      <p:graphicFrame>
        <p:nvGraphicFramePr>
          <p:cNvPr id="14" name="对象 13"/>
          <p:cNvGraphicFramePr>
            <a:graphicFrameLocks noChangeAspect="1"/>
          </p:cNvGraphicFramePr>
          <p:nvPr/>
        </p:nvGraphicFramePr>
        <p:xfrm>
          <a:off x="2500314" y="5424593"/>
          <a:ext cx="6613525" cy="669925"/>
        </p:xfrm>
        <a:graphic>
          <a:graphicData uri="http://schemas.openxmlformats.org/presentationml/2006/ole">
            <mc:AlternateContent xmlns:mc="http://schemas.openxmlformats.org/markup-compatibility/2006">
              <mc:Choice xmlns:v="urn:schemas-microsoft-com:vml" Requires="v">
                <p:oleObj spid="_x0000_s17424" name="公式" r:id="rId12" imgW="4508280" imgH="457200" progId="Equation.3">
                  <p:embed/>
                </p:oleObj>
              </mc:Choice>
              <mc:Fallback>
                <p:oleObj name="公式" r:id="rId12" imgW="4508280" imgH="457200" progId="Equation.3">
                  <p:embed/>
                  <p:pic>
                    <p:nvPicPr>
                      <p:cNvPr id="14" name="对象 13"/>
                      <p:cNvPicPr/>
                      <p:nvPr/>
                    </p:nvPicPr>
                    <p:blipFill>
                      <a:blip r:embed="rId13"/>
                      <a:stretch>
                        <a:fillRect/>
                      </a:stretch>
                    </p:blipFill>
                    <p:spPr>
                      <a:xfrm>
                        <a:off x="2500314" y="5424593"/>
                        <a:ext cx="6613525" cy="669925"/>
                      </a:xfrm>
                      <a:prstGeom prst="rect">
                        <a:avLst/>
                      </a:prstGeom>
                    </p:spPr>
                  </p:pic>
                </p:oleObj>
              </mc:Fallback>
            </mc:AlternateContent>
          </a:graphicData>
        </a:graphic>
      </p:graphicFrame>
      <p:sp>
        <p:nvSpPr>
          <p:cNvPr id="10" name="文本框 9"/>
          <p:cNvSpPr txBox="1"/>
          <p:nvPr/>
        </p:nvSpPr>
        <p:spPr>
          <a:xfrm>
            <a:off x="4023645" y="6139158"/>
            <a:ext cx="3327321" cy="369332"/>
          </a:xfrm>
          <a:prstGeom prst="rect">
            <a:avLst/>
          </a:prstGeom>
          <a:solidFill>
            <a:schemeClr val="bg2"/>
          </a:solidFill>
        </p:spPr>
        <p:txBody>
          <a:bodyPr wrap="none" rtlCol="0">
            <a:spAutoFit/>
          </a:bodyPr>
          <a:lstStyle/>
          <a:p>
            <a:r>
              <a:rPr lang="en-US" altLang="zh-CN" dirty="0"/>
              <a:t>Multinomial likelihood chi-square</a:t>
            </a:r>
            <a:endParaRPr lang="zh-CN" altLang="en-US" dirty="0"/>
          </a:p>
        </p:txBody>
      </p:sp>
    </p:spTree>
    <p:extLst>
      <p:ext uri="{BB962C8B-B14F-4D97-AF65-F5344CB8AC3E}">
        <p14:creationId xmlns:p14="http://schemas.microsoft.com/office/powerpoint/2010/main" val="752533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553" y="620688"/>
            <a:ext cx="8143875"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标题 2"/>
          <p:cNvSpPr>
            <a:spLocks noGrp="1"/>
          </p:cNvSpPr>
          <p:nvPr>
            <p:ph type="title"/>
          </p:nvPr>
        </p:nvSpPr>
        <p:spPr>
          <a:xfrm>
            <a:off x="2063552" y="26528"/>
            <a:ext cx="7886700" cy="619571"/>
          </a:xfrm>
        </p:spPr>
        <p:txBody>
          <a:bodyPr>
            <a:normAutofit fontScale="90000"/>
          </a:bodyPr>
          <a:lstStyle/>
          <a:p>
            <a:r>
              <a:rPr lang="zh-CN" altLang="en-US" dirty="0"/>
              <a:t>韩国</a:t>
            </a:r>
            <a:r>
              <a:rPr lang="en-US" altLang="zh-CN" dirty="0"/>
              <a:t>RENO</a:t>
            </a:r>
            <a:r>
              <a:rPr lang="zh-CN" altLang="en-US" dirty="0"/>
              <a:t>实验</a:t>
            </a:r>
          </a:p>
        </p:txBody>
      </p:sp>
      <p:sp>
        <p:nvSpPr>
          <p:cNvPr id="2" name="日期占位符 1"/>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8</a:t>
            </a:fld>
            <a:endParaRPr lang="zh-CN" altLang="en-US"/>
          </a:p>
        </p:txBody>
      </p:sp>
      <p:sp>
        <p:nvSpPr>
          <p:cNvPr id="20" name="TextBox 19"/>
          <p:cNvSpPr txBox="1"/>
          <p:nvPr/>
        </p:nvSpPr>
        <p:spPr>
          <a:xfrm>
            <a:off x="7248128" y="764705"/>
            <a:ext cx="1944216" cy="830997"/>
          </a:xfrm>
          <a:prstGeom prst="rect">
            <a:avLst/>
          </a:prstGeom>
          <a:noFill/>
        </p:spPr>
        <p:txBody>
          <a:bodyPr wrap="square" rtlCol="0">
            <a:spAutoFit/>
          </a:bodyPr>
          <a:lstStyle/>
          <a:p>
            <a:r>
              <a:rPr lang="en-US" altLang="zh-CN" sz="2400" b="1" dirty="0">
                <a:solidFill>
                  <a:schemeClr val="accent4">
                    <a:lumMod val="60000"/>
                    <a:lumOff val="40000"/>
                  </a:schemeClr>
                </a:solidFill>
                <a:latin typeface="Times New Roman" pitchFamily="18" charset="0"/>
                <a:cs typeface="Times New Roman" pitchFamily="18" charset="0"/>
              </a:rPr>
              <a:t>6 cores</a:t>
            </a:r>
          </a:p>
          <a:p>
            <a:r>
              <a:rPr lang="en-US" altLang="zh-CN" sz="2400" b="1" dirty="0">
                <a:solidFill>
                  <a:schemeClr val="accent4">
                    <a:lumMod val="60000"/>
                    <a:lumOff val="40000"/>
                  </a:schemeClr>
                </a:solidFill>
                <a:latin typeface="Times New Roman" pitchFamily="18" charset="0"/>
                <a:cs typeface="Times New Roman" pitchFamily="18" charset="0"/>
              </a:rPr>
              <a:t>16.5 GW</a:t>
            </a:r>
            <a:endParaRPr lang="zh-CN" altLang="en-US" sz="2400" b="1">
              <a:solidFill>
                <a:schemeClr val="accent4">
                  <a:lumMod val="60000"/>
                  <a:lumOff val="40000"/>
                </a:schemeClr>
              </a:solidFill>
              <a:latin typeface="Times New Roman" pitchFamily="18" charset="0"/>
              <a:cs typeface="Times New Roman" pitchFamily="18" charset="0"/>
            </a:endParaRPr>
          </a:p>
        </p:txBody>
      </p:sp>
      <p:sp>
        <p:nvSpPr>
          <p:cNvPr id="21" name="TextBox 20"/>
          <p:cNvSpPr txBox="1"/>
          <p:nvPr/>
        </p:nvSpPr>
        <p:spPr>
          <a:xfrm>
            <a:off x="7680177" y="6095917"/>
            <a:ext cx="2076629" cy="461665"/>
          </a:xfrm>
          <a:prstGeom prst="rect">
            <a:avLst/>
          </a:prstGeom>
          <a:noFill/>
        </p:spPr>
        <p:txBody>
          <a:bodyPr wrap="square" rtlCol="0">
            <a:spAutoFit/>
          </a:bodyPr>
          <a:lstStyle/>
          <a:p>
            <a:r>
              <a:rPr lang="en-US" altLang="zh-CN" sz="2400" b="1" dirty="0">
                <a:solidFill>
                  <a:schemeClr val="bg1"/>
                </a:solidFill>
                <a:latin typeface="Times New Roman" pitchFamily="18" charset="0"/>
                <a:cs typeface="Times New Roman" pitchFamily="18" charset="0"/>
              </a:rPr>
              <a:t>16t, 450 MWE</a:t>
            </a:r>
            <a:endParaRPr lang="zh-CN" altLang="en-US" sz="2400" b="1">
              <a:solidFill>
                <a:schemeClr val="bg1"/>
              </a:solidFill>
              <a:latin typeface="Times New Roman" pitchFamily="18" charset="0"/>
              <a:cs typeface="Times New Roman" pitchFamily="18" charset="0"/>
            </a:endParaRPr>
          </a:p>
        </p:txBody>
      </p:sp>
      <p:sp>
        <p:nvSpPr>
          <p:cNvPr id="22" name="TextBox 21"/>
          <p:cNvSpPr txBox="1"/>
          <p:nvPr/>
        </p:nvSpPr>
        <p:spPr>
          <a:xfrm>
            <a:off x="2388116" y="987821"/>
            <a:ext cx="2076629" cy="461665"/>
          </a:xfrm>
          <a:prstGeom prst="rect">
            <a:avLst/>
          </a:prstGeom>
          <a:noFill/>
        </p:spPr>
        <p:txBody>
          <a:bodyPr wrap="square" rtlCol="0">
            <a:spAutoFit/>
          </a:bodyPr>
          <a:lstStyle/>
          <a:p>
            <a:r>
              <a:rPr lang="en-US" altLang="zh-CN" sz="2400" b="1" dirty="0">
                <a:solidFill>
                  <a:schemeClr val="bg1"/>
                </a:solidFill>
                <a:latin typeface="Times New Roman" pitchFamily="18" charset="0"/>
                <a:cs typeface="Times New Roman" pitchFamily="18" charset="0"/>
              </a:rPr>
              <a:t>16t, 120 MWE</a:t>
            </a:r>
            <a:endParaRPr lang="zh-CN" altLang="en-US" sz="2400" b="1">
              <a:solidFill>
                <a:schemeClr val="bg1"/>
              </a:solidFill>
              <a:latin typeface="Times New Roman" pitchFamily="18" charset="0"/>
              <a:cs typeface="Times New Roman" pitchFamily="18" charset="0"/>
            </a:endParaRPr>
          </a:p>
        </p:txBody>
      </p:sp>
      <p:grpSp>
        <p:nvGrpSpPr>
          <p:cNvPr id="23" name="组合 22"/>
          <p:cNvGrpSpPr/>
          <p:nvPr/>
        </p:nvGrpSpPr>
        <p:grpSpPr>
          <a:xfrm>
            <a:off x="1631505" y="4066424"/>
            <a:ext cx="3989243" cy="1378800"/>
            <a:chOff x="8200" y="620688"/>
            <a:chExt cx="3989243" cy="1378800"/>
          </a:xfrm>
        </p:grpSpPr>
        <p:pic>
          <p:nvPicPr>
            <p:cNvPr id="24" name="Picture 2" descr="D:\DayaWane\Conference\2012 07 澳大利亚\mytalk\oscillationcurv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200" y="620688"/>
              <a:ext cx="3989243" cy="1378800"/>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bwMode="auto">
            <a:xfrm>
              <a:off x="2093439" y="685928"/>
              <a:ext cx="64800" cy="1134000"/>
            </a:xfrm>
            <a:prstGeom prst="rect">
              <a:avLst/>
            </a:prstGeom>
            <a:solidFill>
              <a:srgbClr val="008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Arial" charset="0"/>
                <a:ea typeface="宋体" charset="-122"/>
              </a:endParaRPr>
            </a:p>
          </p:txBody>
        </p:sp>
        <p:sp>
          <p:nvSpPr>
            <p:cNvPr id="26" name="矩形 25"/>
            <p:cNvSpPr/>
            <p:nvPr/>
          </p:nvSpPr>
          <p:spPr bwMode="auto">
            <a:xfrm>
              <a:off x="755576" y="685928"/>
              <a:ext cx="208816" cy="1134000"/>
            </a:xfrm>
            <a:prstGeom prst="rect">
              <a:avLst/>
            </a:prstGeom>
            <a:solidFill>
              <a:srgbClr val="008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Arial" charset="0"/>
                <a:ea typeface="宋体" charset="-122"/>
              </a:endParaRPr>
            </a:p>
          </p:txBody>
        </p:sp>
        <p:sp>
          <p:nvSpPr>
            <p:cNvPr id="27" name="TextBox 26"/>
            <p:cNvSpPr txBox="1"/>
            <p:nvPr/>
          </p:nvSpPr>
          <p:spPr>
            <a:xfrm>
              <a:off x="2483768" y="747606"/>
              <a:ext cx="1369659" cy="338554"/>
            </a:xfrm>
            <a:prstGeom prst="rect">
              <a:avLst/>
            </a:prstGeom>
            <a:noFill/>
          </p:spPr>
          <p:txBody>
            <a:bodyPr wrap="square" rtlCol="0">
              <a:spAutoFit/>
            </a:bodyPr>
            <a:lstStyle/>
            <a:p>
              <a:r>
                <a:rPr lang="en-US" altLang="zh-CN" sz="1600" b="1" dirty="0">
                  <a:solidFill>
                    <a:schemeClr val="accent1">
                      <a:lumMod val="40000"/>
                      <a:lumOff val="60000"/>
                    </a:schemeClr>
                  </a:solidFill>
                </a:rPr>
                <a:t>Daya Bay</a:t>
              </a:r>
              <a:endParaRPr lang="zh-CN" altLang="en-US" sz="1600" b="1" dirty="0">
                <a:solidFill>
                  <a:schemeClr val="accent1">
                    <a:lumMod val="40000"/>
                    <a:lumOff val="60000"/>
                  </a:schemeClr>
                </a:solidFill>
              </a:endParaRPr>
            </a:p>
          </p:txBody>
        </p:sp>
        <p:sp>
          <p:nvSpPr>
            <p:cNvPr id="28" name="TextBox 27"/>
            <p:cNvSpPr txBox="1"/>
            <p:nvPr/>
          </p:nvSpPr>
          <p:spPr>
            <a:xfrm>
              <a:off x="2092664" y="1051510"/>
              <a:ext cx="1369659" cy="338554"/>
            </a:xfrm>
            <a:prstGeom prst="rect">
              <a:avLst/>
            </a:prstGeom>
            <a:noFill/>
          </p:spPr>
          <p:txBody>
            <a:bodyPr wrap="square" rtlCol="0">
              <a:spAutoFit/>
            </a:bodyPr>
            <a:lstStyle/>
            <a:p>
              <a:r>
                <a:rPr lang="en-US" altLang="zh-CN" sz="1600" b="1" dirty="0">
                  <a:solidFill>
                    <a:srgbClr val="008000"/>
                  </a:solidFill>
                </a:rPr>
                <a:t>RENO</a:t>
              </a:r>
              <a:endParaRPr lang="zh-CN" altLang="en-US" sz="1600" b="1">
                <a:solidFill>
                  <a:srgbClr val="008000"/>
                </a:solidFill>
              </a:endParaRPr>
            </a:p>
          </p:txBody>
        </p:sp>
        <p:sp>
          <p:nvSpPr>
            <p:cNvPr id="29" name="矩形 28"/>
            <p:cNvSpPr/>
            <p:nvPr/>
          </p:nvSpPr>
          <p:spPr bwMode="auto">
            <a:xfrm>
              <a:off x="1664384" y="693464"/>
              <a:ext cx="36000" cy="11340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Arial" charset="0"/>
                <a:ea typeface="宋体" charset="-122"/>
              </a:endParaRPr>
            </a:p>
          </p:txBody>
        </p:sp>
        <p:sp>
          <p:nvSpPr>
            <p:cNvPr id="30" name="矩形 29"/>
            <p:cNvSpPr/>
            <p:nvPr/>
          </p:nvSpPr>
          <p:spPr bwMode="auto">
            <a:xfrm>
              <a:off x="957952" y="689696"/>
              <a:ext cx="36000" cy="11340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Arial" charset="0"/>
                <a:ea typeface="宋体" charset="-122"/>
              </a:endParaRPr>
            </a:p>
          </p:txBody>
        </p:sp>
        <p:sp>
          <p:nvSpPr>
            <p:cNvPr id="31" name="TextBox 30"/>
            <p:cNvSpPr txBox="1"/>
            <p:nvPr/>
          </p:nvSpPr>
          <p:spPr>
            <a:xfrm>
              <a:off x="1621514" y="1508670"/>
              <a:ext cx="1548926" cy="338554"/>
            </a:xfrm>
            <a:prstGeom prst="rect">
              <a:avLst/>
            </a:prstGeom>
            <a:noFill/>
          </p:spPr>
          <p:txBody>
            <a:bodyPr wrap="square" rtlCol="0">
              <a:spAutoFit/>
            </a:bodyPr>
            <a:lstStyle/>
            <a:p>
              <a:r>
                <a:rPr lang="en-US" altLang="zh-CN" sz="1600" b="1" dirty="0">
                  <a:solidFill>
                    <a:srgbClr val="FF0000"/>
                  </a:solidFill>
                </a:rPr>
                <a:t>Double Chooz</a:t>
              </a:r>
              <a:endParaRPr lang="zh-CN" altLang="en-US" sz="1600" b="1" dirty="0">
                <a:solidFill>
                  <a:srgbClr val="FF0000"/>
                </a:solidFill>
              </a:endParaRPr>
            </a:p>
          </p:txBody>
        </p:sp>
      </p:grpSp>
    </p:spTree>
    <p:extLst>
      <p:ext uri="{BB962C8B-B14F-4D97-AF65-F5344CB8AC3E}">
        <p14:creationId xmlns:p14="http://schemas.microsoft.com/office/powerpoint/2010/main" val="385690654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365127"/>
            <a:ext cx="7886700" cy="761772"/>
          </a:xfrm>
        </p:spPr>
        <p:txBody>
          <a:bodyPr/>
          <a:lstStyle/>
          <a:p>
            <a:r>
              <a:rPr lang="en-US" altLang="zh-CN" dirty="0"/>
              <a:t>An example: shape fit</a:t>
            </a:r>
            <a:endParaRPr lang="zh-CN" altLang="en-US" dirty="0"/>
          </a:p>
        </p:txBody>
      </p:sp>
      <p:sp>
        <p:nvSpPr>
          <p:cNvPr id="3" name="内容占位符 2"/>
          <p:cNvSpPr>
            <a:spLocks noGrp="1"/>
          </p:cNvSpPr>
          <p:nvPr>
            <p:ph idx="1"/>
          </p:nvPr>
        </p:nvSpPr>
        <p:spPr>
          <a:xfrm>
            <a:off x="2152650" y="1306287"/>
            <a:ext cx="7886700" cy="4870677"/>
          </a:xfrm>
        </p:spPr>
        <p:txBody>
          <a:bodyPr/>
          <a:lstStyle/>
          <a:p>
            <a:r>
              <a:rPr lang="en-US" altLang="zh-CN" sz="2400" dirty="0"/>
              <a:t>In the case of Poisson distribution</a:t>
            </a:r>
          </a:p>
          <a:p>
            <a:endParaRPr lang="en-US" altLang="zh-CN" dirty="0"/>
          </a:p>
          <a:p>
            <a:endParaRPr lang="en-US" altLang="zh-CN" dirty="0"/>
          </a:p>
          <a:p>
            <a:endParaRPr lang="en-US" altLang="zh-CN" dirty="0"/>
          </a:p>
          <a:p>
            <a:r>
              <a:rPr lang="en-US" altLang="zh-CN" sz="2400" dirty="0"/>
              <a:t>In the case of Gaussian distribution (</a:t>
            </a:r>
            <a:r>
              <a:rPr lang="en-US" altLang="zh-CN" sz="2400" dirty="0" err="1"/>
              <a:t>n</a:t>
            </a:r>
            <a:r>
              <a:rPr lang="en-US" altLang="zh-CN" sz="2400" baseline="-25000" dirty="0" err="1"/>
              <a:t>i</a:t>
            </a:r>
            <a:r>
              <a:rPr lang="en-US" altLang="zh-CN" sz="2400" dirty="0"/>
              <a:t> is large enough)</a:t>
            </a:r>
            <a:endParaRPr lang="zh-CN" altLang="en-US" sz="2400" baseline="-25000" dirty="0"/>
          </a:p>
        </p:txBody>
      </p:sp>
      <p:sp>
        <p:nvSpPr>
          <p:cNvPr id="4" name="日期占位符 3"/>
          <p:cNvSpPr>
            <a:spLocks noGrp="1"/>
          </p:cNvSpPr>
          <p:nvPr>
            <p:ph type="dt" sz="half" idx="10"/>
          </p:nvPr>
        </p:nvSpPr>
        <p:spPr/>
        <p:txBody>
          <a:bodyPr/>
          <a:lstStyle/>
          <a:p>
            <a:r>
              <a:rPr lang="en-US" altLang="zh-CN"/>
              <a:t>2018-8-28</a:t>
            </a:r>
            <a:endParaRPr lang="zh-CN" altLang="en-US"/>
          </a:p>
        </p:txBody>
      </p:sp>
      <p:graphicFrame>
        <p:nvGraphicFramePr>
          <p:cNvPr id="5" name="对象 4"/>
          <p:cNvGraphicFramePr>
            <a:graphicFrameLocks noChangeAspect="1"/>
          </p:cNvGraphicFramePr>
          <p:nvPr/>
        </p:nvGraphicFramePr>
        <p:xfrm>
          <a:off x="2721768" y="1804398"/>
          <a:ext cx="4985319" cy="812173"/>
        </p:xfrm>
        <a:graphic>
          <a:graphicData uri="http://schemas.openxmlformats.org/presentationml/2006/ole">
            <mc:AlternateContent xmlns:mc="http://schemas.openxmlformats.org/markup-compatibility/2006">
              <mc:Choice xmlns:v="urn:schemas-microsoft-com:vml" Requires="v">
                <p:oleObj spid="_x0000_s18442" name="公式" r:id="rId3" imgW="2882880" imgH="469800" progId="Equation.3">
                  <p:embed/>
                </p:oleObj>
              </mc:Choice>
              <mc:Fallback>
                <p:oleObj name="公式" r:id="rId3" imgW="2882880" imgH="469800" progId="Equation.3">
                  <p:embed/>
                  <p:pic>
                    <p:nvPicPr>
                      <p:cNvPr id="5" name="对象 4"/>
                      <p:cNvPicPr/>
                      <p:nvPr/>
                    </p:nvPicPr>
                    <p:blipFill>
                      <a:blip r:embed="rId4"/>
                      <a:stretch>
                        <a:fillRect/>
                      </a:stretch>
                    </p:blipFill>
                    <p:spPr>
                      <a:xfrm>
                        <a:off x="2721768" y="1804398"/>
                        <a:ext cx="4985319" cy="812173"/>
                      </a:xfrm>
                      <a:prstGeom prst="rect">
                        <a:avLst/>
                      </a:prstGeom>
                    </p:spPr>
                  </p:pic>
                </p:oleObj>
              </mc:Fallback>
            </mc:AlternateContent>
          </a:graphicData>
        </a:graphic>
      </p:graphicFrame>
      <p:graphicFrame>
        <p:nvGraphicFramePr>
          <p:cNvPr id="6" name="对象 5"/>
          <p:cNvGraphicFramePr>
            <a:graphicFrameLocks noChangeAspect="1"/>
          </p:cNvGraphicFramePr>
          <p:nvPr/>
        </p:nvGraphicFramePr>
        <p:xfrm>
          <a:off x="8265317" y="2001500"/>
          <a:ext cx="1439092" cy="417967"/>
        </p:xfrm>
        <a:graphic>
          <a:graphicData uri="http://schemas.openxmlformats.org/presentationml/2006/ole">
            <mc:AlternateContent xmlns:mc="http://schemas.openxmlformats.org/markup-compatibility/2006">
              <mc:Choice xmlns:v="urn:schemas-microsoft-com:vml" Requires="v">
                <p:oleObj spid="_x0000_s18443" name="公式" r:id="rId5" imgW="787320" imgH="228600" progId="Equation.3">
                  <p:embed/>
                </p:oleObj>
              </mc:Choice>
              <mc:Fallback>
                <p:oleObj name="公式" r:id="rId5" imgW="787320" imgH="228600" progId="Equation.3">
                  <p:embed/>
                  <p:pic>
                    <p:nvPicPr>
                      <p:cNvPr id="6" name="对象 5"/>
                      <p:cNvPicPr/>
                      <p:nvPr/>
                    </p:nvPicPr>
                    <p:blipFill>
                      <a:blip r:embed="rId6"/>
                      <a:stretch>
                        <a:fillRect/>
                      </a:stretch>
                    </p:blipFill>
                    <p:spPr>
                      <a:xfrm>
                        <a:off x="8265317" y="2001500"/>
                        <a:ext cx="1439092" cy="417967"/>
                      </a:xfrm>
                      <a:prstGeom prst="rect">
                        <a:avLst/>
                      </a:prstGeom>
                    </p:spPr>
                  </p:pic>
                </p:oleObj>
              </mc:Fallback>
            </mc:AlternateContent>
          </a:graphicData>
        </a:graphic>
      </p:graphicFrame>
      <p:pic>
        <p:nvPicPr>
          <p:cNvPr id="7" name="图片 6"/>
          <p:cNvPicPr>
            <a:picLocks noChangeAspect="1"/>
          </p:cNvPicPr>
          <p:nvPr/>
        </p:nvPicPr>
        <p:blipFill>
          <a:blip r:embed="rId7"/>
          <a:stretch>
            <a:fillRect/>
          </a:stretch>
        </p:blipFill>
        <p:spPr>
          <a:xfrm>
            <a:off x="3310787" y="2493995"/>
            <a:ext cx="3807279" cy="724211"/>
          </a:xfrm>
          <a:prstGeom prst="rect">
            <a:avLst/>
          </a:prstGeom>
        </p:spPr>
      </p:pic>
      <p:graphicFrame>
        <p:nvGraphicFramePr>
          <p:cNvPr id="8" name="对象 7"/>
          <p:cNvGraphicFramePr>
            <a:graphicFrameLocks noChangeAspect="1"/>
          </p:cNvGraphicFramePr>
          <p:nvPr/>
        </p:nvGraphicFramePr>
        <p:xfrm>
          <a:off x="2721767" y="3741625"/>
          <a:ext cx="5398976" cy="727214"/>
        </p:xfrm>
        <a:graphic>
          <a:graphicData uri="http://schemas.openxmlformats.org/presentationml/2006/ole">
            <mc:AlternateContent xmlns:mc="http://schemas.openxmlformats.org/markup-compatibility/2006">
              <mc:Choice xmlns:v="urn:schemas-microsoft-com:vml" Requires="v">
                <p:oleObj spid="_x0000_s18444" name="公式" r:id="rId8" imgW="3581280" imgH="482400" progId="Equation.3">
                  <p:embed/>
                </p:oleObj>
              </mc:Choice>
              <mc:Fallback>
                <p:oleObj name="公式" r:id="rId8" imgW="3581280" imgH="482400" progId="Equation.3">
                  <p:embed/>
                  <p:pic>
                    <p:nvPicPr>
                      <p:cNvPr id="8" name="对象 7"/>
                      <p:cNvPicPr/>
                      <p:nvPr/>
                    </p:nvPicPr>
                    <p:blipFill>
                      <a:blip r:embed="rId9"/>
                      <a:stretch>
                        <a:fillRect/>
                      </a:stretch>
                    </p:blipFill>
                    <p:spPr>
                      <a:xfrm>
                        <a:off x="2721767" y="3741625"/>
                        <a:ext cx="5398976" cy="727214"/>
                      </a:xfrm>
                      <a:prstGeom prst="rect">
                        <a:avLst/>
                      </a:prstGeom>
                    </p:spPr>
                  </p:pic>
                </p:oleObj>
              </mc:Fallback>
            </mc:AlternateContent>
          </a:graphicData>
        </a:graphic>
      </p:graphicFrame>
      <p:graphicFrame>
        <p:nvGraphicFramePr>
          <p:cNvPr id="9" name="对象 8"/>
          <p:cNvGraphicFramePr>
            <a:graphicFrameLocks noChangeAspect="1"/>
          </p:cNvGraphicFramePr>
          <p:nvPr/>
        </p:nvGraphicFramePr>
        <p:xfrm>
          <a:off x="3431972" y="4607073"/>
          <a:ext cx="2938462" cy="641350"/>
        </p:xfrm>
        <a:graphic>
          <a:graphicData uri="http://schemas.openxmlformats.org/presentationml/2006/ole">
            <mc:AlternateContent xmlns:mc="http://schemas.openxmlformats.org/markup-compatibility/2006">
              <mc:Choice xmlns:v="urn:schemas-microsoft-com:vml" Requires="v">
                <p:oleObj spid="_x0000_s18445" name="公式" r:id="rId10" imgW="2095200" imgH="457200" progId="Equation.3">
                  <p:embed/>
                </p:oleObj>
              </mc:Choice>
              <mc:Fallback>
                <p:oleObj name="公式" r:id="rId10" imgW="2095200" imgH="457200" progId="Equation.3">
                  <p:embed/>
                  <p:pic>
                    <p:nvPicPr>
                      <p:cNvPr id="9" name="对象 8"/>
                      <p:cNvPicPr/>
                      <p:nvPr/>
                    </p:nvPicPr>
                    <p:blipFill>
                      <a:blip r:embed="rId11"/>
                      <a:stretch>
                        <a:fillRect/>
                      </a:stretch>
                    </p:blipFill>
                    <p:spPr>
                      <a:xfrm>
                        <a:off x="3431972" y="4607073"/>
                        <a:ext cx="2938462" cy="641350"/>
                      </a:xfrm>
                      <a:prstGeom prst="rect">
                        <a:avLst/>
                      </a:prstGeom>
                    </p:spPr>
                  </p:pic>
                </p:oleObj>
              </mc:Fallback>
            </mc:AlternateContent>
          </a:graphicData>
        </a:graphic>
      </p:graphicFrame>
      <p:sp>
        <p:nvSpPr>
          <p:cNvPr id="10" name="文本框 9"/>
          <p:cNvSpPr txBox="1"/>
          <p:nvPr/>
        </p:nvSpPr>
        <p:spPr>
          <a:xfrm>
            <a:off x="6659814" y="4784235"/>
            <a:ext cx="2023952" cy="369332"/>
          </a:xfrm>
          <a:prstGeom prst="rect">
            <a:avLst/>
          </a:prstGeom>
          <a:noFill/>
        </p:spPr>
        <p:txBody>
          <a:bodyPr wrap="none" rtlCol="0">
            <a:spAutoFit/>
          </a:bodyPr>
          <a:lstStyle/>
          <a:p>
            <a:r>
              <a:rPr lang="en-US" altLang="zh-CN" dirty="0" err="1"/>
              <a:t>Neyman’s</a:t>
            </a:r>
            <a:r>
              <a:rPr lang="en-US" altLang="zh-CN" dirty="0"/>
              <a:t> chi-</a:t>
            </a:r>
            <a:r>
              <a:rPr lang="en-US" altLang="zh-CN" dirty="0" err="1"/>
              <a:t>squre</a:t>
            </a:r>
            <a:endParaRPr lang="zh-CN" altLang="en-US" dirty="0"/>
          </a:p>
        </p:txBody>
      </p:sp>
      <p:sp>
        <p:nvSpPr>
          <p:cNvPr id="11" name="文本框 10"/>
          <p:cNvSpPr txBox="1"/>
          <p:nvPr/>
        </p:nvSpPr>
        <p:spPr>
          <a:xfrm>
            <a:off x="6676998" y="5480599"/>
            <a:ext cx="1989584" cy="369332"/>
          </a:xfrm>
          <a:prstGeom prst="rect">
            <a:avLst/>
          </a:prstGeom>
          <a:noFill/>
        </p:spPr>
        <p:txBody>
          <a:bodyPr wrap="none" rtlCol="0">
            <a:spAutoFit/>
          </a:bodyPr>
          <a:lstStyle/>
          <a:p>
            <a:r>
              <a:rPr lang="en-US" altLang="zh-CN" dirty="0"/>
              <a:t>Pearson’s chi-</a:t>
            </a:r>
            <a:r>
              <a:rPr lang="en-US" altLang="zh-CN" dirty="0" err="1"/>
              <a:t>squre</a:t>
            </a:r>
            <a:endParaRPr lang="zh-CN" altLang="en-US" dirty="0"/>
          </a:p>
        </p:txBody>
      </p:sp>
      <p:pic>
        <p:nvPicPr>
          <p:cNvPr id="12" name="图片 11"/>
          <p:cNvPicPr>
            <a:picLocks noChangeAspect="1"/>
          </p:cNvPicPr>
          <p:nvPr/>
        </p:nvPicPr>
        <p:blipFill>
          <a:blip r:embed="rId12"/>
          <a:stretch>
            <a:fillRect/>
          </a:stretch>
        </p:blipFill>
        <p:spPr>
          <a:xfrm>
            <a:off x="4013886" y="5312811"/>
            <a:ext cx="2356549" cy="693806"/>
          </a:xfrm>
          <a:prstGeom prst="rect">
            <a:avLst/>
          </a:prstGeom>
        </p:spPr>
      </p:pic>
    </p:spTree>
    <p:extLst>
      <p:ext uri="{BB962C8B-B14F-4D97-AF65-F5344CB8AC3E}">
        <p14:creationId xmlns:p14="http://schemas.microsoft.com/office/powerpoint/2010/main" val="42011251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Frequentist</a:t>
            </a:r>
            <a:r>
              <a:rPr lang="en-US" altLang="zh-CN" dirty="0"/>
              <a:t> treatment of nuisance parameters</a:t>
            </a:r>
            <a:endParaRPr lang="zh-CN" altLang="en-US" dirty="0"/>
          </a:p>
        </p:txBody>
      </p:sp>
      <p:sp>
        <p:nvSpPr>
          <p:cNvPr id="3" name="内容占位符 2"/>
          <p:cNvSpPr>
            <a:spLocks noGrp="1"/>
          </p:cNvSpPr>
          <p:nvPr>
            <p:ph idx="1"/>
          </p:nvPr>
        </p:nvSpPr>
        <p:spPr/>
        <p:txBody>
          <a:bodyPr/>
          <a:lstStyle/>
          <a:p>
            <a:r>
              <a:rPr lang="en-US" altLang="zh-CN" dirty="0"/>
              <a:t>The theory model              may have unknown parameters: </a:t>
            </a:r>
            <a:r>
              <a:rPr lang="el-GR" altLang="zh-CN" b="1" dirty="0"/>
              <a:t>ν</a:t>
            </a:r>
            <a:endParaRPr lang="en-US" altLang="zh-CN" dirty="0"/>
          </a:p>
          <a:p>
            <a:r>
              <a:rPr lang="en-US" altLang="zh-CN" dirty="0"/>
              <a:t>Nuisance parameters: </a:t>
            </a:r>
            <a:r>
              <a:rPr lang="el-GR" altLang="zh-CN" b="1" dirty="0"/>
              <a:t>ν</a:t>
            </a:r>
            <a:endParaRPr lang="en-US" altLang="zh-CN" b="1" dirty="0"/>
          </a:p>
          <a:p>
            <a:endParaRPr lang="en-US" altLang="zh-CN" b="1" dirty="0"/>
          </a:p>
          <a:p>
            <a:r>
              <a:rPr lang="en-US" altLang="zh-CN" dirty="0"/>
              <a:t>Constrained nuisance parameters</a:t>
            </a:r>
          </a:p>
          <a:p>
            <a:pPr marL="0" indent="0">
              <a:buNone/>
            </a:pPr>
            <a:endParaRPr lang="en-US" altLang="zh-CN" dirty="0"/>
          </a:p>
          <a:p>
            <a:r>
              <a:rPr lang="en-US" altLang="zh-CN" dirty="0"/>
              <a:t>Profile likelihood</a:t>
            </a:r>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5" name="图片 4"/>
          <p:cNvPicPr>
            <a:picLocks noChangeAspect="1"/>
          </p:cNvPicPr>
          <p:nvPr/>
        </p:nvPicPr>
        <p:blipFill>
          <a:blip r:embed="rId2"/>
          <a:stretch>
            <a:fillRect/>
          </a:stretch>
        </p:blipFill>
        <p:spPr>
          <a:xfrm>
            <a:off x="4523179" y="3235801"/>
            <a:ext cx="2683164" cy="551965"/>
          </a:xfrm>
          <a:prstGeom prst="rect">
            <a:avLst/>
          </a:prstGeom>
        </p:spPr>
      </p:pic>
      <p:pic>
        <p:nvPicPr>
          <p:cNvPr id="7" name="图片 6"/>
          <p:cNvPicPr>
            <a:picLocks noChangeAspect="1"/>
          </p:cNvPicPr>
          <p:nvPr/>
        </p:nvPicPr>
        <p:blipFill>
          <a:blip r:embed="rId3"/>
          <a:stretch>
            <a:fillRect/>
          </a:stretch>
        </p:blipFill>
        <p:spPr>
          <a:xfrm>
            <a:off x="5161229" y="1918509"/>
            <a:ext cx="891229" cy="337586"/>
          </a:xfrm>
          <a:prstGeom prst="rect">
            <a:avLst/>
          </a:prstGeom>
        </p:spPr>
      </p:pic>
      <p:pic>
        <p:nvPicPr>
          <p:cNvPr id="8" name="图片 7"/>
          <p:cNvPicPr>
            <a:picLocks noChangeAspect="1"/>
          </p:cNvPicPr>
          <p:nvPr/>
        </p:nvPicPr>
        <p:blipFill>
          <a:blip r:embed="rId4"/>
          <a:stretch>
            <a:fillRect/>
          </a:stretch>
        </p:blipFill>
        <p:spPr>
          <a:xfrm>
            <a:off x="4512992" y="5264659"/>
            <a:ext cx="2431538" cy="567845"/>
          </a:xfrm>
          <a:prstGeom prst="rect">
            <a:avLst/>
          </a:prstGeom>
        </p:spPr>
      </p:pic>
      <p:pic>
        <p:nvPicPr>
          <p:cNvPr id="9" name="图片 8"/>
          <p:cNvPicPr>
            <a:picLocks noChangeAspect="1"/>
          </p:cNvPicPr>
          <p:nvPr/>
        </p:nvPicPr>
        <p:blipFill>
          <a:blip r:embed="rId5"/>
          <a:stretch>
            <a:fillRect/>
          </a:stretch>
        </p:blipFill>
        <p:spPr>
          <a:xfrm>
            <a:off x="4523180" y="4284954"/>
            <a:ext cx="3420189" cy="482517"/>
          </a:xfrm>
          <a:prstGeom prst="rect">
            <a:avLst/>
          </a:prstGeom>
        </p:spPr>
      </p:pic>
      <p:sp>
        <p:nvSpPr>
          <p:cNvPr id="10" name="文本框 9"/>
          <p:cNvSpPr txBox="1"/>
          <p:nvPr/>
        </p:nvSpPr>
        <p:spPr>
          <a:xfrm>
            <a:off x="8153400" y="3844140"/>
            <a:ext cx="2362200" cy="923330"/>
          </a:xfrm>
          <a:prstGeom prst="rect">
            <a:avLst/>
          </a:prstGeom>
          <a:noFill/>
        </p:spPr>
        <p:txBody>
          <a:bodyPr wrap="square" rtlCol="0">
            <a:spAutoFit/>
          </a:bodyPr>
          <a:lstStyle/>
          <a:p>
            <a:r>
              <a:rPr lang="el-GR" altLang="zh-CN" b="1" dirty="0"/>
              <a:t>ν </a:t>
            </a:r>
            <a:r>
              <a:rPr lang="en-US" altLang="zh-CN" dirty="0"/>
              <a:t>can be constrained by independent measurements </a:t>
            </a:r>
            <a:r>
              <a:rPr lang="en-US" altLang="zh-CN" b="1" dirty="0"/>
              <a:t>y</a:t>
            </a:r>
            <a:endParaRPr lang="zh-CN" altLang="en-US" b="1" dirty="0"/>
          </a:p>
        </p:txBody>
      </p:sp>
    </p:spTree>
    <p:extLst>
      <p:ext uri="{BB962C8B-B14F-4D97-AF65-F5344CB8AC3E}">
        <p14:creationId xmlns:p14="http://schemas.microsoft.com/office/powerpoint/2010/main" val="3142505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868508" y="3475170"/>
            <a:ext cx="3700899" cy="2614713"/>
            <a:chOff x="925530" y="2329543"/>
            <a:chExt cx="3700899" cy="2614713"/>
          </a:xfrm>
        </p:grpSpPr>
        <p:grpSp>
          <p:nvGrpSpPr>
            <p:cNvPr id="29" name="组合 28"/>
            <p:cNvGrpSpPr/>
            <p:nvPr/>
          </p:nvGrpSpPr>
          <p:grpSpPr>
            <a:xfrm>
              <a:off x="925530" y="2329543"/>
              <a:ext cx="3700899" cy="2605031"/>
              <a:chOff x="925530" y="2329543"/>
              <a:chExt cx="3700899" cy="2605031"/>
            </a:xfrm>
          </p:grpSpPr>
          <p:sp>
            <p:nvSpPr>
              <p:cNvPr id="5" name="椭圆 4"/>
              <p:cNvSpPr/>
              <p:nvPr/>
            </p:nvSpPr>
            <p:spPr>
              <a:xfrm rot="2542201">
                <a:off x="1535338" y="2865268"/>
                <a:ext cx="2071658"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a:off x="1219200" y="4582886"/>
                <a:ext cx="34072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1208314" y="2329543"/>
                <a:ext cx="0" cy="2253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25530" y="3186786"/>
                <a:ext cx="293670" cy="369332"/>
              </a:xfrm>
              <a:prstGeom prst="rect">
                <a:avLst/>
              </a:prstGeom>
              <a:noFill/>
            </p:spPr>
            <p:txBody>
              <a:bodyPr wrap="none" rtlCol="0">
                <a:spAutoFit/>
              </a:bodyPr>
              <a:lstStyle/>
              <a:p>
                <a:r>
                  <a:rPr lang="el-GR" altLang="zh-CN" b="1" dirty="0"/>
                  <a:t>ν</a:t>
                </a:r>
                <a:endParaRPr lang="zh-CN" altLang="en-US" dirty="0"/>
              </a:p>
            </p:txBody>
          </p:sp>
          <p:sp>
            <p:nvSpPr>
              <p:cNvPr id="11" name="文本框 10"/>
              <p:cNvSpPr txBox="1"/>
              <p:nvPr/>
            </p:nvSpPr>
            <p:spPr>
              <a:xfrm>
                <a:off x="3973529" y="4565242"/>
                <a:ext cx="309700" cy="369332"/>
              </a:xfrm>
              <a:prstGeom prst="rect">
                <a:avLst/>
              </a:prstGeom>
              <a:noFill/>
            </p:spPr>
            <p:txBody>
              <a:bodyPr wrap="none" rtlCol="0">
                <a:spAutoFit/>
              </a:bodyPr>
              <a:lstStyle/>
              <a:p>
                <a:r>
                  <a:rPr lang="el-GR" altLang="zh-CN" b="1" dirty="0"/>
                  <a:t>θ</a:t>
                </a:r>
                <a:endParaRPr lang="zh-CN" altLang="en-US" dirty="0"/>
              </a:p>
            </p:txBody>
          </p:sp>
        </p:grpSp>
        <p:cxnSp>
          <p:nvCxnSpPr>
            <p:cNvPr id="13" name="直接连接符 12"/>
            <p:cNvCxnSpPr/>
            <p:nvPr/>
          </p:nvCxnSpPr>
          <p:spPr>
            <a:xfrm>
              <a:off x="1230086" y="3438671"/>
              <a:ext cx="26125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298372" y="2460171"/>
              <a:ext cx="0" cy="2122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839685" y="2460171"/>
              <a:ext cx="0" cy="2122714"/>
            </a:xfrm>
            <a:prstGeom prst="line">
              <a:avLst/>
            </a:prstGeom>
          </p:spPr>
          <p:style>
            <a:lnRef idx="1">
              <a:schemeClr val="accent1"/>
            </a:lnRef>
            <a:fillRef idx="0">
              <a:schemeClr val="accent1"/>
            </a:fillRef>
            <a:effectRef idx="0">
              <a:schemeClr val="accent1"/>
            </a:effectRef>
            <a:fontRef idx="minor">
              <a:schemeClr val="tx1"/>
            </a:fontRef>
          </p:style>
        </p:cxnSp>
        <p:sp>
          <p:nvSpPr>
            <p:cNvPr id="21" name="十字星 20"/>
            <p:cNvSpPr/>
            <p:nvPr/>
          </p:nvSpPr>
          <p:spPr>
            <a:xfrm>
              <a:off x="2514599" y="3373354"/>
              <a:ext cx="97729" cy="13493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771923" y="4574924"/>
              <a:ext cx="388248" cy="369332"/>
            </a:xfrm>
            <a:prstGeom prst="rect">
              <a:avLst/>
            </a:prstGeom>
            <a:noFill/>
          </p:spPr>
          <p:txBody>
            <a:bodyPr wrap="none" rtlCol="0">
              <a:spAutoFit/>
            </a:bodyPr>
            <a:lstStyle/>
            <a:p>
              <a:r>
                <a:rPr lang="el-GR" altLang="zh-CN" b="1" dirty="0"/>
                <a:t>θ</a:t>
              </a:r>
              <a:r>
                <a:rPr lang="en-US" altLang="zh-CN" b="1" baseline="-25000" dirty="0"/>
                <a:t>1</a:t>
              </a:r>
              <a:endParaRPr lang="zh-CN" altLang="en-US" baseline="-25000" dirty="0"/>
            </a:p>
          </p:txBody>
        </p:sp>
        <p:sp>
          <p:nvSpPr>
            <p:cNvPr id="34" name="文本框 33"/>
            <p:cNvSpPr txBox="1"/>
            <p:nvPr/>
          </p:nvSpPr>
          <p:spPr>
            <a:xfrm>
              <a:off x="2962735" y="4564038"/>
              <a:ext cx="388248" cy="369332"/>
            </a:xfrm>
            <a:prstGeom prst="rect">
              <a:avLst/>
            </a:prstGeom>
            <a:noFill/>
          </p:spPr>
          <p:txBody>
            <a:bodyPr wrap="none" rtlCol="0">
              <a:spAutoFit/>
            </a:bodyPr>
            <a:lstStyle/>
            <a:p>
              <a:r>
                <a:rPr lang="el-GR" altLang="zh-CN" b="1" dirty="0"/>
                <a:t>θ</a:t>
              </a:r>
              <a:r>
                <a:rPr lang="en-US" altLang="zh-CN" b="1" baseline="-25000" dirty="0"/>
                <a:t>2</a:t>
              </a:r>
              <a:endParaRPr lang="zh-CN" altLang="en-US" baseline="-25000" dirty="0"/>
            </a:p>
          </p:txBody>
        </p:sp>
      </p:grpSp>
      <p:sp>
        <p:nvSpPr>
          <p:cNvPr id="2" name="标题 1"/>
          <p:cNvSpPr>
            <a:spLocks noGrp="1"/>
          </p:cNvSpPr>
          <p:nvPr>
            <p:ph type="title"/>
          </p:nvPr>
        </p:nvSpPr>
        <p:spPr>
          <a:xfrm>
            <a:off x="2152650" y="365127"/>
            <a:ext cx="7886700" cy="978621"/>
          </a:xfrm>
        </p:spPr>
        <p:txBody>
          <a:bodyPr/>
          <a:lstStyle/>
          <a:p>
            <a:r>
              <a:rPr lang="en-US" altLang="zh-CN" dirty="0"/>
              <a:t>Effects of nuisance parameters</a:t>
            </a:r>
            <a:endParaRPr lang="zh-CN" altLang="en-US" dirty="0"/>
          </a:p>
        </p:txBody>
      </p:sp>
      <p:sp>
        <p:nvSpPr>
          <p:cNvPr id="3" name="内容占位符 2"/>
          <p:cNvSpPr>
            <a:spLocks noGrp="1"/>
          </p:cNvSpPr>
          <p:nvPr>
            <p:ph idx="1"/>
          </p:nvPr>
        </p:nvSpPr>
        <p:spPr>
          <a:xfrm>
            <a:off x="2152650" y="1447801"/>
            <a:ext cx="7886700" cy="4729163"/>
          </a:xfrm>
        </p:spPr>
        <p:txBody>
          <a:bodyPr/>
          <a:lstStyle/>
          <a:p>
            <a:r>
              <a:rPr lang="en-US" altLang="zh-CN" dirty="0"/>
              <a:t>Likelihood for a fixed </a:t>
            </a:r>
            <a:r>
              <a:rPr lang="el-GR" altLang="zh-CN" b="1" dirty="0"/>
              <a:t>ν </a:t>
            </a:r>
            <a:r>
              <a:rPr lang="en-US" altLang="zh-CN" b="1" dirty="0"/>
              <a:t>= </a:t>
            </a:r>
            <a:r>
              <a:rPr lang="el-GR" altLang="zh-CN" b="1" dirty="0"/>
              <a:t>ν</a:t>
            </a:r>
            <a:r>
              <a:rPr lang="en-US" altLang="zh-CN" baseline="-25000" dirty="0"/>
              <a:t>best</a:t>
            </a:r>
            <a:r>
              <a:rPr lang="en-US" altLang="zh-CN" dirty="0"/>
              <a:t> (known parameters)</a:t>
            </a:r>
          </a:p>
          <a:p>
            <a:pPr marL="0" indent="0">
              <a:buNone/>
            </a:pPr>
            <a:r>
              <a:rPr lang="en-US" altLang="zh-CN" dirty="0"/>
              <a:t>	</a:t>
            </a:r>
            <a:r>
              <a:rPr lang="en-US" altLang="zh-CN" sz="2000" dirty="0"/>
              <a:t>-2lnL(</a:t>
            </a:r>
            <a:r>
              <a:rPr lang="el-GR" altLang="zh-CN" sz="2000" b="1" dirty="0"/>
              <a:t>θ</a:t>
            </a:r>
            <a:r>
              <a:rPr lang="en-US" altLang="zh-CN" sz="2000" b="1" baseline="-25000" dirty="0"/>
              <a:t>1</a:t>
            </a:r>
            <a:r>
              <a:rPr lang="en-US" altLang="zh-CN" sz="2000" dirty="0"/>
              <a:t>,</a:t>
            </a:r>
            <a:r>
              <a:rPr lang="el-GR" altLang="zh-CN" sz="2000" b="1" dirty="0"/>
              <a:t> ν</a:t>
            </a:r>
            <a:r>
              <a:rPr lang="en-US" altLang="zh-CN" sz="2000" baseline="-25000" dirty="0"/>
              <a:t>best</a:t>
            </a:r>
            <a:r>
              <a:rPr lang="en-US" altLang="zh-CN" sz="2000" dirty="0"/>
              <a:t>)=-2lnL(</a:t>
            </a:r>
            <a:r>
              <a:rPr lang="el-GR" altLang="zh-CN" sz="2000" b="1" dirty="0"/>
              <a:t>θ</a:t>
            </a:r>
            <a:r>
              <a:rPr lang="en-US" altLang="zh-CN" sz="2000" b="1" baseline="-25000" dirty="0"/>
              <a:t>2</a:t>
            </a:r>
            <a:r>
              <a:rPr lang="en-US" altLang="zh-CN" sz="2000" dirty="0"/>
              <a:t>,</a:t>
            </a:r>
            <a:r>
              <a:rPr lang="el-GR" altLang="zh-CN" sz="2000" b="1" dirty="0"/>
              <a:t> ν</a:t>
            </a:r>
            <a:r>
              <a:rPr lang="en-US" altLang="zh-CN" sz="2000" baseline="-25000" dirty="0"/>
              <a:t>best</a:t>
            </a:r>
            <a:r>
              <a:rPr lang="en-US" altLang="zh-CN" sz="2000" dirty="0"/>
              <a:t>)=1  </a:t>
            </a:r>
          </a:p>
          <a:p>
            <a:r>
              <a:rPr lang="en-US" altLang="zh-CN" dirty="0"/>
              <a:t>Given </a:t>
            </a:r>
            <a:r>
              <a:rPr lang="el-GR" altLang="zh-CN" b="1" dirty="0"/>
              <a:t>θ</a:t>
            </a:r>
            <a:r>
              <a:rPr lang="en-US" altLang="zh-CN" dirty="0"/>
              <a:t>, find the </a:t>
            </a:r>
            <a:r>
              <a:rPr lang="el-GR" altLang="zh-CN" b="1" dirty="0"/>
              <a:t>ν</a:t>
            </a:r>
            <a:r>
              <a:rPr lang="en-US" altLang="zh-CN" b="1" dirty="0"/>
              <a:t> </a:t>
            </a:r>
            <a:r>
              <a:rPr lang="en-US" altLang="zh-CN" dirty="0"/>
              <a:t>to minimize -2lnL(</a:t>
            </a:r>
            <a:r>
              <a:rPr lang="el-GR" altLang="zh-CN" b="1" dirty="0"/>
              <a:t>θ</a:t>
            </a:r>
            <a:r>
              <a:rPr lang="en-US" altLang="zh-CN" dirty="0"/>
              <a:t>,</a:t>
            </a:r>
            <a:r>
              <a:rPr lang="el-GR" altLang="zh-CN" b="1" dirty="0"/>
              <a:t> ν</a:t>
            </a:r>
            <a:r>
              <a:rPr lang="en-US" altLang="zh-CN" dirty="0"/>
              <a:t>)</a:t>
            </a:r>
            <a:endParaRPr lang="zh-CN" altLang="en-US" baseline="-25000" dirty="0"/>
          </a:p>
          <a:p>
            <a:endParaRPr lang="zh-CN" altLang="en-US" dirty="0"/>
          </a:p>
        </p:txBody>
      </p:sp>
      <p:sp>
        <p:nvSpPr>
          <p:cNvPr id="4" name="日期占位符 3"/>
          <p:cNvSpPr>
            <a:spLocks noGrp="1"/>
          </p:cNvSpPr>
          <p:nvPr>
            <p:ph type="dt" sz="half" idx="10"/>
          </p:nvPr>
        </p:nvSpPr>
        <p:spPr/>
        <p:txBody>
          <a:bodyPr/>
          <a:lstStyle/>
          <a:p>
            <a:r>
              <a:rPr lang="en-US" altLang="zh-CN"/>
              <a:t>2018-8-28</a:t>
            </a:r>
            <a:endParaRPr lang="zh-CN" altLang="en-US"/>
          </a:p>
        </p:txBody>
      </p:sp>
      <p:sp>
        <p:nvSpPr>
          <p:cNvPr id="28" name="文本框 27"/>
          <p:cNvSpPr txBox="1"/>
          <p:nvPr/>
        </p:nvSpPr>
        <p:spPr>
          <a:xfrm>
            <a:off x="6761542" y="4371972"/>
            <a:ext cx="1398011" cy="369332"/>
          </a:xfrm>
          <a:prstGeom prst="rect">
            <a:avLst/>
          </a:prstGeom>
          <a:noFill/>
        </p:spPr>
        <p:txBody>
          <a:bodyPr wrap="none" rtlCol="0">
            <a:spAutoFit/>
          </a:bodyPr>
          <a:lstStyle/>
          <a:p>
            <a:r>
              <a:rPr lang="en-US" altLang="zh-CN" dirty="0"/>
              <a:t>-2lnL(</a:t>
            </a:r>
            <a:r>
              <a:rPr lang="el-GR" altLang="zh-CN" b="1" dirty="0"/>
              <a:t>θ</a:t>
            </a:r>
            <a:r>
              <a:rPr lang="en-US" altLang="zh-CN" dirty="0"/>
              <a:t>,</a:t>
            </a:r>
            <a:r>
              <a:rPr lang="el-GR" altLang="zh-CN" b="1" dirty="0"/>
              <a:t> ν</a:t>
            </a:r>
            <a:r>
              <a:rPr lang="en-US" altLang="zh-CN" baseline="-25000" dirty="0"/>
              <a:t>best</a:t>
            </a:r>
            <a:r>
              <a:rPr lang="en-US" altLang="zh-CN" dirty="0"/>
              <a:t>)</a:t>
            </a:r>
            <a:endParaRPr lang="zh-CN" altLang="en-US" baseline="-25000" dirty="0"/>
          </a:p>
        </p:txBody>
      </p:sp>
      <p:sp>
        <p:nvSpPr>
          <p:cNvPr id="40" name="文本框 39"/>
          <p:cNvSpPr txBox="1"/>
          <p:nvPr/>
        </p:nvSpPr>
        <p:spPr>
          <a:xfrm>
            <a:off x="4200800" y="3184439"/>
            <a:ext cx="1208985" cy="369332"/>
          </a:xfrm>
          <a:prstGeom prst="rect">
            <a:avLst/>
          </a:prstGeom>
          <a:noFill/>
        </p:spPr>
        <p:txBody>
          <a:bodyPr wrap="none" rtlCol="0">
            <a:spAutoFit/>
          </a:bodyPr>
          <a:lstStyle/>
          <a:p>
            <a:r>
              <a:rPr lang="en-US" altLang="zh-CN" dirty="0"/>
              <a:t>-2lnL(</a:t>
            </a:r>
            <a:r>
              <a:rPr lang="el-GR" altLang="zh-CN" b="1" dirty="0"/>
              <a:t>θ</a:t>
            </a:r>
            <a:r>
              <a:rPr lang="en-US" altLang="zh-CN" b="1" baseline="-25000" dirty="0"/>
              <a:t>1</a:t>
            </a:r>
            <a:r>
              <a:rPr lang="en-US" altLang="zh-CN" dirty="0"/>
              <a:t>,</a:t>
            </a:r>
            <a:r>
              <a:rPr lang="el-GR" altLang="zh-CN" b="1" dirty="0"/>
              <a:t> ν</a:t>
            </a:r>
            <a:r>
              <a:rPr lang="en-US" altLang="zh-CN" dirty="0"/>
              <a:t>)</a:t>
            </a:r>
            <a:endParaRPr lang="zh-CN" altLang="en-US" baseline="-25000" dirty="0"/>
          </a:p>
        </p:txBody>
      </p:sp>
      <p:sp>
        <p:nvSpPr>
          <p:cNvPr id="42" name="文本框 41"/>
          <p:cNvSpPr txBox="1"/>
          <p:nvPr/>
        </p:nvSpPr>
        <p:spPr>
          <a:xfrm>
            <a:off x="5668012" y="3184439"/>
            <a:ext cx="1208985" cy="369332"/>
          </a:xfrm>
          <a:prstGeom prst="rect">
            <a:avLst/>
          </a:prstGeom>
          <a:noFill/>
        </p:spPr>
        <p:txBody>
          <a:bodyPr wrap="none" rtlCol="0">
            <a:spAutoFit/>
          </a:bodyPr>
          <a:lstStyle/>
          <a:p>
            <a:r>
              <a:rPr lang="en-US" altLang="zh-CN" dirty="0"/>
              <a:t>-2lnL(</a:t>
            </a:r>
            <a:r>
              <a:rPr lang="el-GR" altLang="zh-CN" b="1" dirty="0"/>
              <a:t>θ</a:t>
            </a:r>
            <a:r>
              <a:rPr lang="en-US" altLang="zh-CN" b="1" baseline="-25000" dirty="0"/>
              <a:t>2</a:t>
            </a:r>
            <a:r>
              <a:rPr lang="en-US" altLang="zh-CN" dirty="0"/>
              <a:t>,</a:t>
            </a:r>
            <a:r>
              <a:rPr lang="el-GR" altLang="zh-CN" b="1" dirty="0"/>
              <a:t> ν</a:t>
            </a:r>
            <a:r>
              <a:rPr lang="en-US" altLang="zh-CN" dirty="0"/>
              <a:t>)</a:t>
            </a:r>
            <a:endParaRPr lang="zh-CN" altLang="en-US" baseline="-25000" dirty="0"/>
          </a:p>
        </p:txBody>
      </p:sp>
      <p:sp>
        <p:nvSpPr>
          <p:cNvPr id="43" name="文本框 42"/>
          <p:cNvSpPr txBox="1"/>
          <p:nvPr/>
        </p:nvSpPr>
        <p:spPr>
          <a:xfrm>
            <a:off x="1509657" y="3913251"/>
            <a:ext cx="2892138" cy="369332"/>
          </a:xfrm>
          <a:prstGeom prst="rect">
            <a:avLst/>
          </a:prstGeom>
          <a:noFill/>
        </p:spPr>
        <p:txBody>
          <a:bodyPr wrap="none" rtlCol="0">
            <a:spAutoFit/>
          </a:bodyPr>
          <a:lstStyle/>
          <a:p>
            <a:r>
              <a:rPr lang="en-US" altLang="zh-CN" dirty="0"/>
              <a:t>-2lnL</a:t>
            </a:r>
            <a:r>
              <a:rPr lang="en-US" altLang="zh-CN" baseline="-25000" dirty="0"/>
              <a:t>p</a:t>
            </a:r>
            <a:r>
              <a:rPr lang="en-US" altLang="zh-CN" dirty="0"/>
              <a:t>(</a:t>
            </a:r>
            <a:r>
              <a:rPr lang="el-GR" altLang="zh-CN" b="1" dirty="0"/>
              <a:t>θ</a:t>
            </a:r>
            <a:r>
              <a:rPr lang="en-US" altLang="zh-CN" b="1" baseline="-25000" dirty="0"/>
              <a:t>1</a:t>
            </a:r>
            <a:r>
              <a:rPr lang="en-US" altLang="zh-CN" dirty="0"/>
              <a:t>) = -2lnL(</a:t>
            </a:r>
            <a:r>
              <a:rPr lang="el-GR" altLang="zh-CN" b="1" dirty="0"/>
              <a:t>θ</a:t>
            </a:r>
            <a:r>
              <a:rPr lang="en-US" altLang="zh-CN" b="1" baseline="-25000" dirty="0"/>
              <a:t>1</a:t>
            </a:r>
            <a:r>
              <a:rPr lang="en-US" altLang="zh-CN" dirty="0"/>
              <a:t>,</a:t>
            </a:r>
            <a:r>
              <a:rPr lang="el-GR" altLang="zh-CN" b="1" dirty="0"/>
              <a:t> ν</a:t>
            </a:r>
            <a:r>
              <a:rPr lang="en-US" altLang="zh-CN" dirty="0"/>
              <a:t>(</a:t>
            </a:r>
            <a:r>
              <a:rPr lang="el-GR" altLang="zh-CN" b="1" dirty="0"/>
              <a:t>θ</a:t>
            </a:r>
            <a:r>
              <a:rPr lang="en-US" altLang="zh-CN" b="1" baseline="-25000" dirty="0"/>
              <a:t>1</a:t>
            </a:r>
            <a:r>
              <a:rPr lang="en-US" altLang="zh-CN" dirty="0"/>
              <a:t>))&lt;1</a:t>
            </a:r>
            <a:endParaRPr lang="zh-CN" altLang="en-US" baseline="-25000" dirty="0"/>
          </a:p>
        </p:txBody>
      </p:sp>
      <p:cxnSp>
        <p:nvCxnSpPr>
          <p:cNvPr id="46" name="直接箭头连接符 45"/>
          <p:cNvCxnSpPr/>
          <p:nvPr/>
        </p:nvCxnSpPr>
        <p:spPr>
          <a:xfrm>
            <a:off x="4268938" y="4119690"/>
            <a:ext cx="513725" cy="821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582403" y="4892576"/>
            <a:ext cx="2892138" cy="369332"/>
          </a:xfrm>
          <a:prstGeom prst="rect">
            <a:avLst/>
          </a:prstGeom>
          <a:noFill/>
        </p:spPr>
        <p:txBody>
          <a:bodyPr wrap="none" rtlCol="0">
            <a:spAutoFit/>
          </a:bodyPr>
          <a:lstStyle/>
          <a:p>
            <a:r>
              <a:rPr lang="en-US" altLang="zh-CN" dirty="0"/>
              <a:t>-2lnL</a:t>
            </a:r>
            <a:r>
              <a:rPr lang="en-US" altLang="zh-CN" baseline="-25000" dirty="0"/>
              <a:t>p</a:t>
            </a:r>
            <a:r>
              <a:rPr lang="en-US" altLang="zh-CN" dirty="0"/>
              <a:t>(</a:t>
            </a:r>
            <a:r>
              <a:rPr lang="el-GR" altLang="zh-CN" b="1" dirty="0"/>
              <a:t>θ</a:t>
            </a:r>
            <a:r>
              <a:rPr lang="en-US" altLang="zh-CN" b="1" baseline="-25000" dirty="0"/>
              <a:t>2</a:t>
            </a:r>
            <a:r>
              <a:rPr lang="en-US" altLang="zh-CN" dirty="0"/>
              <a:t>) = -2lnL(</a:t>
            </a:r>
            <a:r>
              <a:rPr lang="el-GR" altLang="zh-CN" b="1" dirty="0"/>
              <a:t>θ</a:t>
            </a:r>
            <a:r>
              <a:rPr lang="en-US" altLang="zh-CN" b="1" baseline="-25000" dirty="0"/>
              <a:t>2</a:t>
            </a:r>
            <a:r>
              <a:rPr lang="en-US" altLang="zh-CN" dirty="0"/>
              <a:t>,</a:t>
            </a:r>
            <a:r>
              <a:rPr lang="el-GR" altLang="zh-CN" b="1" dirty="0"/>
              <a:t> ν</a:t>
            </a:r>
            <a:r>
              <a:rPr lang="en-US" altLang="zh-CN" dirty="0"/>
              <a:t>(</a:t>
            </a:r>
            <a:r>
              <a:rPr lang="el-GR" altLang="zh-CN" b="1" dirty="0"/>
              <a:t>θ</a:t>
            </a:r>
            <a:r>
              <a:rPr lang="en-US" altLang="zh-CN" b="1" baseline="-25000" dirty="0"/>
              <a:t>2</a:t>
            </a:r>
            <a:r>
              <a:rPr lang="en-US" altLang="zh-CN" dirty="0"/>
              <a:t>))&lt;1</a:t>
            </a:r>
            <a:endParaRPr lang="zh-CN" altLang="en-US" baseline="-25000" dirty="0"/>
          </a:p>
        </p:txBody>
      </p:sp>
      <p:cxnSp>
        <p:nvCxnSpPr>
          <p:cNvPr id="49" name="直接箭头连接符 48"/>
          <p:cNvCxnSpPr>
            <a:stCxn id="47" idx="1"/>
          </p:cNvCxnSpPr>
          <p:nvPr/>
        </p:nvCxnSpPr>
        <p:spPr>
          <a:xfrm flipH="1" flipV="1">
            <a:off x="6241349" y="4985658"/>
            <a:ext cx="341054" cy="91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4649584" y="3605797"/>
            <a:ext cx="0" cy="2122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380410" y="3605793"/>
            <a:ext cx="0" cy="2122714"/>
          </a:xfrm>
          <a:prstGeom prst="line">
            <a:avLst/>
          </a:prstGeom>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4323014" y="5709664"/>
            <a:ext cx="442750" cy="369332"/>
          </a:xfrm>
          <a:prstGeom prst="rect">
            <a:avLst/>
          </a:prstGeom>
          <a:noFill/>
        </p:spPr>
        <p:txBody>
          <a:bodyPr wrap="none" rtlCol="0">
            <a:spAutoFit/>
          </a:bodyPr>
          <a:lstStyle/>
          <a:p>
            <a:r>
              <a:rPr lang="el-GR" altLang="zh-CN" b="1" dirty="0"/>
              <a:t>θ</a:t>
            </a:r>
            <a:r>
              <a:rPr lang="en-US" altLang="zh-CN" b="1" dirty="0"/>
              <a:t>'</a:t>
            </a:r>
            <a:r>
              <a:rPr lang="en-US" altLang="zh-CN" b="1" baseline="-25000" dirty="0"/>
              <a:t>1</a:t>
            </a:r>
            <a:endParaRPr lang="zh-CN" altLang="en-US" baseline="-25000" dirty="0"/>
          </a:p>
        </p:txBody>
      </p:sp>
      <p:sp>
        <p:nvSpPr>
          <p:cNvPr id="55" name="文本框 54"/>
          <p:cNvSpPr txBox="1"/>
          <p:nvPr/>
        </p:nvSpPr>
        <p:spPr>
          <a:xfrm>
            <a:off x="6241349" y="5709664"/>
            <a:ext cx="442750" cy="369332"/>
          </a:xfrm>
          <a:prstGeom prst="rect">
            <a:avLst/>
          </a:prstGeom>
          <a:noFill/>
        </p:spPr>
        <p:txBody>
          <a:bodyPr wrap="none" rtlCol="0">
            <a:spAutoFit/>
          </a:bodyPr>
          <a:lstStyle/>
          <a:p>
            <a:r>
              <a:rPr lang="el-GR" altLang="zh-CN" b="1" dirty="0"/>
              <a:t>θ</a:t>
            </a:r>
            <a:r>
              <a:rPr lang="en-US" altLang="zh-CN" b="1" dirty="0"/>
              <a:t>'</a:t>
            </a:r>
            <a:r>
              <a:rPr lang="en-US" altLang="zh-CN" b="1" baseline="-25000" dirty="0"/>
              <a:t>2</a:t>
            </a:r>
            <a:endParaRPr lang="zh-CN" altLang="en-US" baseline="-25000" dirty="0"/>
          </a:p>
        </p:txBody>
      </p:sp>
      <p:sp>
        <p:nvSpPr>
          <p:cNvPr id="56" name="文本框 55"/>
          <p:cNvSpPr txBox="1"/>
          <p:nvPr/>
        </p:nvSpPr>
        <p:spPr>
          <a:xfrm>
            <a:off x="4071430" y="6136349"/>
            <a:ext cx="2714205" cy="369332"/>
          </a:xfrm>
          <a:prstGeom prst="rect">
            <a:avLst/>
          </a:prstGeom>
          <a:noFill/>
        </p:spPr>
        <p:txBody>
          <a:bodyPr wrap="none" rtlCol="0">
            <a:spAutoFit/>
          </a:bodyPr>
          <a:lstStyle/>
          <a:p>
            <a:r>
              <a:rPr lang="en-US" altLang="zh-CN" dirty="0"/>
              <a:t>-2lnL</a:t>
            </a:r>
            <a:r>
              <a:rPr lang="en-US" altLang="zh-CN" baseline="-25000" dirty="0"/>
              <a:t>p</a:t>
            </a:r>
            <a:r>
              <a:rPr lang="en-US" altLang="zh-CN" dirty="0"/>
              <a:t>(</a:t>
            </a:r>
            <a:r>
              <a:rPr lang="el-GR" altLang="zh-CN" b="1" dirty="0"/>
              <a:t>θ</a:t>
            </a:r>
            <a:r>
              <a:rPr lang="en-US" altLang="zh-CN" b="1" dirty="0"/>
              <a:t>'</a:t>
            </a:r>
            <a:r>
              <a:rPr lang="en-US" altLang="zh-CN" b="1" baseline="-25000" dirty="0"/>
              <a:t>1</a:t>
            </a:r>
            <a:r>
              <a:rPr lang="en-US" altLang="zh-CN" dirty="0"/>
              <a:t>) = -2lnL</a:t>
            </a:r>
            <a:r>
              <a:rPr lang="en-US" altLang="zh-CN" baseline="-25000" dirty="0"/>
              <a:t>p</a:t>
            </a:r>
            <a:r>
              <a:rPr lang="en-US" altLang="zh-CN" dirty="0"/>
              <a:t>(</a:t>
            </a:r>
            <a:r>
              <a:rPr lang="el-GR" altLang="zh-CN" b="1" dirty="0"/>
              <a:t>θ</a:t>
            </a:r>
            <a:r>
              <a:rPr lang="en-US" altLang="zh-CN" b="1" dirty="0"/>
              <a:t>‘</a:t>
            </a:r>
            <a:r>
              <a:rPr lang="en-US" altLang="zh-CN" b="1" baseline="-25000" dirty="0"/>
              <a:t>2</a:t>
            </a:r>
            <a:r>
              <a:rPr lang="en-US" altLang="zh-CN" dirty="0"/>
              <a:t>)  = 1</a:t>
            </a:r>
            <a:endParaRPr lang="zh-CN" altLang="en-US" baseline="-25000" dirty="0"/>
          </a:p>
        </p:txBody>
      </p:sp>
    </p:spTree>
    <p:extLst>
      <p:ext uri="{BB962C8B-B14F-4D97-AF65-F5344CB8AC3E}">
        <p14:creationId xmlns:p14="http://schemas.microsoft.com/office/powerpoint/2010/main" val="964554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method of least squares</a:t>
            </a:r>
            <a:endParaRPr lang="zh-CN" altLang="en-US" dirty="0"/>
          </a:p>
        </p:txBody>
      </p:sp>
      <p:sp>
        <p:nvSpPr>
          <p:cNvPr id="3" name="内容占位符 2"/>
          <p:cNvSpPr>
            <a:spLocks noGrp="1"/>
          </p:cNvSpPr>
          <p:nvPr>
            <p:ph idx="1"/>
          </p:nvPr>
        </p:nvSpPr>
        <p:spPr/>
        <p:txBody>
          <a:bodyPr/>
          <a:lstStyle/>
          <a:p>
            <a:r>
              <a:rPr lang="en-US" altLang="zh-CN" dirty="0"/>
              <a:t>N independent measurements </a:t>
            </a:r>
            <a:r>
              <a:rPr lang="en-US" altLang="zh-CN" dirty="0" err="1"/>
              <a:t>y</a:t>
            </a:r>
            <a:r>
              <a:rPr lang="en-US" altLang="zh-CN" baseline="-25000" dirty="0" err="1"/>
              <a:t>i</a:t>
            </a:r>
            <a:r>
              <a:rPr lang="en-US" altLang="zh-CN" dirty="0"/>
              <a:t> follows Gaussian distribution.</a:t>
            </a:r>
          </a:p>
          <a:p>
            <a:endParaRPr lang="en-US" altLang="zh-CN" baseline="-25000" dirty="0"/>
          </a:p>
          <a:p>
            <a:endParaRPr lang="en-US" altLang="zh-CN" baseline="-25000" dirty="0"/>
          </a:p>
          <a:p>
            <a:r>
              <a:rPr lang="en-US" altLang="zh-CN" dirty="0"/>
              <a:t>If not independent</a:t>
            </a:r>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5" name="图片 4"/>
          <p:cNvPicPr>
            <a:picLocks noChangeAspect="1"/>
          </p:cNvPicPr>
          <p:nvPr/>
        </p:nvPicPr>
        <p:blipFill>
          <a:blip r:embed="rId2"/>
          <a:stretch>
            <a:fillRect/>
          </a:stretch>
        </p:blipFill>
        <p:spPr>
          <a:xfrm>
            <a:off x="3181350" y="2328627"/>
            <a:ext cx="5514110" cy="855849"/>
          </a:xfrm>
          <a:prstGeom prst="rect">
            <a:avLst/>
          </a:prstGeom>
        </p:spPr>
      </p:pic>
      <p:pic>
        <p:nvPicPr>
          <p:cNvPr id="6" name="图片 5"/>
          <p:cNvPicPr>
            <a:picLocks noChangeAspect="1"/>
          </p:cNvPicPr>
          <p:nvPr/>
        </p:nvPicPr>
        <p:blipFill>
          <a:blip r:embed="rId3"/>
          <a:stretch>
            <a:fillRect/>
          </a:stretch>
        </p:blipFill>
        <p:spPr>
          <a:xfrm>
            <a:off x="3181350" y="4108536"/>
            <a:ext cx="3632540" cy="452579"/>
          </a:xfrm>
          <a:prstGeom prst="rect">
            <a:avLst/>
          </a:prstGeom>
        </p:spPr>
      </p:pic>
      <p:pic>
        <p:nvPicPr>
          <p:cNvPr id="7" name="图片 6"/>
          <p:cNvPicPr>
            <a:picLocks noChangeAspect="1"/>
          </p:cNvPicPr>
          <p:nvPr/>
        </p:nvPicPr>
        <p:blipFill>
          <a:blip r:embed="rId4"/>
          <a:stretch>
            <a:fillRect/>
          </a:stretch>
        </p:blipFill>
        <p:spPr>
          <a:xfrm>
            <a:off x="7075114" y="4161838"/>
            <a:ext cx="1796744" cy="399276"/>
          </a:xfrm>
          <a:prstGeom prst="rect">
            <a:avLst/>
          </a:prstGeom>
        </p:spPr>
      </p:pic>
    </p:spTree>
    <p:extLst>
      <p:ext uri="{BB962C8B-B14F-4D97-AF65-F5344CB8AC3E}">
        <p14:creationId xmlns:p14="http://schemas.microsoft.com/office/powerpoint/2010/main" val="10153286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587836" y="949410"/>
            <a:ext cx="9080165" cy="4624076"/>
          </a:xfrm>
          <a:prstGeom prst="rect">
            <a:avLst/>
          </a:prstGeom>
        </p:spPr>
      </p:pic>
      <p:sp>
        <p:nvSpPr>
          <p:cNvPr id="4" name="日期占位符 3"/>
          <p:cNvSpPr>
            <a:spLocks noGrp="1"/>
          </p:cNvSpPr>
          <p:nvPr>
            <p:ph type="dt" sz="half" idx="10"/>
          </p:nvPr>
        </p:nvSpPr>
        <p:spPr/>
        <p:txBody>
          <a:bodyPr/>
          <a:lstStyle/>
          <a:p>
            <a:r>
              <a:rPr lang="en-US" altLang="zh-CN"/>
              <a:t>2018-8-28</a:t>
            </a:r>
            <a:endParaRPr lang="zh-CN" altLang="en-US"/>
          </a:p>
        </p:txBody>
      </p:sp>
      <p:sp>
        <p:nvSpPr>
          <p:cNvPr id="6" name="椭圆 5"/>
          <p:cNvSpPr/>
          <p:nvPr/>
        </p:nvSpPr>
        <p:spPr>
          <a:xfrm>
            <a:off x="7868404" y="3344276"/>
            <a:ext cx="1597446" cy="110168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079914" y="5410920"/>
            <a:ext cx="954107" cy="369332"/>
          </a:xfrm>
          <a:prstGeom prst="rect">
            <a:avLst/>
          </a:prstGeom>
          <a:noFill/>
        </p:spPr>
        <p:txBody>
          <a:bodyPr wrap="none" rtlCol="0">
            <a:spAutoFit/>
          </a:bodyPr>
          <a:lstStyle/>
          <a:p>
            <a:r>
              <a:rPr lang="en-US" altLang="zh-CN" dirty="0" err="1"/>
              <a:t>ndf</a:t>
            </a:r>
            <a:r>
              <a:rPr lang="en-US" altLang="zh-CN" dirty="0"/>
              <a:t> = 54</a:t>
            </a:r>
            <a:endParaRPr lang="zh-CN" altLang="en-US" dirty="0"/>
          </a:p>
        </p:txBody>
      </p:sp>
    </p:spTree>
    <p:extLst>
      <p:ext uri="{BB962C8B-B14F-4D97-AF65-F5344CB8AC3E}">
        <p14:creationId xmlns:p14="http://schemas.microsoft.com/office/powerpoint/2010/main" val="28659781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5" name="图片 4"/>
          <p:cNvPicPr>
            <a:picLocks noChangeAspect="1"/>
          </p:cNvPicPr>
          <p:nvPr/>
        </p:nvPicPr>
        <p:blipFill>
          <a:blip r:embed="rId2"/>
          <a:stretch>
            <a:fillRect/>
          </a:stretch>
        </p:blipFill>
        <p:spPr>
          <a:xfrm>
            <a:off x="1595438" y="990026"/>
            <a:ext cx="9072563" cy="4430982"/>
          </a:xfrm>
          <a:prstGeom prst="rect">
            <a:avLst/>
          </a:prstGeom>
        </p:spPr>
      </p:pic>
      <p:pic>
        <p:nvPicPr>
          <p:cNvPr id="7" name="图片 6"/>
          <p:cNvPicPr>
            <a:picLocks noChangeAspect="1"/>
          </p:cNvPicPr>
          <p:nvPr/>
        </p:nvPicPr>
        <p:blipFill>
          <a:blip r:embed="rId3"/>
          <a:stretch>
            <a:fillRect/>
          </a:stretch>
        </p:blipFill>
        <p:spPr>
          <a:xfrm>
            <a:off x="7727859" y="3008290"/>
            <a:ext cx="1627773" cy="1127858"/>
          </a:xfrm>
          <a:prstGeom prst="rect">
            <a:avLst/>
          </a:prstGeom>
        </p:spPr>
      </p:pic>
      <p:sp>
        <p:nvSpPr>
          <p:cNvPr id="8" name="文本框 7"/>
          <p:cNvSpPr txBox="1"/>
          <p:nvPr/>
        </p:nvSpPr>
        <p:spPr>
          <a:xfrm>
            <a:off x="4210051" y="5519347"/>
            <a:ext cx="1071127" cy="369332"/>
          </a:xfrm>
          <a:prstGeom prst="rect">
            <a:avLst/>
          </a:prstGeom>
          <a:noFill/>
        </p:spPr>
        <p:txBody>
          <a:bodyPr wrap="none" rtlCol="0">
            <a:spAutoFit/>
          </a:bodyPr>
          <a:lstStyle/>
          <a:p>
            <a:r>
              <a:rPr lang="en-US" altLang="zh-CN" dirty="0" err="1"/>
              <a:t>ndf</a:t>
            </a:r>
            <a:r>
              <a:rPr lang="en-US" altLang="zh-CN" dirty="0"/>
              <a:t> = 197</a:t>
            </a:r>
            <a:endParaRPr lang="zh-CN" altLang="en-US" dirty="0"/>
          </a:p>
        </p:txBody>
      </p:sp>
    </p:spTree>
    <p:extLst>
      <p:ext uri="{BB962C8B-B14F-4D97-AF65-F5344CB8AC3E}">
        <p14:creationId xmlns:p14="http://schemas.microsoft.com/office/powerpoint/2010/main" val="5280180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Bayesian approach</a:t>
            </a:r>
            <a:endParaRPr lang="zh-CN" altLang="en-US" dirty="0"/>
          </a:p>
        </p:txBody>
      </p:sp>
      <p:sp>
        <p:nvSpPr>
          <p:cNvPr id="3" name="内容占位符 2"/>
          <p:cNvSpPr>
            <a:spLocks noGrp="1"/>
          </p:cNvSpPr>
          <p:nvPr>
            <p:ph idx="1"/>
          </p:nvPr>
        </p:nvSpPr>
        <p:spPr/>
        <p:txBody>
          <a:bodyPr/>
          <a:lstStyle/>
          <a:p>
            <a:r>
              <a:rPr lang="en-US" altLang="zh-CN" dirty="0"/>
              <a:t>Posterior </a:t>
            </a:r>
            <a:r>
              <a:rPr lang="en-US" altLang="zh-CN" dirty="0" err="1"/>
              <a:t>p.d.f</a:t>
            </a:r>
            <a:r>
              <a:rPr lang="en-US" altLang="zh-CN" dirty="0"/>
              <a:t>.</a:t>
            </a:r>
          </a:p>
          <a:p>
            <a:endParaRPr lang="en-US" altLang="zh-CN" dirty="0"/>
          </a:p>
          <a:p>
            <a:endParaRPr lang="en-US" altLang="zh-CN" dirty="0"/>
          </a:p>
          <a:p>
            <a:r>
              <a:rPr lang="en-US" altLang="zh-CN" dirty="0"/>
              <a:t>Priors:  </a:t>
            </a:r>
            <a:r>
              <a:rPr lang="el-GR" altLang="zh-CN" dirty="0"/>
              <a:t>π</a:t>
            </a:r>
            <a:r>
              <a:rPr lang="en-US" altLang="zh-CN" dirty="0"/>
              <a:t>(</a:t>
            </a:r>
            <a:r>
              <a:rPr lang="el-GR" altLang="zh-CN" b="1" dirty="0"/>
              <a:t>θ</a:t>
            </a:r>
            <a:r>
              <a:rPr lang="en-US" altLang="zh-CN" dirty="0"/>
              <a:t>)</a:t>
            </a:r>
          </a:p>
          <a:p>
            <a:pPr lvl="1">
              <a:buFont typeface="Calibri" panose="020F0502020204030204" pitchFamily="34" charset="0"/>
              <a:buChar char="‒"/>
            </a:pPr>
            <a:r>
              <a:rPr lang="en-US" altLang="zh-CN" dirty="0"/>
              <a:t>Constant assumption, flat </a:t>
            </a:r>
            <a:r>
              <a:rPr lang="en-US" altLang="zh-CN" dirty="0" err="1"/>
              <a:t>p.d.f</a:t>
            </a:r>
            <a:r>
              <a:rPr lang="en-US" altLang="zh-CN" dirty="0"/>
              <a:t>. in </a:t>
            </a:r>
            <a:r>
              <a:rPr lang="el-GR" altLang="zh-CN" b="1" dirty="0"/>
              <a:t>θ</a:t>
            </a:r>
            <a:r>
              <a:rPr lang="en-US" altLang="zh-CN" b="1" dirty="0"/>
              <a:t> </a:t>
            </a:r>
            <a:r>
              <a:rPr lang="en-US" altLang="zh-CN" dirty="0"/>
              <a:t>but not flat in non-linear function of </a:t>
            </a:r>
            <a:r>
              <a:rPr lang="el-GR" altLang="zh-CN" b="1" dirty="0"/>
              <a:t>θ</a:t>
            </a:r>
            <a:endParaRPr lang="en-US" altLang="zh-CN" b="1" dirty="0"/>
          </a:p>
          <a:p>
            <a:pPr lvl="1">
              <a:buFont typeface="Calibri" panose="020F0502020204030204" pitchFamily="34" charset="0"/>
              <a:buChar char="‒"/>
            </a:pPr>
            <a:r>
              <a:rPr lang="en-US" altLang="zh-CN" dirty="0" err="1"/>
              <a:t>Jeffreys</a:t>
            </a:r>
            <a:r>
              <a:rPr lang="en-US" altLang="zh-CN" dirty="0"/>
              <a:t>’ rule</a:t>
            </a:r>
            <a:endParaRPr lang="zh-CN" altLang="en-US" dirty="0"/>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5" name="图片 4"/>
          <p:cNvPicPr>
            <a:picLocks noChangeAspect="1"/>
          </p:cNvPicPr>
          <p:nvPr/>
        </p:nvPicPr>
        <p:blipFill>
          <a:blip r:embed="rId2"/>
          <a:stretch>
            <a:fillRect/>
          </a:stretch>
        </p:blipFill>
        <p:spPr>
          <a:xfrm>
            <a:off x="4210051" y="2335019"/>
            <a:ext cx="3201425" cy="734753"/>
          </a:xfrm>
          <a:prstGeom prst="rect">
            <a:avLst/>
          </a:prstGeom>
        </p:spPr>
      </p:pic>
      <p:sp>
        <p:nvSpPr>
          <p:cNvPr id="6" name="文本框 5"/>
          <p:cNvSpPr txBox="1"/>
          <p:nvPr/>
        </p:nvSpPr>
        <p:spPr>
          <a:xfrm>
            <a:off x="7523932" y="2335018"/>
            <a:ext cx="1158715" cy="369332"/>
          </a:xfrm>
          <a:prstGeom prst="rect">
            <a:avLst/>
          </a:prstGeom>
          <a:noFill/>
        </p:spPr>
        <p:txBody>
          <a:bodyPr wrap="none" rtlCol="0">
            <a:spAutoFit/>
          </a:bodyPr>
          <a:lstStyle/>
          <a:p>
            <a:r>
              <a:rPr lang="en-US" altLang="zh-CN" dirty="0"/>
              <a:t>Prior </a:t>
            </a:r>
            <a:r>
              <a:rPr lang="en-US" altLang="zh-CN" dirty="0" err="1"/>
              <a:t>p.d.f</a:t>
            </a:r>
            <a:r>
              <a:rPr lang="en-US" altLang="zh-CN" dirty="0"/>
              <a:t>.</a:t>
            </a:r>
            <a:endParaRPr lang="zh-CN" altLang="en-US" dirty="0"/>
          </a:p>
        </p:txBody>
      </p:sp>
      <p:sp>
        <p:nvSpPr>
          <p:cNvPr id="7" name="文本框 6"/>
          <p:cNvSpPr txBox="1"/>
          <p:nvPr/>
        </p:nvSpPr>
        <p:spPr>
          <a:xfrm>
            <a:off x="5198984" y="1648039"/>
            <a:ext cx="2036711" cy="369332"/>
          </a:xfrm>
          <a:prstGeom prst="rect">
            <a:avLst/>
          </a:prstGeom>
          <a:noFill/>
        </p:spPr>
        <p:txBody>
          <a:bodyPr wrap="none" rtlCol="0">
            <a:spAutoFit/>
          </a:bodyPr>
          <a:lstStyle/>
          <a:p>
            <a:r>
              <a:rPr lang="en-US" altLang="zh-CN" dirty="0"/>
              <a:t>Likelihood function.</a:t>
            </a:r>
            <a:endParaRPr lang="zh-CN" altLang="en-US" dirty="0"/>
          </a:p>
        </p:txBody>
      </p:sp>
      <p:cxnSp>
        <p:nvCxnSpPr>
          <p:cNvPr id="9" name="直接箭头连接符 8"/>
          <p:cNvCxnSpPr>
            <a:stCxn id="6" idx="1"/>
          </p:cNvCxnSpPr>
          <p:nvPr/>
        </p:nvCxnSpPr>
        <p:spPr>
          <a:xfrm flipH="1">
            <a:off x="6879771" y="2519685"/>
            <a:ext cx="644160" cy="16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7" idx="2"/>
          </p:cNvCxnSpPr>
          <p:nvPr/>
        </p:nvCxnSpPr>
        <p:spPr>
          <a:xfrm flipH="1">
            <a:off x="6096001" y="2017372"/>
            <a:ext cx="121339" cy="410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stretch>
            <a:fillRect/>
          </a:stretch>
        </p:blipFill>
        <p:spPr>
          <a:xfrm>
            <a:off x="4497060" y="4892243"/>
            <a:ext cx="3197881" cy="1284720"/>
          </a:xfrm>
          <a:prstGeom prst="rect">
            <a:avLst/>
          </a:prstGeom>
        </p:spPr>
      </p:pic>
    </p:spTree>
    <p:extLst>
      <p:ext uri="{BB962C8B-B14F-4D97-AF65-F5344CB8AC3E}">
        <p14:creationId xmlns:p14="http://schemas.microsoft.com/office/powerpoint/2010/main" val="4282430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Bayesian treatment of nuisance parameters</a:t>
            </a:r>
            <a:endParaRPr lang="zh-CN" altLang="en-US" dirty="0"/>
          </a:p>
        </p:txBody>
      </p:sp>
      <p:sp>
        <p:nvSpPr>
          <p:cNvPr id="3" name="内容占位符 2"/>
          <p:cNvSpPr>
            <a:spLocks noGrp="1"/>
          </p:cNvSpPr>
          <p:nvPr>
            <p:ph idx="1"/>
          </p:nvPr>
        </p:nvSpPr>
        <p:spPr/>
        <p:txBody>
          <a:bodyPr/>
          <a:lstStyle/>
          <a:p>
            <a:r>
              <a:rPr lang="en-US" altLang="zh-CN" dirty="0"/>
              <a:t>Updated prior</a:t>
            </a:r>
            <a:endParaRPr lang="zh-CN" altLang="en-US" dirty="0"/>
          </a:p>
        </p:txBody>
      </p:sp>
      <p:sp>
        <p:nvSpPr>
          <p:cNvPr id="4" name="日期占位符 3"/>
          <p:cNvSpPr>
            <a:spLocks noGrp="1"/>
          </p:cNvSpPr>
          <p:nvPr>
            <p:ph type="dt" sz="half" idx="10"/>
          </p:nvPr>
        </p:nvSpPr>
        <p:spPr/>
        <p:txBody>
          <a:bodyPr/>
          <a:lstStyle/>
          <a:p>
            <a:r>
              <a:rPr lang="en-US" altLang="zh-CN"/>
              <a:t>2018-8-28</a:t>
            </a:r>
            <a:endParaRPr lang="zh-CN" altLang="en-US"/>
          </a:p>
        </p:txBody>
      </p:sp>
      <p:pic>
        <p:nvPicPr>
          <p:cNvPr id="5" name="图片 4"/>
          <p:cNvPicPr>
            <a:picLocks noChangeAspect="1"/>
          </p:cNvPicPr>
          <p:nvPr/>
        </p:nvPicPr>
        <p:blipFill>
          <a:blip r:embed="rId3"/>
          <a:stretch>
            <a:fillRect/>
          </a:stretch>
        </p:blipFill>
        <p:spPr>
          <a:xfrm>
            <a:off x="4210051" y="2380602"/>
            <a:ext cx="3558871" cy="509612"/>
          </a:xfrm>
          <a:prstGeom prst="rect">
            <a:avLst/>
          </a:prstGeom>
        </p:spPr>
      </p:pic>
      <p:graphicFrame>
        <p:nvGraphicFramePr>
          <p:cNvPr id="6" name="对象 5"/>
          <p:cNvGraphicFramePr>
            <a:graphicFrameLocks noChangeAspect="1"/>
          </p:cNvGraphicFramePr>
          <p:nvPr/>
        </p:nvGraphicFramePr>
        <p:xfrm>
          <a:off x="3057582" y="3465466"/>
          <a:ext cx="6076835" cy="535829"/>
        </p:xfrm>
        <a:graphic>
          <a:graphicData uri="http://schemas.openxmlformats.org/presentationml/2006/ole">
            <mc:AlternateContent xmlns:mc="http://schemas.openxmlformats.org/markup-compatibility/2006">
              <mc:Choice xmlns:v="urn:schemas-microsoft-com:vml" Requires="v">
                <p:oleObj spid="_x0000_s19460" name="公式" r:id="rId4" imgW="2590560" imgH="228600" progId="Equation.3">
                  <p:embed/>
                </p:oleObj>
              </mc:Choice>
              <mc:Fallback>
                <p:oleObj name="公式" r:id="rId4" imgW="2590560" imgH="228600" progId="Equation.3">
                  <p:embed/>
                  <p:pic>
                    <p:nvPicPr>
                      <p:cNvPr id="6" name="对象 5"/>
                      <p:cNvPicPr/>
                      <p:nvPr/>
                    </p:nvPicPr>
                    <p:blipFill>
                      <a:blip r:embed="rId5"/>
                      <a:stretch>
                        <a:fillRect/>
                      </a:stretch>
                    </p:blipFill>
                    <p:spPr>
                      <a:xfrm>
                        <a:off x="3057582" y="3465466"/>
                        <a:ext cx="6076835" cy="535829"/>
                      </a:xfrm>
                      <a:prstGeom prst="rect">
                        <a:avLst/>
                      </a:prstGeom>
                    </p:spPr>
                  </p:pic>
                </p:oleObj>
              </mc:Fallback>
            </mc:AlternateContent>
          </a:graphicData>
        </a:graphic>
      </p:graphicFrame>
      <p:pic>
        <p:nvPicPr>
          <p:cNvPr id="7" name="图片 6"/>
          <p:cNvPicPr>
            <a:picLocks noChangeAspect="1"/>
          </p:cNvPicPr>
          <p:nvPr/>
        </p:nvPicPr>
        <p:blipFill>
          <a:blip r:embed="rId6"/>
          <a:stretch>
            <a:fillRect/>
          </a:stretch>
        </p:blipFill>
        <p:spPr>
          <a:xfrm>
            <a:off x="4393997" y="4391232"/>
            <a:ext cx="2781657" cy="738061"/>
          </a:xfrm>
          <a:prstGeom prst="rect">
            <a:avLst/>
          </a:prstGeom>
        </p:spPr>
      </p:pic>
    </p:spTree>
    <p:extLst>
      <p:ext uri="{BB962C8B-B14F-4D97-AF65-F5344CB8AC3E}">
        <p14:creationId xmlns:p14="http://schemas.microsoft.com/office/powerpoint/2010/main" val="4161977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zh-CN" altLang="en-US" dirty="0"/>
              <a:t>谢谢大家</a:t>
            </a:r>
          </a:p>
        </p:txBody>
      </p:sp>
      <p:sp>
        <p:nvSpPr>
          <p:cNvPr id="6" name="副标题 5"/>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256453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41265" y="136525"/>
            <a:ext cx="8686800" cy="476672"/>
          </a:xfrm>
        </p:spPr>
        <p:txBody>
          <a:bodyPr>
            <a:normAutofit fontScale="90000"/>
          </a:bodyPr>
          <a:lstStyle/>
          <a:p>
            <a:pPr eaLnBrk="1" hangingPunct="1">
              <a:defRPr/>
            </a:pPr>
            <a:r>
              <a:rPr lang="zh-CN" altLang="en-US" dirty="0"/>
              <a:t>三个反应堆实验比较</a:t>
            </a:r>
            <a:endParaRPr lang="en-US" altLang="zh-CN" dirty="0"/>
          </a:p>
        </p:txBody>
      </p:sp>
      <p:sp>
        <p:nvSpPr>
          <p:cNvPr id="3" name="日期占位符 2"/>
          <p:cNvSpPr>
            <a:spLocks noGrp="1"/>
          </p:cNvSpPr>
          <p:nvPr>
            <p:ph type="dt" sz="half" idx="10"/>
          </p:nvPr>
        </p:nvSpPr>
        <p:spPr/>
        <p:txBody>
          <a:bodyPr/>
          <a:lstStyle/>
          <a:p>
            <a:r>
              <a:rPr lang="en-US" altLang="zh-CN"/>
              <a:t>2024/8/30</a:t>
            </a:r>
            <a:endParaRPr lang="zh-CN" altLang="en-US"/>
          </a:p>
        </p:txBody>
      </p:sp>
      <p:sp>
        <p:nvSpPr>
          <p:cNvPr id="4" name="灯片编号占位符 3"/>
          <p:cNvSpPr>
            <a:spLocks noGrp="1"/>
          </p:cNvSpPr>
          <p:nvPr>
            <p:ph type="sldNum" sz="quarter" idx="12"/>
          </p:nvPr>
        </p:nvSpPr>
        <p:spPr/>
        <p:txBody>
          <a:bodyPr/>
          <a:lstStyle/>
          <a:p>
            <a:fld id="{9F51A28A-B052-4E80-9441-AD2D41E52002}" type="slidenum">
              <a:rPr lang="zh-CN" altLang="en-US" smtClean="0"/>
              <a:t>9</a:t>
            </a:fld>
            <a:endParaRPr lang="zh-CN" altLang="en-US"/>
          </a:p>
        </p:txBody>
      </p:sp>
      <p:pic>
        <p:nvPicPr>
          <p:cNvPr id="71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51" y="3284985"/>
            <a:ext cx="75723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73" name="直接连接符 6"/>
          <p:cNvCxnSpPr>
            <a:cxnSpLocks noChangeShapeType="1"/>
          </p:cNvCxnSpPr>
          <p:nvPr/>
        </p:nvCxnSpPr>
        <p:spPr bwMode="auto">
          <a:xfrm>
            <a:off x="2870680" y="4888838"/>
            <a:ext cx="3071812" cy="1588"/>
          </a:xfrm>
          <a:prstGeom prst="line">
            <a:avLst/>
          </a:prstGeom>
          <a:noFill/>
          <a:ln w="25400" algn="ctr">
            <a:solidFill>
              <a:srgbClr val="C00000"/>
            </a:solidFill>
            <a:round/>
            <a:headEnd/>
            <a:tailEnd/>
          </a:ln>
          <a:extLst>
            <a:ext uri="{909E8E84-426E-40DD-AFC4-6F175D3DCCD1}">
              <a14:hiddenFill xmlns:a14="http://schemas.microsoft.com/office/drawing/2010/main">
                <a:noFill/>
              </a14:hiddenFill>
            </a:ext>
          </a:extLst>
        </p:spPr>
      </p:cxnSp>
      <p:cxnSp>
        <p:nvCxnSpPr>
          <p:cNvPr id="7174" name="直接连接符 7"/>
          <p:cNvCxnSpPr>
            <a:cxnSpLocks noChangeShapeType="1"/>
          </p:cNvCxnSpPr>
          <p:nvPr/>
        </p:nvCxnSpPr>
        <p:spPr bwMode="auto">
          <a:xfrm>
            <a:off x="6667500" y="5055709"/>
            <a:ext cx="3143250" cy="1587"/>
          </a:xfrm>
          <a:prstGeom prst="line">
            <a:avLst/>
          </a:prstGeom>
          <a:noFill/>
          <a:ln w="25400" algn="ctr">
            <a:solidFill>
              <a:srgbClr val="C00000"/>
            </a:solidFill>
            <a:round/>
            <a:headEnd/>
            <a:tailEnd/>
          </a:ln>
          <a:extLst>
            <a:ext uri="{909E8E84-426E-40DD-AFC4-6F175D3DCCD1}">
              <a14:hiddenFill xmlns:a14="http://schemas.microsoft.com/office/drawing/2010/main">
                <a:noFill/>
              </a14:hiddenFill>
            </a:ext>
          </a:extLst>
        </p:spPr>
      </p:cxnSp>
      <p:graphicFrame>
        <p:nvGraphicFramePr>
          <p:cNvPr id="8" name="Group 123"/>
          <p:cNvGraphicFramePr>
            <a:graphicFrameLocks noGrp="1"/>
          </p:cNvGraphicFramePr>
          <p:nvPr/>
        </p:nvGraphicFramePr>
        <p:xfrm>
          <a:off x="1647094" y="836712"/>
          <a:ext cx="8964487" cy="2267760"/>
        </p:xfrm>
        <a:graphic>
          <a:graphicData uri="http://schemas.openxmlformats.org/drawingml/2006/table">
            <a:tbl>
              <a:tblPr/>
              <a:tblGrid>
                <a:gridCol w="2106551">
                  <a:extLst>
                    <a:ext uri="{9D8B030D-6E8A-4147-A177-3AD203B41FA5}">
                      <a16:colId xmlns:a16="http://schemas.microsoft.com/office/drawing/2014/main" val="20000"/>
                    </a:ext>
                  </a:extLst>
                </a:gridCol>
                <a:gridCol w="1011819">
                  <a:extLst>
                    <a:ext uri="{9D8B030D-6E8A-4147-A177-3AD203B41FA5}">
                      <a16:colId xmlns:a16="http://schemas.microsoft.com/office/drawing/2014/main" val="20001"/>
                    </a:ext>
                  </a:extLst>
                </a:gridCol>
                <a:gridCol w="1618569">
                  <a:extLst>
                    <a:ext uri="{9D8B030D-6E8A-4147-A177-3AD203B41FA5}">
                      <a16:colId xmlns:a16="http://schemas.microsoft.com/office/drawing/2014/main" val="20002"/>
                    </a:ext>
                  </a:extLst>
                </a:gridCol>
                <a:gridCol w="2520280">
                  <a:extLst>
                    <a:ext uri="{9D8B030D-6E8A-4147-A177-3AD203B41FA5}">
                      <a16:colId xmlns:a16="http://schemas.microsoft.com/office/drawing/2014/main" val="20003"/>
                    </a:ext>
                  </a:extLst>
                </a:gridCol>
                <a:gridCol w="1707268">
                  <a:extLst>
                    <a:ext uri="{9D8B030D-6E8A-4147-A177-3AD203B41FA5}">
                      <a16:colId xmlns:a16="http://schemas.microsoft.com/office/drawing/2014/main" val="20004"/>
                    </a:ext>
                  </a:extLst>
                </a:gridCol>
              </a:tblGrid>
              <a:tr h="777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C00000"/>
                          </a:solidFill>
                          <a:effectLst/>
                          <a:latin typeface="Times New Roman" pitchFamily="18" charset="0"/>
                          <a:ea typeface="宋体" pitchFamily="2" charset="-122"/>
                          <a:cs typeface="Times New Roman" pitchFamily="18" charset="0"/>
                        </a:rPr>
                        <a:t>Experiment</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C00000"/>
                          </a:solidFill>
                          <a:effectLst/>
                          <a:latin typeface="Times New Roman" pitchFamily="18" charset="0"/>
                          <a:ea typeface="宋体" pitchFamily="2" charset="-122"/>
                          <a:cs typeface="Times New Roman" pitchFamily="18" charset="0"/>
                        </a:rPr>
                        <a:t>Power</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C00000"/>
                          </a:solidFill>
                          <a:effectLst/>
                          <a:latin typeface="Times New Roman" pitchFamily="18" charset="0"/>
                          <a:ea typeface="宋体" pitchFamily="2" charset="-122"/>
                          <a:cs typeface="Times New Roman" pitchFamily="18" charset="0"/>
                        </a:rPr>
                        <a:t>(GW)</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zh-CN" sz="2400" b="1" i="0" u="none" strike="noStrike" cap="none" normalizeH="0" baseline="0" dirty="0">
                          <a:ln>
                            <a:noFill/>
                          </a:ln>
                          <a:solidFill>
                            <a:srgbClr val="C00000"/>
                          </a:solidFill>
                          <a:effectLst/>
                          <a:latin typeface="Times New Roman" pitchFamily="18" charset="0"/>
                          <a:ea typeface="宋体" pitchFamily="2" charset="-122"/>
                          <a:cs typeface="Times New Roman" pitchFamily="18" charset="0"/>
                        </a:rPr>
                        <a:t>Detector(t)</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C00000"/>
                          </a:solidFill>
                          <a:effectLst/>
                          <a:latin typeface="Times New Roman" pitchFamily="18" charset="0"/>
                          <a:ea typeface="宋体" pitchFamily="2" charset="-122"/>
                          <a:cs typeface="Times New Roman" pitchFamily="18" charset="0"/>
                        </a:rPr>
                        <a:t>Near/Far</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C00000"/>
                          </a:solidFill>
                          <a:effectLst/>
                          <a:latin typeface="Times New Roman" pitchFamily="18" charset="0"/>
                          <a:ea typeface="宋体" pitchFamily="2" charset="-122"/>
                          <a:cs typeface="Times New Roman" pitchFamily="18" charset="0"/>
                        </a:rPr>
                        <a:t>Overburden (m.w.e.) Near/Far</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C00000"/>
                          </a:solidFill>
                          <a:effectLst/>
                          <a:latin typeface="Times New Roman" pitchFamily="18" charset="0"/>
                          <a:ea typeface="宋体" pitchFamily="2" charset="-122"/>
                          <a:cs typeface="Times New Roman" pitchFamily="18" charset="0"/>
                        </a:rPr>
                        <a:t>Sensitivity</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C00000"/>
                          </a:solidFill>
                          <a:effectLst/>
                          <a:latin typeface="Times New Roman" pitchFamily="18" charset="0"/>
                          <a:ea typeface="宋体" pitchFamily="2" charset="-122"/>
                          <a:cs typeface="Times New Roman" pitchFamily="18" charset="0"/>
                        </a:rPr>
                        <a:t>(3y,90%CL)</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1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Daya Bay</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17.4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40  /  80</a:t>
                      </a:r>
                      <a:endPar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250</a:t>
                      </a: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  /  </a:t>
                      </a: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860</a:t>
                      </a:r>
                      <a:endPar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 0.008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1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Double Chooz</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  8</a:t>
                      </a:r>
                      <a:r>
                        <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a:t>
                      </a: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5</a:t>
                      </a:r>
                      <a:endPar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  8  </a:t>
                      </a: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   </a:t>
                      </a: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8</a:t>
                      </a:r>
                      <a:endPar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120  </a:t>
                      </a: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  300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 0.03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88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RENO</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1</a:t>
                      </a: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6.5</a:t>
                      </a:r>
                      <a:endPar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16  </a:t>
                      </a: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  </a:t>
                      </a: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16</a:t>
                      </a:r>
                      <a:endPar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120  </a:t>
                      </a:r>
                      <a:r>
                        <a:rPr kumimoji="1" lang="zh-CN" altLang="en-US" sz="2400" b="1" i="0" u="none" strike="noStrike" cap="none" normalizeH="0" baseline="0">
                          <a:ln>
                            <a:noFill/>
                          </a:ln>
                          <a:solidFill>
                            <a:srgbClr val="0000FF"/>
                          </a:solidFill>
                          <a:effectLst/>
                          <a:latin typeface="Times New Roman" pitchFamily="18" charset="0"/>
                          <a:ea typeface="宋体" pitchFamily="2" charset="-122"/>
                          <a:cs typeface="Times New Roman" pitchFamily="18" charset="0"/>
                        </a:rPr>
                        <a:t>/  </a:t>
                      </a: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450</a:t>
                      </a:r>
                      <a:endPar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 0.0</a:t>
                      </a: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rPr>
                        <a:t>2</a:t>
                      </a:r>
                      <a:endPar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TextBox 1"/>
          <p:cNvSpPr txBox="1"/>
          <p:nvPr/>
        </p:nvSpPr>
        <p:spPr>
          <a:xfrm>
            <a:off x="4165509" y="6426171"/>
            <a:ext cx="3600399" cy="338554"/>
          </a:xfrm>
          <a:prstGeom prst="rect">
            <a:avLst/>
          </a:prstGeom>
          <a:noFill/>
        </p:spPr>
        <p:txBody>
          <a:bodyPr wrap="square" rtlCol="0">
            <a:spAutoFit/>
          </a:bodyPr>
          <a:lstStyle/>
          <a:p>
            <a:r>
              <a:rPr lang="en-US" altLang="zh-CN" sz="1600" dirty="0"/>
              <a:t>Huber et al. JHEP 0911:044, 2009</a:t>
            </a:r>
            <a:endParaRPr lang="zh-CN" altLang="en-US" sz="1600"/>
          </a:p>
        </p:txBody>
      </p:sp>
    </p:spTree>
    <p:extLst>
      <p:ext uri="{BB962C8B-B14F-4D97-AF65-F5344CB8AC3E}">
        <p14:creationId xmlns:p14="http://schemas.microsoft.com/office/powerpoint/2010/main" val="152888085"/>
      </p:ext>
    </p:extLst>
  </p:cSld>
  <p:clrMapOvr>
    <a:masterClrMapping/>
  </p:clrMapOvr>
  <p:transition spd="slow" advClick="0"/>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1966</TotalTime>
  <Words>4000</Words>
  <Application>Microsoft Office PowerPoint</Application>
  <PresentationFormat>宽屏</PresentationFormat>
  <Paragraphs>804</Paragraphs>
  <Slides>88</Slides>
  <Notes>10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3</vt:i4>
      </vt:variant>
      <vt:variant>
        <vt:lpstr>幻灯片标题</vt:lpstr>
      </vt:variant>
      <vt:variant>
        <vt:i4>88</vt:i4>
      </vt:variant>
    </vt:vector>
  </HeadingPairs>
  <TitlesOfParts>
    <vt:vector size="104" baseType="lpstr">
      <vt:lpstr>等线</vt:lpstr>
      <vt:lpstr>等线 Light</vt:lpstr>
      <vt:lpstr>黑体</vt:lpstr>
      <vt:lpstr>楷体_GB2312</vt:lpstr>
      <vt:lpstr>微软雅黑</vt:lpstr>
      <vt:lpstr>Arial</vt:lpstr>
      <vt:lpstr>Calibri</vt:lpstr>
      <vt:lpstr>Calibri Light</vt:lpstr>
      <vt:lpstr>Consolas</vt:lpstr>
      <vt:lpstr>Symbol</vt:lpstr>
      <vt:lpstr>Times New Roman</vt:lpstr>
      <vt:lpstr>Wingdings</vt:lpstr>
      <vt:lpstr>Office 主题</vt:lpstr>
      <vt:lpstr>Equation</vt:lpstr>
      <vt:lpstr>Formula</vt:lpstr>
      <vt:lpstr>公式</vt:lpstr>
      <vt:lpstr>高能物理实验数据处理</vt:lpstr>
      <vt:lpstr>报告提纲</vt:lpstr>
      <vt:lpstr>大亚湾实验简介</vt:lpstr>
      <vt:lpstr>反应堆中微子实验</vt:lpstr>
      <vt:lpstr>反应堆中微子实验的特点</vt:lpstr>
      <vt:lpstr>大亚湾实验</vt:lpstr>
      <vt:lpstr>法国Double Chooz 实验</vt:lpstr>
      <vt:lpstr>韩国RENO实验</vt:lpstr>
      <vt:lpstr>三个反应堆实验比较</vt:lpstr>
      <vt:lpstr>大亚湾中微子实验合作组</vt:lpstr>
      <vt:lpstr>实验原理</vt:lpstr>
      <vt:lpstr>大亚湾实验整体方案</vt:lpstr>
      <vt:lpstr>实验大厅</vt:lpstr>
      <vt:lpstr>中心探测器 (AD)</vt:lpstr>
      <vt:lpstr>采用反射板</vt:lpstr>
      <vt:lpstr>反符合系统 (WP/RPC)</vt:lpstr>
      <vt:lpstr>探测器刻度装置</vt:lpstr>
      <vt:lpstr>大亚湾近厅安装</vt:lpstr>
      <vt:lpstr>PowerPoint 演示文稿</vt:lpstr>
      <vt:lpstr>PowerPoint 演示文稿</vt:lpstr>
      <vt:lpstr>远厅</vt:lpstr>
      <vt:lpstr>实验装置小结</vt:lpstr>
      <vt:lpstr>大亚湾运行历史</vt:lpstr>
      <vt:lpstr>数据传输和存储</vt:lpstr>
      <vt:lpstr>大亚湾实验的数据分析</vt:lpstr>
      <vt:lpstr>刻度和重建</vt:lpstr>
      <vt:lpstr>离线数据分析</vt:lpstr>
      <vt:lpstr>刻度和重建的原则</vt:lpstr>
      <vt:lpstr>重建中微子快信号能量</vt:lpstr>
      <vt:lpstr>PMT增益的刻度</vt:lpstr>
      <vt:lpstr>光电子产额刻度</vt:lpstr>
      <vt:lpstr>探测器空间响应的刻度</vt:lpstr>
      <vt:lpstr>事例顶点重建</vt:lpstr>
      <vt:lpstr>探测器能量相应</vt:lpstr>
      <vt:lpstr>能量分辨率</vt:lpstr>
      <vt:lpstr>能量泄漏</vt:lpstr>
      <vt:lpstr>能量非线性</vt:lpstr>
      <vt:lpstr>探测器能标的全同性</vt:lpstr>
      <vt:lpstr>探测器的全同性</vt:lpstr>
      <vt:lpstr>物理分析整体方案</vt:lpstr>
      <vt:lpstr>事例挑选</vt:lpstr>
      <vt:lpstr>中微子是稀有事例</vt:lpstr>
      <vt:lpstr>事例选择</vt:lpstr>
      <vt:lpstr>中微子事例选择</vt:lpstr>
      <vt:lpstr>PMT 自发光</vt:lpstr>
      <vt:lpstr>排除PMT自发光事例</vt:lpstr>
      <vt:lpstr>快慢信号能量符合</vt:lpstr>
      <vt:lpstr>快慢信号能量符合</vt:lpstr>
      <vt:lpstr>快慢信号时间符合</vt:lpstr>
      <vt:lpstr>本底研究</vt:lpstr>
      <vt:lpstr>本底的主要来源：宇宙线和放射性</vt:lpstr>
      <vt:lpstr>地下实验</vt:lpstr>
      <vt:lpstr>水池muon</vt:lpstr>
      <vt:lpstr>  8He/9Li本底</vt:lpstr>
      <vt:lpstr>快中子本底</vt:lpstr>
      <vt:lpstr>天然放射性</vt:lpstr>
      <vt:lpstr>PowerPoint 演示文稿</vt:lpstr>
      <vt:lpstr>PowerPoint 演示文稿</vt:lpstr>
      <vt:lpstr>水池对天然放射性的屏蔽</vt:lpstr>
      <vt:lpstr>事例挑选去除本底</vt:lpstr>
      <vt:lpstr>统计分布中减除本底</vt:lpstr>
      <vt:lpstr>本底事例</vt:lpstr>
      <vt:lpstr>振荡参数拟合</vt:lpstr>
      <vt:lpstr>中微子振荡的测量</vt:lpstr>
      <vt:lpstr>反应堆产生中微子</vt:lpstr>
      <vt:lpstr>观测到的中微子能谱</vt:lpstr>
      <vt:lpstr>预期中微子数目</vt:lpstr>
      <vt:lpstr>预测中微子数误差</vt:lpstr>
      <vt:lpstr>用远近相对方法测量中微子振荡</vt:lpstr>
      <vt:lpstr>振荡参数拟合</vt:lpstr>
      <vt:lpstr>探测器全同性的检验</vt:lpstr>
      <vt:lpstr>中微子能谱分析</vt:lpstr>
      <vt:lpstr>中微子能谱分析</vt:lpstr>
      <vt:lpstr>利用n-H中微子事例独立测量θ13 </vt:lpstr>
      <vt:lpstr>统计方法</vt:lpstr>
      <vt:lpstr>Statistics </vt:lpstr>
      <vt:lpstr>Parameter estimation</vt:lpstr>
      <vt:lpstr>An example: DYB rate-only fit</vt:lpstr>
      <vt:lpstr>An example: shape fit</vt:lpstr>
      <vt:lpstr>An example: shape fit</vt:lpstr>
      <vt:lpstr>Frequentist treatment of nuisance parameters</vt:lpstr>
      <vt:lpstr>Effects of nuisance parameters</vt:lpstr>
      <vt:lpstr>The method of least squares</vt:lpstr>
      <vt:lpstr>PowerPoint 演示文稿</vt:lpstr>
      <vt:lpstr>PowerPoint 演示文稿</vt:lpstr>
      <vt:lpstr>The Bayesian approach</vt:lpstr>
      <vt:lpstr>Bayesian treatment of nuisance parameters</vt:lpstr>
      <vt:lpstr>谢谢大家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unknown</dc:creator>
  <cp:lastModifiedBy>Liang Zhan</cp:lastModifiedBy>
  <cp:revision>454</cp:revision>
  <dcterms:created xsi:type="dcterms:W3CDTF">2016-09-09T07:38:12Z</dcterms:created>
  <dcterms:modified xsi:type="dcterms:W3CDTF">2024-08-29T08:16:34Z</dcterms:modified>
</cp:coreProperties>
</file>